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92" r:id="rId1"/>
    <p:sldMasterId id="2147483804" r:id="rId2"/>
    <p:sldMasterId id="2147483816" r:id="rId3"/>
    <p:sldMasterId id="2147483828" r:id="rId4"/>
    <p:sldMasterId id="2147483840" r:id="rId5"/>
    <p:sldMasterId id="2147483852" r:id="rId6"/>
    <p:sldMasterId id="2147483864" r:id="rId7"/>
  </p:sldMasterIdLst>
  <p:notesMasterIdLst>
    <p:notesMasterId r:id="rId67"/>
  </p:notesMasterIdLst>
  <p:handoutMasterIdLst>
    <p:handoutMasterId r:id="rId68"/>
  </p:handoutMasterIdLst>
  <p:sldIdLst>
    <p:sldId id="256" r:id="rId8"/>
    <p:sldId id="370" r:id="rId9"/>
    <p:sldId id="345" r:id="rId10"/>
    <p:sldId id="372" r:id="rId11"/>
    <p:sldId id="350" r:id="rId12"/>
    <p:sldId id="380" r:id="rId13"/>
    <p:sldId id="332" r:id="rId14"/>
    <p:sldId id="262" r:id="rId15"/>
    <p:sldId id="305" r:id="rId16"/>
    <p:sldId id="298" r:id="rId17"/>
    <p:sldId id="294" r:id="rId18"/>
    <p:sldId id="276" r:id="rId19"/>
    <p:sldId id="373" r:id="rId20"/>
    <p:sldId id="334" r:id="rId21"/>
    <p:sldId id="368" r:id="rId22"/>
    <p:sldId id="355" r:id="rId23"/>
    <p:sldId id="366" r:id="rId24"/>
    <p:sldId id="313" r:id="rId25"/>
    <p:sldId id="383" r:id="rId26"/>
    <p:sldId id="309" r:id="rId27"/>
    <p:sldId id="311" r:id="rId28"/>
    <p:sldId id="374" r:id="rId29"/>
    <p:sldId id="268" r:id="rId30"/>
    <p:sldId id="384" r:id="rId31"/>
    <p:sldId id="357" r:id="rId32"/>
    <p:sldId id="282" r:id="rId33"/>
    <p:sldId id="359" r:id="rId34"/>
    <p:sldId id="375" r:id="rId35"/>
    <p:sldId id="286" r:id="rId36"/>
    <p:sldId id="296" r:id="rId37"/>
    <p:sldId id="376" r:id="rId38"/>
    <p:sldId id="364" r:id="rId39"/>
    <p:sldId id="301" r:id="rId40"/>
    <p:sldId id="260" r:id="rId41"/>
    <p:sldId id="377" r:id="rId42"/>
    <p:sldId id="336" r:id="rId43"/>
    <p:sldId id="346" r:id="rId44"/>
    <p:sldId id="270" r:id="rId45"/>
    <p:sldId id="378" r:id="rId46"/>
    <p:sldId id="362" r:id="rId47"/>
    <p:sldId id="315" r:id="rId48"/>
    <p:sldId id="379" r:id="rId49"/>
    <p:sldId id="329" r:id="rId50"/>
    <p:sldId id="353" r:id="rId51"/>
    <p:sldId id="330" r:id="rId52"/>
    <p:sldId id="331" r:id="rId53"/>
    <p:sldId id="385" r:id="rId54"/>
    <p:sldId id="354" r:id="rId55"/>
    <p:sldId id="386" r:id="rId56"/>
    <p:sldId id="317" r:id="rId57"/>
    <p:sldId id="352" r:id="rId58"/>
    <p:sldId id="316" r:id="rId59"/>
    <p:sldId id="382" r:id="rId60"/>
    <p:sldId id="318" r:id="rId61"/>
    <p:sldId id="387" r:id="rId62"/>
    <p:sldId id="388" r:id="rId63"/>
    <p:sldId id="389" r:id="rId64"/>
    <p:sldId id="390" r:id="rId65"/>
    <p:sldId id="328" r:id="rId66"/>
  </p:sldIdLst>
  <p:sldSz cx="9144000" cy="6858000" type="screen4x3"/>
  <p:notesSz cx="7099300" cy="102346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8000"/>
    <a:srgbClr val="66FFFF"/>
    <a:srgbClr val="FF00FF"/>
    <a:srgbClr val="0000FF"/>
    <a:srgbClr val="FFFFFF"/>
    <a:srgbClr val="EAEAEA"/>
    <a:srgbClr val="FF66FF"/>
    <a:srgbClr val="FFCC00"/>
    <a:srgbClr val="FF0000"/>
    <a:srgbClr val="CC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91" autoAdjust="0"/>
    <p:restoredTop sz="94388" autoAdjust="0"/>
  </p:normalViewPr>
  <p:slideViewPr>
    <p:cSldViewPr>
      <p:cViewPr>
        <p:scale>
          <a:sx n="107" d="100"/>
          <a:sy n="107" d="100"/>
        </p:scale>
        <p:origin x="-84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notesViewPr>
    <p:cSldViewPr>
      <p:cViewPr varScale="1">
        <p:scale>
          <a:sx n="86" d="100"/>
          <a:sy n="86" d="100"/>
        </p:scale>
        <p:origin x="-4128" y="-90"/>
      </p:cViewPr>
      <p:guideLst>
        <p:guide orient="horz" pos="3223"/>
        <p:guide pos="22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63" Type="http://schemas.openxmlformats.org/officeDocument/2006/relationships/slide" Target="slides/slide56.xml"/><Relationship Id="rId68" Type="http://schemas.openxmlformats.org/officeDocument/2006/relationships/handoutMaster" Target="handoutMasters/handoutMaster1.xml"/><Relationship Id="rId7" Type="http://schemas.openxmlformats.org/officeDocument/2006/relationships/slideMaster" Target="slideMasters/slideMaster7.xml"/><Relationship Id="rId71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slide" Target="slides/slide46.xml"/><Relationship Id="rId58" Type="http://schemas.openxmlformats.org/officeDocument/2006/relationships/slide" Target="slides/slide51.xml"/><Relationship Id="rId66" Type="http://schemas.openxmlformats.org/officeDocument/2006/relationships/slide" Target="slides/slide5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slide" Target="slides/slide50.xml"/><Relationship Id="rId61" Type="http://schemas.openxmlformats.org/officeDocument/2006/relationships/slide" Target="slides/slide54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slide" Target="slides/slide53.xml"/><Relationship Id="rId65" Type="http://schemas.openxmlformats.org/officeDocument/2006/relationships/slide" Target="slides/slide58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slide" Target="slides/slide49.xml"/><Relationship Id="rId64" Type="http://schemas.openxmlformats.org/officeDocument/2006/relationships/slide" Target="slides/slide57.xml"/><Relationship Id="rId69" Type="http://schemas.openxmlformats.org/officeDocument/2006/relationships/presProps" Target="presProps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72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slide" Target="slides/slide52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62" Type="http://schemas.openxmlformats.org/officeDocument/2006/relationships/slide" Target="slides/slide55.xml"/><Relationship Id="rId7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1138" y="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083CB5-B6E3-4A22-8091-4EE4FAB008CF}" type="datetimeFigureOut">
              <a:rPr lang="en-GB" smtClean="0"/>
              <a:pPr/>
              <a:t>02/07/2013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72185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1138" y="972185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EBD085-AEE2-44B9-9318-1BAFFEB6EE4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12094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1138" y="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AFF64C-8777-42D1-A61A-D821BD38B7D7}" type="datetimeFigureOut">
              <a:rPr lang="en-GB" smtClean="0"/>
              <a:pPr/>
              <a:t>02/07/2013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613" y="4860925"/>
            <a:ext cx="5680075" cy="4605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1138" y="972185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8DBB8A-D8C1-44E1-9A0A-F4C784D1057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27707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F2B53-1171-47B7-917A-B8671BEA60C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2012 Samsung Electronics Ltd.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1EA4C-A0CD-46AE-8FF5-06D5D0F3310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Click="0" advTm="4000">
    <p:pull dir="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63B32-8845-4653-8747-A2B143CC5D8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2012 Samsung Electronics Ltd.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1EA4C-A0CD-46AE-8FF5-06D5D0F3310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Click="0" advTm="4000">
    <p:pull dir="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B5EEC-0D34-42B9-B33C-B709CD78D0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2012 Samsung Electronics Ltd.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1EA4C-A0CD-46AE-8FF5-06D5D0F3310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Click="0" advTm="4000">
    <p:pull dir="d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F2B53-1171-47B7-917A-B8671BEA60C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2012 Samsung Electronics Ltd.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1EA4C-A0CD-46AE-8FF5-06D5D0F3310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Click="0" advTm="4000">
    <p:pull dir="d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2"/>
          <p:cNvSpPr>
            <a:spLocks noChangeArrowheads="1"/>
          </p:cNvSpPr>
          <p:nvPr userDrawn="1"/>
        </p:nvSpPr>
        <p:spPr bwMode="auto">
          <a:xfrm>
            <a:off x="0" y="6669088"/>
            <a:ext cx="9144000" cy="188912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base" latinLnBrk="1">
              <a:spcBef>
                <a:spcPct val="0"/>
              </a:spcBef>
              <a:spcAft>
                <a:spcPct val="0"/>
              </a:spcAft>
              <a:defRPr/>
            </a:pPr>
            <a:endParaRPr kumimoji="1"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DBABB-10CA-4D44-A120-2ED7A3D32A2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092280" y="6570144"/>
            <a:ext cx="1887488" cy="365125"/>
          </a:xfrm>
        </p:spPr>
        <p:txBody>
          <a:bodyPr/>
          <a:lstStyle>
            <a:lvl1pPr>
              <a:defRPr sz="800">
                <a:solidFill>
                  <a:schemeClr val="tx1">
                    <a:lumMod val="65000"/>
                    <a:lumOff val="35000"/>
                  </a:schemeClr>
                </a:solidFill>
                <a:latin typeface="Gulim" pitchFamily="34" charset="-127"/>
                <a:ea typeface="Gulim" pitchFamily="34" charset="-127"/>
              </a:defRPr>
            </a:lvl1pPr>
          </a:lstStyle>
          <a:p>
            <a:r>
              <a:rPr lang="en-GB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2012 Samsung Electronics Ltd.</a:t>
            </a:r>
            <a:endParaRPr lang="en-GB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grpSp>
        <p:nvGrpSpPr>
          <p:cNvPr id="7" name="Group 16"/>
          <p:cNvGrpSpPr/>
          <p:nvPr userDrawn="1"/>
        </p:nvGrpSpPr>
        <p:grpSpPr>
          <a:xfrm>
            <a:off x="-22123" y="6631148"/>
            <a:ext cx="2452670" cy="261610"/>
            <a:chOff x="7453330" y="381308"/>
            <a:chExt cx="2452670" cy="261610"/>
          </a:xfrm>
        </p:grpSpPr>
        <p:sp>
          <p:nvSpPr>
            <p:cNvPr id="18" name="TextBox 17"/>
            <p:cNvSpPr txBox="1"/>
            <p:nvPr userDrawn="1"/>
          </p:nvSpPr>
          <p:spPr>
            <a:xfrm>
              <a:off x="7453330" y="381308"/>
              <a:ext cx="245267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100" b="1" dirty="0" smtClean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Reference Projects</a:t>
              </a:r>
              <a:endParaRPr lang="en-GB" sz="11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19" name="Picture 2" descr="D:\작업중2\삼성DAS_DVM\psd\01-2.png"/>
            <p:cNvPicPr>
              <a:picLocks noChangeAspect="1" noChangeArrowheads="1"/>
            </p:cNvPicPr>
            <p:nvPr/>
          </p:nvPicPr>
          <p:blipFill>
            <a:blip r:embed="rId2" cstate="print"/>
            <a:srcRect r="58015" b="-15007"/>
            <a:stretch>
              <a:fillRect/>
            </a:stretch>
          </p:blipFill>
          <p:spPr bwMode="auto">
            <a:xfrm>
              <a:off x="7554264" y="437382"/>
              <a:ext cx="458976" cy="167302"/>
            </a:xfrm>
            <a:prstGeom prst="rect">
              <a:avLst/>
            </a:prstGeom>
            <a:noFill/>
          </p:spPr>
        </p:pic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448" y="6614652"/>
            <a:ext cx="546926" cy="275817"/>
          </a:xfrm>
        </p:spPr>
        <p:txBody>
          <a:bodyPr/>
          <a:lstStyle>
            <a:lvl1pPr>
              <a:defRPr sz="800"/>
            </a:lvl1pPr>
          </a:lstStyle>
          <a:p>
            <a:r>
              <a:rPr lang="en-GB" dirty="0" smtClean="0">
                <a:solidFill>
                  <a:prstClr val="black">
                    <a:tint val="75000"/>
                  </a:prstClr>
                </a:solidFill>
              </a:rPr>
              <a:t>  </a:t>
            </a:r>
            <a:r>
              <a:rPr lang="en-GB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|</a:t>
            </a:r>
            <a:fld id="{D461EA4C-A0CD-46AE-8FF5-06D5D0F3310E}" type="slidenum">
              <a:rPr lang="en-GB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  <p:transition advClick="0" advTm="4000">
    <p:pull dir="d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0F839B-99E6-4F52-A026-8D9FAFDA741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2012 Samsung Electronics Ltd.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1EA4C-A0CD-46AE-8FF5-06D5D0F3310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Click="0" advTm="4000">
    <p:pull dir="d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9E146-1112-4E69-B7E0-F4E26FF4143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2012 Samsung Electronics Ltd.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1EA4C-A0CD-46AE-8FF5-06D5D0F3310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Click="0" advTm="4000">
    <p:pull dir="d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191CE-545F-489D-948E-68194839B23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2012 Samsung Electronics Ltd.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1EA4C-A0CD-46AE-8FF5-06D5D0F3310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Click="0" advTm="4000">
    <p:pull dir="d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F292A-15D1-4714-A4A9-2E2E9FC6D27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2012 Samsung Electronics Ltd.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1EA4C-A0CD-46AE-8FF5-06D5D0F3310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Click="0" advTm="4000">
    <p:pull dir="d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F5EB4-3935-4036-81DA-31A76A24257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2012 Samsung Electronics Ltd.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1EA4C-A0CD-46AE-8FF5-06D5D0F3310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Click="0" advTm="4000">
    <p:pull dir="d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CE6AA-0553-4B87-9BE3-C2CFB7AE8E9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2012 Samsung Electronics Ltd.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1EA4C-A0CD-46AE-8FF5-06D5D0F3310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Click="0" advTm="4000">
    <p:pull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2"/>
          <p:cNvSpPr>
            <a:spLocks noChangeArrowheads="1"/>
          </p:cNvSpPr>
          <p:nvPr userDrawn="1"/>
        </p:nvSpPr>
        <p:spPr bwMode="auto">
          <a:xfrm>
            <a:off x="0" y="6669088"/>
            <a:ext cx="9144000" cy="188912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base" latinLnBrk="1">
              <a:spcBef>
                <a:spcPct val="0"/>
              </a:spcBef>
              <a:spcAft>
                <a:spcPct val="0"/>
              </a:spcAft>
              <a:defRPr/>
            </a:pPr>
            <a:endParaRPr kumimoji="1"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DBABB-10CA-4D44-A120-2ED7A3D32A2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092280" y="6570144"/>
            <a:ext cx="1887488" cy="365125"/>
          </a:xfrm>
        </p:spPr>
        <p:txBody>
          <a:bodyPr/>
          <a:lstStyle>
            <a:lvl1pPr>
              <a:defRPr sz="800">
                <a:solidFill>
                  <a:schemeClr val="tx1">
                    <a:lumMod val="65000"/>
                    <a:lumOff val="35000"/>
                  </a:schemeClr>
                </a:solidFill>
                <a:latin typeface="Gulim" pitchFamily="34" charset="-127"/>
                <a:ea typeface="Gulim" pitchFamily="34" charset="-127"/>
              </a:defRPr>
            </a:lvl1pPr>
          </a:lstStyle>
          <a:p>
            <a:r>
              <a:rPr lang="en-GB" smtClean="0"/>
              <a:t>2012 Samsung Electronics Ltd.</a:t>
            </a:r>
            <a:endParaRPr lang="en-GB"/>
          </a:p>
        </p:txBody>
      </p:sp>
      <p:grpSp>
        <p:nvGrpSpPr>
          <p:cNvPr id="7" name="Group 16"/>
          <p:cNvGrpSpPr/>
          <p:nvPr userDrawn="1"/>
        </p:nvGrpSpPr>
        <p:grpSpPr>
          <a:xfrm>
            <a:off x="-22123" y="6631148"/>
            <a:ext cx="2452670" cy="261610"/>
            <a:chOff x="7453330" y="381308"/>
            <a:chExt cx="2452670" cy="261610"/>
          </a:xfrm>
        </p:grpSpPr>
        <p:sp>
          <p:nvSpPr>
            <p:cNvPr id="18" name="TextBox 17"/>
            <p:cNvSpPr txBox="1"/>
            <p:nvPr userDrawn="1"/>
          </p:nvSpPr>
          <p:spPr>
            <a:xfrm>
              <a:off x="7453330" y="381308"/>
              <a:ext cx="245267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100" b="1" dirty="0" smtClean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Reference Projects</a:t>
              </a:r>
              <a:endParaRPr lang="en-GB" sz="11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19" name="Picture 2" descr="D:\작업중2\삼성DAS_DVM\psd\01-2.png"/>
            <p:cNvPicPr>
              <a:picLocks noChangeAspect="1" noChangeArrowheads="1"/>
            </p:cNvPicPr>
            <p:nvPr/>
          </p:nvPicPr>
          <p:blipFill>
            <a:blip r:embed="rId2" cstate="print"/>
            <a:srcRect r="58015" b="-15007"/>
            <a:stretch>
              <a:fillRect/>
            </a:stretch>
          </p:blipFill>
          <p:spPr bwMode="auto">
            <a:xfrm>
              <a:off x="7554264" y="437382"/>
              <a:ext cx="458976" cy="167302"/>
            </a:xfrm>
            <a:prstGeom prst="rect">
              <a:avLst/>
            </a:prstGeom>
            <a:noFill/>
          </p:spPr>
        </p:pic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448" y="6614652"/>
            <a:ext cx="546926" cy="275817"/>
          </a:xfrm>
        </p:spPr>
        <p:txBody>
          <a:bodyPr/>
          <a:lstStyle>
            <a:lvl1pPr>
              <a:defRPr sz="800"/>
            </a:lvl1pPr>
          </a:lstStyle>
          <a:p>
            <a:r>
              <a:rPr lang="en-GB" dirty="0" smtClean="0">
                <a:solidFill>
                  <a:prstClr val="black">
                    <a:tint val="75000"/>
                  </a:prstClr>
                </a:solidFill>
              </a:rPr>
              <a:t>  </a:t>
            </a:r>
            <a:r>
              <a:rPr lang="en-GB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|</a:t>
            </a:r>
            <a:fld id="{D461EA4C-A0CD-46AE-8FF5-06D5D0F3310E}" type="slidenum">
              <a:rPr lang="en-GB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/>
              <a:t>‹#›</a:t>
            </a:fld>
            <a:endParaRPr lang="en-GB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</p:cSld>
  <p:clrMapOvr>
    <a:masterClrMapping/>
  </p:clrMapOvr>
  <p:transition advClick="0" advTm="4000">
    <p:pull dir="d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B521F-13E4-48E3-8B73-E7047733C89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2012 Samsung Electronics Ltd.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1EA4C-A0CD-46AE-8FF5-06D5D0F3310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Click="0" advTm="4000">
    <p:pull dir="d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63B32-8845-4653-8747-A2B143CC5D8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2012 Samsung Electronics Ltd.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1EA4C-A0CD-46AE-8FF5-06D5D0F3310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Click="0" advTm="4000">
    <p:pull dir="d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B5EEC-0D34-42B9-B33C-B709CD78D0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2012 Samsung Electronics Ltd.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1EA4C-A0CD-46AE-8FF5-06D5D0F3310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Click="0" advTm="4000">
    <p:pull dir="d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F2B53-1171-47B7-917A-B8671BEA60C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2012 Samsung Electronics Ltd.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1EA4C-A0CD-46AE-8FF5-06D5D0F3310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Click="0" advTm="4000">
    <p:pull dir="d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2"/>
          <p:cNvSpPr>
            <a:spLocks noChangeArrowheads="1"/>
          </p:cNvSpPr>
          <p:nvPr userDrawn="1"/>
        </p:nvSpPr>
        <p:spPr bwMode="auto">
          <a:xfrm>
            <a:off x="0" y="6669088"/>
            <a:ext cx="9144000" cy="188912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base" latinLnBrk="1">
              <a:spcBef>
                <a:spcPct val="0"/>
              </a:spcBef>
              <a:spcAft>
                <a:spcPct val="0"/>
              </a:spcAft>
              <a:defRPr/>
            </a:pPr>
            <a:endParaRPr kumimoji="1"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DBABB-10CA-4D44-A120-2ED7A3D32A2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092280" y="6570144"/>
            <a:ext cx="1887488" cy="365125"/>
          </a:xfrm>
        </p:spPr>
        <p:txBody>
          <a:bodyPr/>
          <a:lstStyle>
            <a:lvl1pPr>
              <a:defRPr sz="800">
                <a:solidFill>
                  <a:schemeClr val="tx1">
                    <a:lumMod val="65000"/>
                    <a:lumOff val="35000"/>
                  </a:schemeClr>
                </a:solidFill>
                <a:latin typeface="Gulim" pitchFamily="34" charset="-127"/>
                <a:ea typeface="Gulim" pitchFamily="34" charset="-127"/>
              </a:defRPr>
            </a:lvl1pPr>
          </a:lstStyle>
          <a:p>
            <a:r>
              <a:rPr lang="en-GB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2012 Samsung Electronics Ltd.</a:t>
            </a:r>
            <a:endParaRPr lang="en-GB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grpSp>
        <p:nvGrpSpPr>
          <p:cNvPr id="7" name="Group 16"/>
          <p:cNvGrpSpPr/>
          <p:nvPr userDrawn="1"/>
        </p:nvGrpSpPr>
        <p:grpSpPr>
          <a:xfrm>
            <a:off x="-22123" y="6631148"/>
            <a:ext cx="2452670" cy="261610"/>
            <a:chOff x="7453330" y="381308"/>
            <a:chExt cx="2452670" cy="261610"/>
          </a:xfrm>
        </p:grpSpPr>
        <p:sp>
          <p:nvSpPr>
            <p:cNvPr id="18" name="TextBox 17"/>
            <p:cNvSpPr txBox="1"/>
            <p:nvPr userDrawn="1"/>
          </p:nvSpPr>
          <p:spPr>
            <a:xfrm>
              <a:off x="7453330" y="381308"/>
              <a:ext cx="245267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100" b="1" dirty="0" smtClean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Reference Projects</a:t>
              </a:r>
              <a:endParaRPr lang="en-GB" sz="11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19" name="Picture 2" descr="D:\작업중2\삼성DAS_DVM\psd\01-2.png"/>
            <p:cNvPicPr>
              <a:picLocks noChangeAspect="1" noChangeArrowheads="1"/>
            </p:cNvPicPr>
            <p:nvPr/>
          </p:nvPicPr>
          <p:blipFill>
            <a:blip r:embed="rId2" cstate="print"/>
            <a:srcRect r="58015" b="-15007"/>
            <a:stretch>
              <a:fillRect/>
            </a:stretch>
          </p:blipFill>
          <p:spPr bwMode="auto">
            <a:xfrm>
              <a:off x="7554264" y="437382"/>
              <a:ext cx="458976" cy="167302"/>
            </a:xfrm>
            <a:prstGeom prst="rect">
              <a:avLst/>
            </a:prstGeom>
            <a:noFill/>
          </p:spPr>
        </p:pic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448" y="6614652"/>
            <a:ext cx="546926" cy="275817"/>
          </a:xfrm>
        </p:spPr>
        <p:txBody>
          <a:bodyPr/>
          <a:lstStyle>
            <a:lvl1pPr>
              <a:defRPr sz="800"/>
            </a:lvl1pPr>
          </a:lstStyle>
          <a:p>
            <a:r>
              <a:rPr lang="en-GB" dirty="0" smtClean="0">
                <a:solidFill>
                  <a:prstClr val="black">
                    <a:tint val="75000"/>
                  </a:prstClr>
                </a:solidFill>
              </a:rPr>
              <a:t>  </a:t>
            </a:r>
            <a:r>
              <a:rPr lang="en-GB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|</a:t>
            </a:r>
            <a:fld id="{D461EA4C-A0CD-46AE-8FF5-06D5D0F3310E}" type="slidenum">
              <a:rPr lang="en-GB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  <p:transition advClick="0" advTm="4000">
    <p:pull dir="d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0F839B-99E6-4F52-A026-8D9FAFDA741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2012 Samsung Electronics Ltd.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1EA4C-A0CD-46AE-8FF5-06D5D0F3310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Click="0" advTm="4000">
    <p:pull dir="d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9E146-1112-4E69-B7E0-F4E26FF4143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2012 Samsung Electronics Ltd.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1EA4C-A0CD-46AE-8FF5-06D5D0F3310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Click="0" advTm="4000">
    <p:pull dir="d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191CE-545F-489D-948E-68194839B23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2012 Samsung Electronics Ltd.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1EA4C-A0CD-46AE-8FF5-06D5D0F3310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Click="0" advTm="4000">
    <p:pull dir="d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F292A-15D1-4714-A4A9-2E2E9FC6D27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2012 Samsung Electronics Ltd.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1EA4C-A0CD-46AE-8FF5-06D5D0F3310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Click="0" advTm="4000">
    <p:pull dir="d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F5EB4-3935-4036-81DA-31A76A24257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2012 Samsung Electronics Ltd.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1EA4C-A0CD-46AE-8FF5-06D5D0F3310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Click="0" advTm="4000">
    <p:pull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0F839B-99E6-4F52-A026-8D9FAFDA741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2012 Samsung Electronics Ltd.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1EA4C-A0CD-46AE-8FF5-06D5D0F3310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Click="0" advTm="4000">
    <p:pull dir="d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CE6AA-0553-4B87-9BE3-C2CFB7AE8E9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2012 Samsung Electronics Ltd.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1EA4C-A0CD-46AE-8FF5-06D5D0F3310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Click="0" advTm="4000">
    <p:pull dir="d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B521F-13E4-48E3-8B73-E7047733C89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2012 Samsung Electronics Ltd.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1EA4C-A0CD-46AE-8FF5-06D5D0F3310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Click="0" advTm="4000">
    <p:pull dir="d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63B32-8845-4653-8747-A2B143CC5D8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2012 Samsung Electronics Ltd.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1EA4C-A0CD-46AE-8FF5-06D5D0F3310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Click="0" advTm="4000">
    <p:pull dir="d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B5EEC-0D34-42B9-B33C-B709CD78D0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2012 Samsung Electronics Ltd.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1EA4C-A0CD-46AE-8FF5-06D5D0F3310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Click="0" advTm="4000">
    <p:pull dir="d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F2B53-1171-47B7-917A-B8671BEA60C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2012 Samsung Electronics Ltd.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1EA4C-A0CD-46AE-8FF5-06D5D0F3310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Click="0" advTm="4000">
    <p:pull dir="d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2"/>
          <p:cNvSpPr>
            <a:spLocks noChangeArrowheads="1"/>
          </p:cNvSpPr>
          <p:nvPr userDrawn="1"/>
        </p:nvSpPr>
        <p:spPr bwMode="auto">
          <a:xfrm>
            <a:off x="0" y="6669088"/>
            <a:ext cx="9144000" cy="188912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base" latinLnBrk="1">
              <a:spcBef>
                <a:spcPct val="0"/>
              </a:spcBef>
              <a:spcAft>
                <a:spcPct val="0"/>
              </a:spcAft>
              <a:defRPr/>
            </a:pPr>
            <a:endParaRPr kumimoji="1"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DBABB-10CA-4D44-A120-2ED7A3D32A2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092280" y="6570144"/>
            <a:ext cx="1887488" cy="365125"/>
          </a:xfrm>
        </p:spPr>
        <p:txBody>
          <a:bodyPr/>
          <a:lstStyle>
            <a:lvl1pPr>
              <a:defRPr sz="800">
                <a:solidFill>
                  <a:schemeClr val="tx1">
                    <a:lumMod val="65000"/>
                    <a:lumOff val="35000"/>
                  </a:schemeClr>
                </a:solidFill>
                <a:latin typeface="Gulim" pitchFamily="34" charset="-127"/>
                <a:ea typeface="Gulim" pitchFamily="34" charset="-127"/>
              </a:defRPr>
            </a:lvl1pPr>
          </a:lstStyle>
          <a:p>
            <a:r>
              <a:rPr lang="en-GB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2012 Samsung Electronics Ltd.</a:t>
            </a:r>
            <a:endParaRPr lang="en-GB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grpSp>
        <p:nvGrpSpPr>
          <p:cNvPr id="7" name="Group 16"/>
          <p:cNvGrpSpPr/>
          <p:nvPr userDrawn="1"/>
        </p:nvGrpSpPr>
        <p:grpSpPr>
          <a:xfrm>
            <a:off x="-22123" y="6631148"/>
            <a:ext cx="2452670" cy="261610"/>
            <a:chOff x="7453330" y="381308"/>
            <a:chExt cx="2452670" cy="261610"/>
          </a:xfrm>
        </p:grpSpPr>
        <p:sp>
          <p:nvSpPr>
            <p:cNvPr id="18" name="TextBox 17"/>
            <p:cNvSpPr txBox="1"/>
            <p:nvPr userDrawn="1"/>
          </p:nvSpPr>
          <p:spPr>
            <a:xfrm>
              <a:off x="7453330" y="381308"/>
              <a:ext cx="245267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100" b="1" dirty="0" smtClean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Reference Projects</a:t>
              </a:r>
              <a:endParaRPr lang="en-GB" sz="11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19" name="Picture 2" descr="D:\작업중2\삼성DAS_DVM\psd\01-2.png"/>
            <p:cNvPicPr>
              <a:picLocks noChangeAspect="1" noChangeArrowheads="1"/>
            </p:cNvPicPr>
            <p:nvPr/>
          </p:nvPicPr>
          <p:blipFill>
            <a:blip r:embed="rId2" cstate="print"/>
            <a:srcRect r="58015" b="-15007"/>
            <a:stretch>
              <a:fillRect/>
            </a:stretch>
          </p:blipFill>
          <p:spPr bwMode="auto">
            <a:xfrm>
              <a:off x="7554264" y="437382"/>
              <a:ext cx="458976" cy="167302"/>
            </a:xfrm>
            <a:prstGeom prst="rect">
              <a:avLst/>
            </a:prstGeom>
            <a:noFill/>
          </p:spPr>
        </p:pic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448" y="6614652"/>
            <a:ext cx="546926" cy="275817"/>
          </a:xfrm>
        </p:spPr>
        <p:txBody>
          <a:bodyPr/>
          <a:lstStyle>
            <a:lvl1pPr>
              <a:defRPr sz="800"/>
            </a:lvl1pPr>
          </a:lstStyle>
          <a:p>
            <a:r>
              <a:rPr lang="en-GB" dirty="0" smtClean="0">
                <a:solidFill>
                  <a:prstClr val="black">
                    <a:tint val="75000"/>
                  </a:prstClr>
                </a:solidFill>
              </a:rPr>
              <a:t>  </a:t>
            </a:r>
            <a:r>
              <a:rPr lang="en-GB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|</a:t>
            </a:r>
            <a:fld id="{D461EA4C-A0CD-46AE-8FF5-06D5D0F3310E}" type="slidenum">
              <a:rPr lang="en-GB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  <p:transition advClick="0" advTm="4000">
    <p:pull dir="d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0F839B-99E6-4F52-A026-8D9FAFDA741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2012 Samsung Electronics Ltd.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1EA4C-A0CD-46AE-8FF5-06D5D0F3310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Click="0" advTm="4000">
    <p:pull dir="d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9E146-1112-4E69-B7E0-F4E26FF4143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2012 Samsung Electronics Ltd.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1EA4C-A0CD-46AE-8FF5-06D5D0F3310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Click="0" advTm="4000">
    <p:pull dir="d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191CE-545F-489D-948E-68194839B23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2012 Samsung Electronics Ltd.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1EA4C-A0CD-46AE-8FF5-06D5D0F3310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Click="0" advTm="4000">
    <p:pull dir="d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F292A-15D1-4714-A4A9-2E2E9FC6D27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2012 Samsung Electronics Ltd.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1EA4C-A0CD-46AE-8FF5-06D5D0F3310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Click="0" advTm="4000">
    <p:pull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9E146-1112-4E69-B7E0-F4E26FF4143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2012 Samsung Electronics Ltd.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1EA4C-A0CD-46AE-8FF5-06D5D0F3310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Click="0" advTm="4000">
    <p:pull dir="d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F5EB4-3935-4036-81DA-31A76A24257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2012 Samsung Electronics Ltd.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1EA4C-A0CD-46AE-8FF5-06D5D0F3310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Click="0" advTm="4000">
    <p:pull dir="d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CE6AA-0553-4B87-9BE3-C2CFB7AE8E9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2012 Samsung Electronics Ltd.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1EA4C-A0CD-46AE-8FF5-06D5D0F3310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Click="0" advTm="4000">
    <p:pull dir="d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B521F-13E4-48E3-8B73-E7047733C89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2012 Samsung Electronics Ltd.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1EA4C-A0CD-46AE-8FF5-06D5D0F3310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Click="0" advTm="4000">
    <p:pull dir="d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63B32-8845-4653-8747-A2B143CC5D8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2012 Samsung Electronics Ltd.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1EA4C-A0CD-46AE-8FF5-06D5D0F3310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Click="0" advTm="4000">
    <p:pull dir="d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B5EEC-0D34-42B9-B33C-B709CD78D0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2012 Samsung Electronics Ltd.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1EA4C-A0CD-46AE-8FF5-06D5D0F3310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Click="0" advTm="4000">
    <p:pull dir="d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F2B53-1171-47B7-917A-B8671BEA60C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2012 Samsung Electronics Ltd.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1EA4C-A0CD-46AE-8FF5-06D5D0F3310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Click="0" advTm="4000">
    <p:pull dir="d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2"/>
          <p:cNvSpPr>
            <a:spLocks noChangeArrowheads="1"/>
          </p:cNvSpPr>
          <p:nvPr userDrawn="1"/>
        </p:nvSpPr>
        <p:spPr bwMode="auto">
          <a:xfrm>
            <a:off x="0" y="6669088"/>
            <a:ext cx="9144000" cy="188912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base" latinLnBrk="1">
              <a:spcBef>
                <a:spcPct val="0"/>
              </a:spcBef>
              <a:spcAft>
                <a:spcPct val="0"/>
              </a:spcAft>
              <a:defRPr/>
            </a:pPr>
            <a:endParaRPr kumimoji="1"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DBABB-10CA-4D44-A120-2ED7A3D32A2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092280" y="6570144"/>
            <a:ext cx="1887488" cy="365125"/>
          </a:xfrm>
        </p:spPr>
        <p:txBody>
          <a:bodyPr/>
          <a:lstStyle>
            <a:lvl1pPr>
              <a:defRPr sz="800">
                <a:solidFill>
                  <a:schemeClr val="tx1">
                    <a:lumMod val="65000"/>
                    <a:lumOff val="35000"/>
                  </a:schemeClr>
                </a:solidFill>
                <a:latin typeface="Gulim" pitchFamily="34" charset="-127"/>
                <a:ea typeface="Gulim" pitchFamily="34" charset="-127"/>
              </a:defRPr>
            </a:lvl1pPr>
          </a:lstStyle>
          <a:p>
            <a:r>
              <a:rPr lang="en-GB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2012 Samsung Electronics Ltd.</a:t>
            </a:r>
            <a:endParaRPr lang="en-GB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grpSp>
        <p:nvGrpSpPr>
          <p:cNvPr id="7" name="Group 16"/>
          <p:cNvGrpSpPr/>
          <p:nvPr userDrawn="1"/>
        </p:nvGrpSpPr>
        <p:grpSpPr>
          <a:xfrm>
            <a:off x="-22123" y="6631148"/>
            <a:ext cx="2452670" cy="261610"/>
            <a:chOff x="7453330" y="381308"/>
            <a:chExt cx="2452670" cy="261610"/>
          </a:xfrm>
        </p:grpSpPr>
        <p:sp>
          <p:nvSpPr>
            <p:cNvPr id="18" name="TextBox 17"/>
            <p:cNvSpPr txBox="1"/>
            <p:nvPr userDrawn="1"/>
          </p:nvSpPr>
          <p:spPr>
            <a:xfrm>
              <a:off x="7453330" y="381308"/>
              <a:ext cx="245267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100" b="1" dirty="0" smtClean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Reference Projects</a:t>
              </a:r>
              <a:endParaRPr lang="en-GB" sz="11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19" name="Picture 2" descr="D:\작업중2\삼성DAS_DVM\psd\01-2.png"/>
            <p:cNvPicPr>
              <a:picLocks noChangeAspect="1" noChangeArrowheads="1"/>
            </p:cNvPicPr>
            <p:nvPr/>
          </p:nvPicPr>
          <p:blipFill>
            <a:blip r:embed="rId2" cstate="print"/>
            <a:srcRect r="58015" b="-15007"/>
            <a:stretch>
              <a:fillRect/>
            </a:stretch>
          </p:blipFill>
          <p:spPr bwMode="auto">
            <a:xfrm>
              <a:off x="7554264" y="437382"/>
              <a:ext cx="458976" cy="167302"/>
            </a:xfrm>
            <a:prstGeom prst="rect">
              <a:avLst/>
            </a:prstGeom>
            <a:noFill/>
          </p:spPr>
        </p:pic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448" y="6614652"/>
            <a:ext cx="546926" cy="275817"/>
          </a:xfrm>
        </p:spPr>
        <p:txBody>
          <a:bodyPr/>
          <a:lstStyle>
            <a:lvl1pPr>
              <a:defRPr sz="800"/>
            </a:lvl1pPr>
          </a:lstStyle>
          <a:p>
            <a:r>
              <a:rPr lang="en-GB" dirty="0" smtClean="0">
                <a:solidFill>
                  <a:prstClr val="black">
                    <a:tint val="75000"/>
                  </a:prstClr>
                </a:solidFill>
              </a:rPr>
              <a:t>  </a:t>
            </a:r>
            <a:r>
              <a:rPr lang="en-GB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|</a:t>
            </a:r>
            <a:fld id="{D461EA4C-A0CD-46AE-8FF5-06D5D0F3310E}" type="slidenum">
              <a:rPr lang="en-GB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  <p:transition advClick="0" advTm="4000">
    <p:pull dir="d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0F839B-99E6-4F52-A026-8D9FAFDA741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2012 Samsung Electronics Ltd.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1EA4C-A0CD-46AE-8FF5-06D5D0F3310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Click="0" advTm="4000">
    <p:pull dir="d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9E146-1112-4E69-B7E0-F4E26FF4143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2012 Samsung Electronics Ltd.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1EA4C-A0CD-46AE-8FF5-06D5D0F3310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Click="0" advTm="4000">
    <p:pull dir="d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191CE-545F-489D-948E-68194839B23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2012 Samsung Electronics Ltd.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1EA4C-A0CD-46AE-8FF5-06D5D0F3310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Click="0" advTm="4000">
    <p:pull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191CE-545F-489D-948E-68194839B23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2012 Samsung Electronics Ltd.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1EA4C-A0CD-46AE-8FF5-06D5D0F3310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Click="0" advTm="4000">
    <p:pull dir="d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F292A-15D1-4714-A4A9-2E2E9FC6D27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2012 Samsung Electronics Ltd.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1EA4C-A0CD-46AE-8FF5-06D5D0F3310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Click="0" advTm="4000">
    <p:pull dir="d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F5EB4-3935-4036-81DA-31A76A24257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2012 Samsung Electronics Ltd.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1EA4C-A0CD-46AE-8FF5-06D5D0F3310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Click="0" advTm="4000">
    <p:pull dir="d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CE6AA-0553-4B87-9BE3-C2CFB7AE8E9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2012 Samsung Electronics Ltd.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1EA4C-A0CD-46AE-8FF5-06D5D0F3310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Click="0" advTm="4000">
    <p:pull dir="d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B521F-13E4-48E3-8B73-E7047733C89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2012 Samsung Electronics Ltd.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1EA4C-A0CD-46AE-8FF5-06D5D0F3310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Click="0" advTm="4000">
    <p:pull dir="d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63B32-8845-4653-8747-A2B143CC5D8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2012 Samsung Electronics Ltd.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1EA4C-A0CD-46AE-8FF5-06D5D0F3310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Click="0" advTm="4000">
    <p:pull dir="d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B5EEC-0D34-42B9-B33C-B709CD78D0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2012 Samsung Electronics Ltd.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1EA4C-A0CD-46AE-8FF5-06D5D0F3310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Click="0" advTm="4000">
    <p:pull dir="d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F2B53-1171-47B7-917A-B8671BEA60C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2012 Samsung Electronics Ltd.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1EA4C-A0CD-46AE-8FF5-06D5D0F3310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Click="0" advTm="4000">
    <p:pull dir="d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2"/>
          <p:cNvSpPr>
            <a:spLocks noChangeArrowheads="1"/>
          </p:cNvSpPr>
          <p:nvPr userDrawn="1"/>
        </p:nvSpPr>
        <p:spPr bwMode="auto">
          <a:xfrm>
            <a:off x="0" y="6669088"/>
            <a:ext cx="9144000" cy="188912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base" latinLnBrk="1">
              <a:spcBef>
                <a:spcPct val="0"/>
              </a:spcBef>
              <a:spcAft>
                <a:spcPct val="0"/>
              </a:spcAft>
              <a:defRPr/>
            </a:pPr>
            <a:endParaRPr kumimoji="1"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DBABB-10CA-4D44-A120-2ED7A3D32A2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092280" y="6570144"/>
            <a:ext cx="1887488" cy="365125"/>
          </a:xfrm>
        </p:spPr>
        <p:txBody>
          <a:bodyPr/>
          <a:lstStyle>
            <a:lvl1pPr>
              <a:defRPr sz="800">
                <a:solidFill>
                  <a:schemeClr val="tx1">
                    <a:lumMod val="65000"/>
                    <a:lumOff val="35000"/>
                  </a:schemeClr>
                </a:solidFill>
                <a:latin typeface="Gulim" pitchFamily="34" charset="-127"/>
                <a:ea typeface="Gulim" pitchFamily="34" charset="-127"/>
              </a:defRPr>
            </a:lvl1pPr>
          </a:lstStyle>
          <a:p>
            <a:r>
              <a:rPr lang="en-GB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2012 Samsung Electronics Ltd.</a:t>
            </a:r>
            <a:endParaRPr lang="en-GB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grpSp>
        <p:nvGrpSpPr>
          <p:cNvPr id="7" name="Group 16"/>
          <p:cNvGrpSpPr/>
          <p:nvPr userDrawn="1"/>
        </p:nvGrpSpPr>
        <p:grpSpPr>
          <a:xfrm>
            <a:off x="-22123" y="6631148"/>
            <a:ext cx="2452670" cy="261610"/>
            <a:chOff x="7453330" y="381308"/>
            <a:chExt cx="2452670" cy="261610"/>
          </a:xfrm>
        </p:grpSpPr>
        <p:sp>
          <p:nvSpPr>
            <p:cNvPr id="18" name="TextBox 17"/>
            <p:cNvSpPr txBox="1"/>
            <p:nvPr userDrawn="1"/>
          </p:nvSpPr>
          <p:spPr>
            <a:xfrm>
              <a:off x="7453330" y="381308"/>
              <a:ext cx="245267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100" b="1" dirty="0" smtClean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Reference Projects</a:t>
              </a:r>
              <a:endParaRPr lang="en-GB" sz="11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19" name="Picture 2" descr="D:\작업중2\삼성DAS_DVM\psd\01-2.png"/>
            <p:cNvPicPr>
              <a:picLocks noChangeAspect="1" noChangeArrowheads="1"/>
            </p:cNvPicPr>
            <p:nvPr/>
          </p:nvPicPr>
          <p:blipFill>
            <a:blip r:embed="rId2" cstate="print"/>
            <a:srcRect r="58015" b="-15007"/>
            <a:stretch>
              <a:fillRect/>
            </a:stretch>
          </p:blipFill>
          <p:spPr bwMode="auto">
            <a:xfrm>
              <a:off x="7554264" y="437382"/>
              <a:ext cx="458976" cy="167302"/>
            </a:xfrm>
            <a:prstGeom prst="rect">
              <a:avLst/>
            </a:prstGeom>
            <a:noFill/>
          </p:spPr>
        </p:pic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448" y="6614652"/>
            <a:ext cx="546926" cy="275817"/>
          </a:xfrm>
        </p:spPr>
        <p:txBody>
          <a:bodyPr/>
          <a:lstStyle>
            <a:lvl1pPr>
              <a:defRPr sz="800"/>
            </a:lvl1pPr>
          </a:lstStyle>
          <a:p>
            <a:r>
              <a:rPr lang="en-GB" dirty="0" smtClean="0">
                <a:solidFill>
                  <a:prstClr val="black">
                    <a:tint val="75000"/>
                  </a:prstClr>
                </a:solidFill>
              </a:rPr>
              <a:t>  </a:t>
            </a:r>
            <a:r>
              <a:rPr lang="en-GB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|</a:t>
            </a:r>
            <a:fld id="{D461EA4C-A0CD-46AE-8FF5-06D5D0F3310E}" type="slidenum">
              <a:rPr lang="en-GB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  <p:transition advClick="0" advTm="4000">
    <p:pull dir="d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0F839B-99E6-4F52-A026-8D9FAFDA741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2012 Samsung Electronics Ltd.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1EA4C-A0CD-46AE-8FF5-06D5D0F3310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Click="0" advTm="4000">
    <p:pull dir="d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9E146-1112-4E69-B7E0-F4E26FF4143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2012 Samsung Electronics Ltd.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1EA4C-A0CD-46AE-8FF5-06D5D0F3310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Click="0" advTm="4000">
    <p:pull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F292A-15D1-4714-A4A9-2E2E9FC6D27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2012 Samsung Electronics Ltd.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1EA4C-A0CD-46AE-8FF5-06D5D0F3310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Click="0" advTm="4000">
    <p:pull dir="d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191CE-545F-489D-948E-68194839B23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2012 Samsung Electronics Ltd.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1EA4C-A0CD-46AE-8FF5-06D5D0F3310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Click="0" advTm="4000">
    <p:pull dir="d"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F292A-15D1-4714-A4A9-2E2E9FC6D27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2012 Samsung Electronics Ltd.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1EA4C-A0CD-46AE-8FF5-06D5D0F3310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Click="0" advTm="4000">
    <p:pull dir="d"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F5EB4-3935-4036-81DA-31A76A24257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2012 Samsung Electronics Ltd.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1EA4C-A0CD-46AE-8FF5-06D5D0F3310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Click="0" advTm="4000">
    <p:pull dir="d"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CE6AA-0553-4B87-9BE3-C2CFB7AE8E9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2012 Samsung Electronics Ltd.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1EA4C-A0CD-46AE-8FF5-06D5D0F3310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Click="0" advTm="4000">
    <p:pull dir="d"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B521F-13E4-48E3-8B73-E7047733C89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2012 Samsung Electronics Ltd.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1EA4C-A0CD-46AE-8FF5-06D5D0F3310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Click="0" advTm="4000">
    <p:pull dir="d"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63B32-8845-4653-8747-A2B143CC5D8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2012 Samsung Electronics Ltd.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1EA4C-A0CD-46AE-8FF5-06D5D0F3310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Click="0" advTm="4000">
    <p:pull dir="d"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B5EEC-0D34-42B9-B33C-B709CD78D0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2012 Samsung Electronics Ltd.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1EA4C-A0CD-46AE-8FF5-06D5D0F3310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Click="0" advTm="4000">
    <p:pull dir="d"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F2B53-1171-47B7-917A-B8671BEA60C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2012 Samsung Electronics Ltd.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1EA4C-A0CD-46AE-8FF5-06D5D0F3310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Click="0" advTm="4000">
    <p:pull dir="d"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2"/>
          <p:cNvSpPr>
            <a:spLocks noChangeArrowheads="1"/>
          </p:cNvSpPr>
          <p:nvPr userDrawn="1"/>
        </p:nvSpPr>
        <p:spPr bwMode="auto">
          <a:xfrm>
            <a:off x="0" y="6669088"/>
            <a:ext cx="9144000" cy="188912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base" latinLnBrk="1">
              <a:spcBef>
                <a:spcPct val="0"/>
              </a:spcBef>
              <a:spcAft>
                <a:spcPct val="0"/>
              </a:spcAft>
              <a:defRPr/>
            </a:pPr>
            <a:endParaRPr kumimoji="1"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DBABB-10CA-4D44-A120-2ED7A3D32A2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092280" y="6570144"/>
            <a:ext cx="1887488" cy="365125"/>
          </a:xfrm>
        </p:spPr>
        <p:txBody>
          <a:bodyPr/>
          <a:lstStyle>
            <a:lvl1pPr>
              <a:defRPr sz="800">
                <a:solidFill>
                  <a:schemeClr val="tx1">
                    <a:lumMod val="65000"/>
                    <a:lumOff val="35000"/>
                  </a:schemeClr>
                </a:solidFill>
                <a:latin typeface="Gulim" pitchFamily="34" charset="-127"/>
                <a:ea typeface="Gulim" pitchFamily="34" charset="-127"/>
              </a:defRPr>
            </a:lvl1pPr>
          </a:lstStyle>
          <a:p>
            <a:r>
              <a:rPr lang="en-GB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2012 Samsung Electronics Ltd.</a:t>
            </a:r>
            <a:endParaRPr lang="en-GB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grpSp>
        <p:nvGrpSpPr>
          <p:cNvPr id="7" name="Group 16"/>
          <p:cNvGrpSpPr/>
          <p:nvPr userDrawn="1"/>
        </p:nvGrpSpPr>
        <p:grpSpPr>
          <a:xfrm>
            <a:off x="-22123" y="6631148"/>
            <a:ext cx="2452670" cy="261610"/>
            <a:chOff x="7453330" y="381308"/>
            <a:chExt cx="2452670" cy="261610"/>
          </a:xfrm>
        </p:grpSpPr>
        <p:sp>
          <p:nvSpPr>
            <p:cNvPr id="18" name="TextBox 17"/>
            <p:cNvSpPr txBox="1"/>
            <p:nvPr userDrawn="1"/>
          </p:nvSpPr>
          <p:spPr>
            <a:xfrm>
              <a:off x="7453330" y="381308"/>
              <a:ext cx="245267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100" b="1" dirty="0" smtClean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Reference Projects</a:t>
              </a:r>
              <a:endParaRPr lang="en-GB" sz="11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19" name="Picture 2" descr="D:\작업중2\삼성DAS_DVM\psd\01-2.png"/>
            <p:cNvPicPr>
              <a:picLocks noChangeAspect="1" noChangeArrowheads="1"/>
            </p:cNvPicPr>
            <p:nvPr/>
          </p:nvPicPr>
          <p:blipFill>
            <a:blip r:embed="rId2" cstate="print"/>
            <a:srcRect r="58015" b="-15007"/>
            <a:stretch>
              <a:fillRect/>
            </a:stretch>
          </p:blipFill>
          <p:spPr bwMode="auto">
            <a:xfrm>
              <a:off x="7554264" y="437382"/>
              <a:ext cx="458976" cy="167302"/>
            </a:xfrm>
            <a:prstGeom prst="rect">
              <a:avLst/>
            </a:prstGeom>
            <a:noFill/>
          </p:spPr>
        </p:pic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448" y="6614652"/>
            <a:ext cx="546926" cy="275817"/>
          </a:xfrm>
        </p:spPr>
        <p:txBody>
          <a:bodyPr/>
          <a:lstStyle>
            <a:lvl1pPr>
              <a:defRPr sz="800"/>
            </a:lvl1pPr>
          </a:lstStyle>
          <a:p>
            <a:r>
              <a:rPr lang="en-GB" dirty="0" smtClean="0">
                <a:solidFill>
                  <a:prstClr val="black">
                    <a:tint val="75000"/>
                  </a:prstClr>
                </a:solidFill>
              </a:rPr>
              <a:t>  </a:t>
            </a:r>
            <a:r>
              <a:rPr lang="en-GB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|</a:t>
            </a:r>
            <a:fld id="{D461EA4C-A0CD-46AE-8FF5-06D5D0F3310E}" type="slidenum">
              <a:rPr lang="en-GB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  <p:transition advClick="0" advTm="4000">
    <p:pull dir="d"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0F839B-99E6-4F52-A026-8D9FAFDA741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2012 Samsung Electronics Ltd.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1EA4C-A0CD-46AE-8FF5-06D5D0F3310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Click="0" advTm="4000">
    <p:pull dir="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F5EB4-3935-4036-81DA-31A76A24257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2012 Samsung Electronics Ltd.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1EA4C-A0CD-46AE-8FF5-06D5D0F3310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Click="0" advTm="4000">
    <p:pull dir="d"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9E146-1112-4E69-B7E0-F4E26FF4143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2012 Samsung Electronics Ltd.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1EA4C-A0CD-46AE-8FF5-06D5D0F3310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Click="0" advTm="4000">
    <p:pull dir="d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191CE-545F-489D-948E-68194839B23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2012 Samsung Electronics Ltd.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1EA4C-A0CD-46AE-8FF5-06D5D0F3310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Click="0" advTm="4000">
    <p:pull dir="d"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F292A-15D1-4714-A4A9-2E2E9FC6D27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2012 Samsung Electronics Ltd.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1EA4C-A0CD-46AE-8FF5-06D5D0F3310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Click="0" advTm="4000">
    <p:pull dir="d"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F5EB4-3935-4036-81DA-31A76A24257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2012 Samsung Electronics Ltd.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1EA4C-A0CD-46AE-8FF5-06D5D0F3310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Click="0" advTm="4000">
    <p:pull dir="d"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CE6AA-0553-4B87-9BE3-C2CFB7AE8E9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2012 Samsung Electronics Ltd.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1EA4C-A0CD-46AE-8FF5-06D5D0F3310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Click="0" advTm="4000">
    <p:pull dir="d"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B521F-13E4-48E3-8B73-E7047733C89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2012 Samsung Electronics Ltd.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1EA4C-A0CD-46AE-8FF5-06D5D0F3310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Click="0" advTm="4000">
    <p:pull dir="d"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63B32-8845-4653-8747-A2B143CC5D8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2012 Samsung Electronics Ltd.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1EA4C-A0CD-46AE-8FF5-06D5D0F3310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Click="0" advTm="4000">
    <p:pull dir="d"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B5EEC-0D34-42B9-B33C-B709CD78D0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2012 Samsung Electronics Ltd.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1EA4C-A0CD-46AE-8FF5-06D5D0F3310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Click="0" advTm="4000">
    <p:pull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CE6AA-0553-4B87-9BE3-C2CFB7AE8E9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2012 Samsung Electronics Ltd.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1EA4C-A0CD-46AE-8FF5-06D5D0F3310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Click="0" advTm="4000">
    <p:pull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B521F-13E4-48E3-8B73-E7047733C89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2012 Samsung Electronics Ltd.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1EA4C-A0CD-46AE-8FF5-06D5D0F3310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Click="0" advTm="4000">
    <p:pull dir="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637457-D683-41CC-AC9D-AA19FA05F5F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2012 Samsung Electronics Ltd.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61EA4C-A0CD-46AE-8FF5-06D5D0F3310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ransition advClick="0" advTm="4000">
    <p:pull dir="d"/>
  </p:transition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637457-D683-41CC-AC9D-AA19FA05F5F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2012 Samsung Electronics Ltd.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61EA4C-A0CD-46AE-8FF5-06D5D0F3310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ransition advClick="0" advTm="4000">
    <p:pull dir="d"/>
  </p:transition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637457-D683-41CC-AC9D-AA19FA05F5F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2012 Samsung Electronics Ltd.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61EA4C-A0CD-46AE-8FF5-06D5D0F3310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ransition advClick="0" advTm="4000">
    <p:pull dir="d"/>
  </p:transition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637457-D683-41CC-AC9D-AA19FA05F5F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2012 Samsung Electronics Ltd.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61EA4C-A0CD-46AE-8FF5-06D5D0F3310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ransition advClick="0" advTm="4000">
    <p:pull dir="d"/>
  </p:transition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637457-D683-41CC-AC9D-AA19FA05F5F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2012 Samsung Electronics Ltd.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61EA4C-A0CD-46AE-8FF5-06D5D0F3310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ransition advClick="0" advTm="4000">
    <p:pull dir="d"/>
  </p:transition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637457-D683-41CC-AC9D-AA19FA05F5F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2012 Samsung Electronics Ltd.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61EA4C-A0CD-46AE-8FF5-06D5D0F3310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ransition advClick="0" advTm="4000">
    <p:pull dir="d"/>
  </p:transition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637457-D683-41CC-AC9D-AA19FA05F5F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2012 Samsung Electronics Ltd.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61EA4C-A0CD-46AE-8FF5-06D5D0F3310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transition advClick="0" advTm="4000">
    <p:pull dir="d"/>
  </p:transition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gif"/><Relationship Id="rId4" Type="http://schemas.openxmlformats.org/officeDocument/2006/relationships/image" Target="../media/image24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5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9.png"/><Relationship Id="rId5" Type="http://schemas.openxmlformats.org/officeDocument/2006/relationships/hyperlink" Target="http://en.wikipedia.org/wiki/File:Valladolid,_Spain_location.png" TargetMode="External"/><Relationship Id="rId4" Type="http://schemas.openxmlformats.org/officeDocument/2006/relationships/image" Target="../media/image4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jpeg"/><Relationship Id="rId4" Type="http://schemas.openxmlformats.org/officeDocument/2006/relationships/image" Target="../media/image59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jpeg"/><Relationship Id="rId4" Type="http://schemas.openxmlformats.org/officeDocument/2006/relationships/image" Target="../media/image6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png"/><Relationship Id="rId4" Type="http://schemas.openxmlformats.org/officeDocument/2006/relationships/image" Target="../media/image71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8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8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8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8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9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9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95.jpeg"/><Relationship Id="rId5" Type="http://schemas.openxmlformats.org/officeDocument/2006/relationships/image" Target="../media/image94.png"/><Relationship Id="rId4" Type="http://schemas.openxmlformats.org/officeDocument/2006/relationships/image" Target="../media/image93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0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jpeg"/><Relationship Id="rId5" Type="http://schemas.openxmlformats.org/officeDocument/2006/relationships/image" Target="../media/image98.wmf"/><Relationship Id="rId4" Type="http://schemas.openxmlformats.org/officeDocument/2006/relationships/image" Target="../media/image97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0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103.jpeg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0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jpeg"/><Relationship Id="rId5" Type="http://schemas.openxmlformats.org/officeDocument/2006/relationships/image" Target="../media/image106.jpeg"/><Relationship Id="rId4" Type="http://schemas.openxmlformats.org/officeDocument/2006/relationships/image" Target="../media/image105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1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jpeg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7" Type="http://schemas.openxmlformats.org/officeDocument/2006/relationships/image" Target="../media/image11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5.jpeg"/><Relationship Id="rId5" Type="http://schemas.openxmlformats.org/officeDocument/2006/relationships/image" Target="../media/image114.jpeg"/><Relationship Id="rId4" Type="http://schemas.openxmlformats.org/officeDocument/2006/relationships/image" Target="../media/image1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9.jpeg"/><Relationship Id="rId5" Type="http://schemas.openxmlformats.org/officeDocument/2006/relationships/image" Target="../media/image118.jpeg"/><Relationship Id="rId4" Type="http://schemas.openxmlformats.org/officeDocument/2006/relationships/image" Target="../media/image117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2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2.png"/><Relationship Id="rId5" Type="http://schemas.openxmlformats.org/officeDocument/2006/relationships/image" Target="../media/image121.png"/><Relationship Id="rId4" Type="http://schemas.openxmlformats.org/officeDocument/2006/relationships/image" Target="../media/image120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2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126.png"/><Relationship Id="rId5" Type="http://schemas.openxmlformats.org/officeDocument/2006/relationships/image" Target="../media/image125.jpeg"/><Relationship Id="rId4" Type="http://schemas.openxmlformats.org/officeDocument/2006/relationships/image" Target="../media/image124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3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0.png"/><Relationship Id="rId5" Type="http://schemas.openxmlformats.org/officeDocument/2006/relationships/image" Target="../media/image129.png"/><Relationship Id="rId4" Type="http://schemas.openxmlformats.org/officeDocument/2006/relationships/image" Target="../media/image128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3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134.png"/><Relationship Id="rId5" Type="http://schemas.openxmlformats.org/officeDocument/2006/relationships/image" Target="../media/image133.png"/><Relationship Id="rId4" Type="http://schemas.openxmlformats.org/officeDocument/2006/relationships/image" Target="../media/image132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3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8.jpeg"/><Relationship Id="rId5" Type="http://schemas.openxmlformats.org/officeDocument/2006/relationships/image" Target="../media/image137.jpeg"/><Relationship Id="rId4" Type="http://schemas.openxmlformats.org/officeDocument/2006/relationships/image" Target="../media/image136.jpe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2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27375" t="18235" r="9798" b="4314"/>
          <a:stretch>
            <a:fillRect/>
          </a:stretch>
        </p:blipFill>
        <p:spPr bwMode="auto">
          <a:xfrm>
            <a:off x="-17" y="-7"/>
            <a:ext cx="9146251" cy="68580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0" y="6483350"/>
            <a:ext cx="4283968" cy="37467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96734" tIns="48367" rIns="96734" bIns="48367">
            <a:spAutoFit/>
          </a:bodyPr>
          <a:lstStyle/>
          <a:p>
            <a:pPr algn="ctr" defTabSz="966788" latinLnBrk="0">
              <a:spcBef>
                <a:spcPct val="50000"/>
              </a:spcBef>
            </a:pPr>
            <a:r>
              <a:rPr lang="en-US" altLang="ko-KR" b="1" dirty="0" smtClean="0">
                <a:solidFill>
                  <a:srgbClr val="FFFF00"/>
                </a:solidFill>
                <a:latin typeface="Arial" charset="0"/>
                <a:ea typeface="HY견고딕" pitchFamily="18" charset="-127"/>
              </a:rPr>
              <a:t>European Air Conditioning Operation</a:t>
            </a:r>
            <a:endParaRPr lang="en-US" altLang="ko-KR" b="1" dirty="0">
              <a:solidFill>
                <a:srgbClr val="FFFF00"/>
              </a:solidFill>
              <a:latin typeface="Arial" charset="0"/>
              <a:ea typeface="HY견고딕" pitchFamily="18" charset="-127"/>
            </a:endParaRP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0" y="784084"/>
            <a:ext cx="9144000" cy="9167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/>
            <a:r>
              <a:rPr lang="en-US" altLang="ko-KR" sz="4000" b="1" dirty="0" smtClean="0">
                <a:solidFill>
                  <a:srgbClr val="FFFF00"/>
                </a:solidFill>
                <a:latin typeface="Arial" charset="0"/>
              </a:rPr>
              <a:t>European Reference Projects</a:t>
            </a:r>
            <a:endParaRPr lang="en-US" altLang="ko-KR" sz="4000" b="1" dirty="0">
              <a:solidFill>
                <a:srgbClr val="FFFF00"/>
              </a:solidFill>
              <a:latin typeface="Arial" charset="0"/>
            </a:endParaRPr>
          </a:p>
        </p:txBody>
      </p:sp>
      <p:grpSp>
        <p:nvGrpSpPr>
          <p:cNvPr id="95" name="Group 40"/>
          <p:cNvGrpSpPr>
            <a:grpSpLocks/>
          </p:cNvGrpSpPr>
          <p:nvPr/>
        </p:nvGrpSpPr>
        <p:grpSpPr bwMode="auto">
          <a:xfrm>
            <a:off x="2843808" y="1306413"/>
            <a:ext cx="4536504" cy="5218931"/>
            <a:chOff x="1701" y="476"/>
            <a:chExt cx="2423" cy="3113"/>
          </a:xfrm>
          <a:effectLst>
            <a:glow rad="228600">
              <a:srgbClr val="4F81BD">
                <a:satMod val="175000"/>
                <a:alpha val="40000"/>
              </a:srgbClr>
            </a:glow>
          </a:effectLst>
        </p:grpSpPr>
        <p:sp>
          <p:nvSpPr>
            <p:cNvPr id="96" name="Freeform 41"/>
            <p:cNvSpPr>
              <a:spLocks/>
            </p:cNvSpPr>
            <p:nvPr/>
          </p:nvSpPr>
          <p:spPr bwMode="auto">
            <a:xfrm>
              <a:off x="2689" y="2488"/>
              <a:ext cx="44" cy="52"/>
            </a:xfrm>
            <a:custGeom>
              <a:avLst/>
              <a:gdLst>
                <a:gd name="T0" fmla="*/ 0 w 10"/>
                <a:gd name="T1" fmla="*/ 2147483647 h 13"/>
                <a:gd name="T2" fmla="*/ 2147483647 w 10"/>
                <a:gd name="T3" fmla="*/ 2147483647 h 13"/>
                <a:gd name="T4" fmla="*/ 2147483647 w 10"/>
                <a:gd name="T5" fmla="*/ 0 h 13"/>
                <a:gd name="T6" fmla="*/ 2147483647 w 10"/>
                <a:gd name="T7" fmla="*/ 2147483647 h 13"/>
                <a:gd name="T8" fmla="*/ 2147483647 w 10"/>
                <a:gd name="T9" fmla="*/ 2147483647 h 13"/>
                <a:gd name="T10" fmla="*/ 0 w 10"/>
                <a:gd name="T11" fmla="*/ 2147483647 h 1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"/>
                <a:gd name="T19" fmla="*/ 0 h 13"/>
                <a:gd name="T20" fmla="*/ 10 w 10"/>
                <a:gd name="T21" fmla="*/ 13 h 1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" h="13">
                  <a:moveTo>
                    <a:pt x="0" y="10"/>
                  </a:moveTo>
                  <a:lnTo>
                    <a:pt x="2" y="5"/>
                  </a:lnTo>
                  <a:lnTo>
                    <a:pt x="8" y="0"/>
                  </a:lnTo>
                  <a:lnTo>
                    <a:pt x="10" y="2"/>
                  </a:lnTo>
                  <a:lnTo>
                    <a:pt x="5" y="13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E2E4EA"/>
            </a:solidFill>
            <a:ln w="6350" cap="flat" cmpd="sng">
              <a:solidFill>
                <a:srgbClr val="EEECE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7" name="Freeform 42"/>
            <p:cNvSpPr>
              <a:spLocks/>
            </p:cNvSpPr>
            <p:nvPr/>
          </p:nvSpPr>
          <p:spPr bwMode="auto">
            <a:xfrm>
              <a:off x="1878" y="2048"/>
              <a:ext cx="129" cy="101"/>
            </a:xfrm>
            <a:custGeom>
              <a:avLst/>
              <a:gdLst>
                <a:gd name="T0" fmla="*/ 2147483647 w 11"/>
                <a:gd name="T1" fmla="*/ 2147483647 h 9"/>
                <a:gd name="T2" fmla="*/ 2147483647 w 11"/>
                <a:gd name="T3" fmla="*/ 2147483647 h 9"/>
                <a:gd name="T4" fmla="*/ 2147483647 w 11"/>
                <a:gd name="T5" fmla="*/ 2147483647 h 9"/>
                <a:gd name="T6" fmla="*/ 2147483647 w 11"/>
                <a:gd name="T7" fmla="*/ 2147483647 h 9"/>
                <a:gd name="T8" fmla="*/ 2147483647 w 11"/>
                <a:gd name="T9" fmla="*/ 2147483647 h 9"/>
                <a:gd name="T10" fmla="*/ 2147483647 w 11"/>
                <a:gd name="T11" fmla="*/ 2147483647 h 9"/>
                <a:gd name="T12" fmla="*/ 2147483647 w 11"/>
                <a:gd name="T13" fmla="*/ 0 h 9"/>
                <a:gd name="T14" fmla="*/ 2147483647 w 11"/>
                <a:gd name="T15" fmla="*/ 0 h 9"/>
                <a:gd name="T16" fmla="*/ 2147483647 w 11"/>
                <a:gd name="T17" fmla="*/ 2147483647 h 9"/>
                <a:gd name="T18" fmla="*/ 2147483647 w 11"/>
                <a:gd name="T19" fmla="*/ 2147483647 h 9"/>
                <a:gd name="T20" fmla="*/ 2147483647 w 11"/>
                <a:gd name="T21" fmla="*/ 2147483647 h 9"/>
                <a:gd name="T22" fmla="*/ 0 w 11"/>
                <a:gd name="T23" fmla="*/ 2147483647 h 9"/>
                <a:gd name="T24" fmla="*/ 2147483647 w 11"/>
                <a:gd name="T25" fmla="*/ 2147483647 h 9"/>
                <a:gd name="T26" fmla="*/ 2147483647 w 11"/>
                <a:gd name="T27" fmla="*/ 2147483647 h 9"/>
                <a:gd name="T28" fmla="*/ 2147483647 w 11"/>
                <a:gd name="T29" fmla="*/ 2147483647 h 9"/>
                <a:gd name="T30" fmla="*/ 2147483647 w 11"/>
                <a:gd name="T31" fmla="*/ 2147483647 h 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1"/>
                <a:gd name="T49" fmla="*/ 0 h 9"/>
                <a:gd name="T50" fmla="*/ 11 w 11"/>
                <a:gd name="T51" fmla="*/ 9 h 9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1" h="9">
                  <a:moveTo>
                    <a:pt x="8" y="9"/>
                  </a:moveTo>
                  <a:cubicBezTo>
                    <a:pt x="9" y="8"/>
                    <a:pt x="9" y="8"/>
                    <a:pt x="9" y="8"/>
                  </a:cubicBezTo>
                  <a:cubicBezTo>
                    <a:pt x="9" y="8"/>
                    <a:pt x="11" y="8"/>
                    <a:pt x="11" y="7"/>
                  </a:cubicBezTo>
                  <a:cubicBezTo>
                    <a:pt x="11" y="5"/>
                    <a:pt x="10" y="4"/>
                    <a:pt x="10" y="4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9" y="3"/>
                    <a:pt x="11" y="2"/>
                    <a:pt x="9" y="1"/>
                  </a:cubicBezTo>
                  <a:cubicBezTo>
                    <a:pt x="8" y="0"/>
                    <a:pt x="6" y="0"/>
                    <a:pt x="6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6" y="8"/>
                    <a:pt x="6" y="8"/>
                    <a:pt x="6" y="8"/>
                  </a:cubicBezTo>
                  <a:lnTo>
                    <a:pt x="8" y="9"/>
                  </a:lnTo>
                  <a:close/>
                </a:path>
              </a:pathLst>
            </a:custGeom>
            <a:solidFill>
              <a:srgbClr val="E2E4EA"/>
            </a:solidFill>
            <a:ln w="6350" cap="flat" cmpd="sng">
              <a:solidFill>
                <a:srgbClr val="EEECE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8" name="Freeform 43"/>
            <p:cNvSpPr>
              <a:spLocks/>
            </p:cNvSpPr>
            <p:nvPr/>
          </p:nvSpPr>
          <p:spPr bwMode="auto">
            <a:xfrm>
              <a:off x="3701" y="2927"/>
              <a:ext cx="375" cy="234"/>
            </a:xfrm>
            <a:custGeom>
              <a:avLst/>
              <a:gdLst>
                <a:gd name="T0" fmla="*/ 2147483647 w 32"/>
                <a:gd name="T1" fmla="*/ 2147483647 h 21"/>
                <a:gd name="T2" fmla="*/ 2147483647 w 32"/>
                <a:gd name="T3" fmla="*/ 2147483647 h 21"/>
                <a:gd name="T4" fmla="*/ 2147483647 w 32"/>
                <a:gd name="T5" fmla="*/ 2147483647 h 21"/>
                <a:gd name="T6" fmla="*/ 2147483647 w 32"/>
                <a:gd name="T7" fmla="*/ 2147483647 h 21"/>
                <a:gd name="T8" fmla="*/ 2147483647 w 32"/>
                <a:gd name="T9" fmla="*/ 2147483647 h 21"/>
                <a:gd name="T10" fmla="*/ 2147483647 w 32"/>
                <a:gd name="T11" fmla="*/ 2147483647 h 21"/>
                <a:gd name="T12" fmla="*/ 2147483647 w 32"/>
                <a:gd name="T13" fmla="*/ 2147483647 h 21"/>
                <a:gd name="T14" fmla="*/ 2147483647 w 32"/>
                <a:gd name="T15" fmla="*/ 2147483647 h 21"/>
                <a:gd name="T16" fmla="*/ 2147483647 w 32"/>
                <a:gd name="T17" fmla="*/ 0 h 21"/>
                <a:gd name="T18" fmla="*/ 2147483647 w 32"/>
                <a:gd name="T19" fmla="*/ 2147483647 h 21"/>
                <a:gd name="T20" fmla="*/ 2147483647 w 32"/>
                <a:gd name="T21" fmla="*/ 2147483647 h 21"/>
                <a:gd name="T22" fmla="*/ 2147483647 w 32"/>
                <a:gd name="T23" fmla="*/ 2147483647 h 21"/>
                <a:gd name="T24" fmla="*/ 2147483647 w 32"/>
                <a:gd name="T25" fmla="*/ 2147483647 h 21"/>
                <a:gd name="T26" fmla="*/ 2147483647 w 32"/>
                <a:gd name="T27" fmla="*/ 2147483647 h 21"/>
                <a:gd name="T28" fmla="*/ 2147483647 w 32"/>
                <a:gd name="T29" fmla="*/ 2147483647 h 21"/>
                <a:gd name="T30" fmla="*/ 2147483647 w 32"/>
                <a:gd name="T31" fmla="*/ 2147483647 h 21"/>
                <a:gd name="T32" fmla="*/ 0 w 32"/>
                <a:gd name="T33" fmla="*/ 0 h 21"/>
                <a:gd name="T34" fmla="*/ 0 w 32"/>
                <a:gd name="T35" fmla="*/ 2147483647 h 21"/>
                <a:gd name="T36" fmla="*/ 2147483647 w 32"/>
                <a:gd name="T37" fmla="*/ 2147483647 h 21"/>
                <a:gd name="T38" fmla="*/ 2147483647 w 32"/>
                <a:gd name="T39" fmla="*/ 2147483647 h 21"/>
                <a:gd name="T40" fmla="*/ 2147483647 w 32"/>
                <a:gd name="T41" fmla="*/ 2147483647 h 21"/>
                <a:gd name="T42" fmla="*/ 2147483647 w 32"/>
                <a:gd name="T43" fmla="*/ 2147483647 h 21"/>
                <a:gd name="T44" fmla="*/ 2147483647 w 32"/>
                <a:gd name="T45" fmla="*/ 2147483647 h 21"/>
                <a:gd name="T46" fmla="*/ 2147483647 w 32"/>
                <a:gd name="T47" fmla="*/ 2147483647 h 21"/>
                <a:gd name="T48" fmla="*/ 2147483647 w 32"/>
                <a:gd name="T49" fmla="*/ 2147483647 h 21"/>
                <a:gd name="T50" fmla="*/ 2147483647 w 32"/>
                <a:gd name="T51" fmla="*/ 2147483647 h 21"/>
                <a:gd name="T52" fmla="*/ 2147483647 w 32"/>
                <a:gd name="T53" fmla="*/ 2147483647 h 21"/>
                <a:gd name="T54" fmla="*/ 2147483647 w 32"/>
                <a:gd name="T55" fmla="*/ 2147483647 h 21"/>
                <a:gd name="T56" fmla="*/ 2147483647 w 32"/>
                <a:gd name="T57" fmla="*/ 2147483647 h 21"/>
                <a:gd name="T58" fmla="*/ 2147483647 w 32"/>
                <a:gd name="T59" fmla="*/ 2147483647 h 21"/>
                <a:gd name="T60" fmla="*/ 2147483647 w 32"/>
                <a:gd name="T61" fmla="*/ 2147483647 h 21"/>
                <a:gd name="T62" fmla="*/ 2147483647 w 32"/>
                <a:gd name="T63" fmla="*/ 2147483647 h 21"/>
                <a:gd name="T64" fmla="*/ 2147483647 w 32"/>
                <a:gd name="T65" fmla="*/ 2147483647 h 21"/>
                <a:gd name="T66" fmla="*/ 2147483647 w 32"/>
                <a:gd name="T67" fmla="*/ 2147483647 h 21"/>
                <a:gd name="T68" fmla="*/ 2147483647 w 32"/>
                <a:gd name="T69" fmla="*/ 2147483647 h 21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32"/>
                <a:gd name="T106" fmla="*/ 0 h 21"/>
                <a:gd name="T107" fmla="*/ 32 w 32"/>
                <a:gd name="T108" fmla="*/ 21 h 21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32" h="21">
                  <a:moveTo>
                    <a:pt x="28" y="13"/>
                  </a:moveTo>
                  <a:cubicBezTo>
                    <a:pt x="28" y="13"/>
                    <a:pt x="28" y="13"/>
                    <a:pt x="28" y="13"/>
                  </a:cubicBezTo>
                  <a:cubicBezTo>
                    <a:pt x="29" y="9"/>
                    <a:pt x="29" y="9"/>
                    <a:pt x="29" y="9"/>
                  </a:cubicBezTo>
                  <a:cubicBezTo>
                    <a:pt x="29" y="8"/>
                    <a:pt x="29" y="8"/>
                    <a:pt x="29" y="8"/>
                  </a:cubicBezTo>
                  <a:cubicBezTo>
                    <a:pt x="29" y="8"/>
                    <a:pt x="31" y="7"/>
                    <a:pt x="31" y="5"/>
                  </a:cubicBezTo>
                  <a:cubicBezTo>
                    <a:pt x="32" y="4"/>
                    <a:pt x="31" y="3"/>
                    <a:pt x="31" y="2"/>
                  </a:cubicBezTo>
                  <a:cubicBezTo>
                    <a:pt x="28" y="2"/>
                    <a:pt x="28" y="2"/>
                    <a:pt x="28" y="2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18" y="5"/>
                    <a:pt x="18" y="5"/>
                    <a:pt x="18" y="5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5" y="20"/>
                    <a:pt x="5" y="20"/>
                    <a:pt x="5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9" y="21"/>
                    <a:pt x="19" y="21"/>
                    <a:pt x="19" y="21"/>
                  </a:cubicBezTo>
                  <a:cubicBezTo>
                    <a:pt x="21" y="19"/>
                    <a:pt x="21" y="19"/>
                    <a:pt x="21" y="19"/>
                  </a:cubicBezTo>
                  <a:cubicBezTo>
                    <a:pt x="21" y="16"/>
                    <a:pt x="21" y="16"/>
                    <a:pt x="21" y="16"/>
                  </a:cubicBezTo>
                  <a:cubicBezTo>
                    <a:pt x="24" y="15"/>
                    <a:pt x="24" y="15"/>
                    <a:pt x="24" y="15"/>
                  </a:cubicBezTo>
                  <a:cubicBezTo>
                    <a:pt x="26" y="16"/>
                    <a:pt x="26" y="16"/>
                    <a:pt x="26" y="16"/>
                  </a:cubicBezTo>
                  <a:lnTo>
                    <a:pt x="28" y="13"/>
                  </a:lnTo>
                  <a:close/>
                </a:path>
              </a:pathLst>
            </a:custGeom>
            <a:solidFill>
              <a:srgbClr val="E2E4EA"/>
            </a:solidFill>
            <a:ln w="6350" cap="flat" cmpd="sng">
              <a:solidFill>
                <a:srgbClr val="EEECE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9" name="Freeform 44"/>
            <p:cNvSpPr>
              <a:spLocks/>
            </p:cNvSpPr>
            <p:nvPr/>
          </p:nvSpPr>
          <p:spPr bwMode="auto">
            <a:xfrm>
              <a:off x="1745" y="3129"/>
              <a:ext cx="190" cy="395"/>
            </a:xfrm>
            <a:custGeom>
              <a:avLst/>
              <a:gdLst>
                <a:gd name="T0" fmla="*/ 2147483647 w 16"/>
                <a:gd name="T1" fmla="*/ 2147483647 h 35"/>
                <a:gd name="T2" fmla="*/ 2147483647 w 16"/>
                <a:gd name="T3" fmla="*/ 2147483647 h 35"/>
                <a:gd name="T4" fmla="*/ 2147483647 w 16"/>
                <a:gd name="T5" fmla="*/ 2147483647 h 35"/>
                <a:gd name="T6" fmla="*/ 2147483647 w 16"/>
                <a:gd name="T7" fmla="*/ 2147483647 h 35"/>
                <a:gd name="T8" fmla="*/ 2147483647 w 16"/>
                <a:gd name="T9" fmla="*/ 2147483647 h 35"/>
                <a:gd name="T10" fmla="*/ 2147483647 w 16"/>
                <a:gd name="T11" fmla="*/ 2147483647 h 35"/>
                <a:gd name="T12" fmla="*/ 2147483647 w 16"/>
                <a:gd name="T13" fmla="*/ 2147483647 h 35"/>
                <a:gd name="T14" fmla="*/ 2147483647 w 16"/>
                <a:gd name="T15" fmla="*/ 2147483647 h 35"/>
                <a:gd name="T16" fmla="*/ 2147483647 w 16"/>
                <a:gd name="T17" fmla="*/ 2147483647 h 35"/>
                <a:gd name="T18" fmla="*/ 0 w 16"/>
                <a:gd name="T19" fmla="*/ 2147483647 h 35"/>
                <a:gd name="T20" fmla="*/ 2147483647 w 16"/>
                <a:gd name="T21" fmla="*/ 2147483647 h 35"/>
                <a:gd name="T22" fmla="*/ 2147483647 w 16"/>
                <a:gd name="T23" fmla="*/ 2147483647 h 35"/>
                <a:gd name="T24" fmla="*/ 2147483647 w 16"/>
                <a:gd name="T25" fmla="*/ 2147483647 h 35"/>
                <a:gd name="T26" fmla="*/ 2147483647 w 16"/>
                <a:gd name="T27" fmla="*/ 2147483647 h 35"/>
                <a:gd name="T28" fmla="*/ 2147483647 w 16"/>
                <a:gd name="T29" fmla="*/ 2147483647 h 35"/>
                <a:gd name="T30" fmla="*/ 2147483647 w 16"/>
                <a:gd name="T31" fmla="*/ 0 h 35"/>
                <a:gd name="T32" fmla="*/ 2147483647 w 16"/>
                <a:gd name="T33" fmla="*/ 0 h 35"/>
                <a:gd name="T34" fmla="*/ 2147483647 w 16"/>
                <a:gd name="T35" fmla="*/ 2147483647 h 35"/>
                <a:gd name="T36" fmla="*/ 2147483647 w 16"/>
                <a:gd name="T37" fmla="*/ 2147483647 h 35"/>
                <a:gd name="T38" fmla="*/ 2147483647 w 16"/>
                <a:gd name="T39" fmla="*/ 2147483647 h 35"/>
                <a:gd name="T40" fmla="*/ 2147483647 w 16"/>
                <a:gd name="T41" fmla="*/ 2147483647 h 35"/>
                <a:gd name="T42" fmla="*/ 2147483647 w 16"/>
                <a:gd name="T43" fmla="*/ 2147483647 h 35"/>
                <a:gd name="T44" fmla="*/ 2147483647 w 16"/>
                <a:gd name="T45" fmla="*/ 2147483647 h 35"/>
                <a:gd name="T46" fmla="*/ 2147483647 w 16"/>
                <a:gd name="T47" fmla="*/ 2147483647 h 35"/>
                <a:gd name="T48" fmla="*/ 2147483647 w 16"/>
                <a:gd name="T49" fmla="*/ 2147483647 h 35"/>
                <a:gd name="T50" fmla="*/ 2147483647 w 16"/>
                <a:gd name="T51" fmla="*/ 2147483647 h 35"/>
                <a:gd name="T52" fmla="*/ 2147483647 w 16"/>
                <a:gd name="T53" fmla="*/ 2147483647 h 35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16"/>
                <a:gd name="T82" fmla="*/ 0 h 35"/>
                <a:gd name="T83" fmla="*/ 16 w 16"/>
                <a:gd name="T84" fmla="*/ 35 h 35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16" h="35">
                  <a:moveTo>
                    <a:pt x="12" y="34"/>
                  </a:moveTo>
                  <a:cubicBezTo>
                    <a:pt x="9" y="34"/>
                    <a:pt x="8" y="35"/>
                    <a:pt x="8" y="35"/>
                  </a:cubicBezTo>
                  <a:cubicBezTo>
                    <a:pt x="6" y="34"/>
                    <a:pt x="6" y="34"/>
                    <a:pt x="6" y="34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2" y="35"/>
                    <a:pt x="2" y="35"/>
                    <a:pt x="2" y="35"/>
                  </a:cubicBezTo>
                  <a:cubicBezTo>
                    <a:pt x="2" y="35"/>
                    <a:pt x="3" y="33"/>
                    <a:pt x="3" y="31"/>
                  </a:cubicBezTo>
                  <a:cubicBezTo>
                    <a:pt x="2" y="29"/>
                    <a:pt x="3" y="26"/>
                    <a:pt x="3" y="26"/>
                  </a:cubicBezTo>
                  <a:cubicBezTo>
                    <a:pt x="1" y="25"/>
                    <a:pt x="1" y="25"/>
                    <a:pt x="1" y="25"/>
                  </a:cubicBezTo>
                  <a:cubicBezTo>
                    <a:pt x="1" y="23"/>
                    <a:pt x="1" y="23"/>
                    <a:pt x="1" y="23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1" y="21"/>
                    <a:pt x="2" y="17"/>
                  </a:cubicBezTo>
                  <a:cubicBezTo>
                    <a:pt x="4" y="12"/>
                    <a:pt x="4" y="8"/>
                    <a:pt x="4" y="8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2" y="17"/>
                    <a:pt x="12" y="17"/>
                    <a:pt x="12" y="17"/>
                  </a:cubicBezTo>
                  <a:cubicBezTo>
                    <a:pt x="14" y="20"/>
                    <a:pt x="14" y="20"/>
                    <a:pt x="14" y="20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4" y="26"/>
                    <a:pt x="14" y="26"/>
                    <a:pt x="14" y="26"/>
                  </a:cubicBezTo>
                  <a:cubicBezTo>
                    <a:pt x="12" y="29"/>
                    <a:pt x="12" y="29"/>
                    <a:pt x="12" y="29"/>
                  </a:cubicBezTo>
                  <a:lnTo>
                    <a:pt x="12" y="34"/>
                  </a:lnTo>
                  <a:close/>
                </a:path>
              </a:pathLst>
            </a:custGeom>
            <a:solidFill>
              <a:srgbClr val="E2E4EA"/>
            </a:solidFill>
            <a:ln w="6350" cap="flat" cmpd="sng">
              <a:solidFill>
                <a:srgbClr val="EEECE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0" name="Freeform 45"/>
            <p:cNvSpPr>
              <a:spLocks/>
            </p:cNvSpPr>
            <p:nvPr/>
          </p:nvSpPr>
          <p:spPr bwMode="auto">
            <a:xfrm>
              <a:off x="1774" y="3004"/>
              <a:ext cx="762" cy="585"/>
            </a:xfrm>
            <a:custGeom>
              <a:avLst/>
              <a:gdLst>
                <a:gd name="T0" fmla="*/ 2147483647 w 65"/>
                <a:gd name="T1" fmla="*/ 2147483647 h 52"/>
                <a:gd name="T2" fmla="*/ 2147483647 w 65"/>
                <a:gd name="T3" fmla="*/ 2147483647 h 52"/>
                <a:gd name="T4" fmla="*/ 2147483647 w 65"/>
                <a:gd name="T5" fmla="*/ 2147483647 h 52"/>
                <a:gd name="T6" fmla="*/ 2147483647 w 65"/>
                <a:gd name="T7" fmla="*/ 2147483647 h 52"/>
                <a:gd name="T8" fmla="*/ 2147483647 w 65"/>
                <a:gd name="T9" fmla="*/ 2147483647 h 52"/>
                <a:gd name="T10" fmla="*/ 2147483647 w 65"/>
                <a:gd name="T11" fmla="*/ 2147483647 h 52"/>
                <a:gd name="T12" fmla="*/ 2147483647 w 65"/>
                <a:gd name="T13" fmla="*/ 2147483647 h 52"/>
                <a:gd name="T14" fmla="*/ 2147483647 w 65"/>
                <a:gd name="T15" fmla="*/ 2147483647 h 52"/>
                <a:gd name="T16" fmla="*/ 2147483647 w 65"/>
                <a:gd name="T17" fmla="*/ 0 h 52"/>
                <a:gd name="T18" fmla="*/ 2147483647 w 65"/>
                <a:gd name="T19" fmla="*/ 0 h 52"/>
                <a:gd name="T20" fmla="*/ 2147483647 w 65"/>
                <a:gd name="T21" fmla="*/ 2147483647 h 52"/>
                <a:gd name="T22" fmla="*/ 2147483647 w 65"/>
                <a:gd name="T23" fmla="*/ 2147483647 h 52"/>
                <a:gd name="T24" fmla="*/ 2147483647 w 65"/>
                <a:gd name="T25" fmla="*/ 2147483647 h 52"/>
                <a:gd name="T26" fmla="*/ 0 w 65"/>
                <a:gd name="T27" fmla="*/ 2147483647 h 52"/>
                <a:gd name="T28" fmla="*/ 2147483647 w 65"/>
                <a:gd name="T29" fmla="*/ 2147483647 h 52"/>
                <a:gd name="T30" fmla="*/ 2147483647 w 65"/>
                <a:gd name="T31" fmla="*/ 2147483647 h 52"/>
                <a:gd name="T32" fmla="*/ 2147483647 w 65"/>
                <a:gd name="T33" fmla="*/ 2147483647 h 52"/>
                <a:gd name="T34" fmla="*/ 2147483647 w 65"/>
                <a:gd name="T35" fmla="*/ 2147483647 h 52"/>
                <a:gd name="T36" fmla="*/ 2147483647 w 65"/>
                <a:gd name="T37" fmla="*/ 2147483647 h 52"/>
                <a:gd name="T38" fmla="*/ 2147483647 w 65"/>
                <a:gd name="T39" fmla="*/ 2147483647 h 52"/>
                <a:gd name="T40" fmla="*/ 2147483647 w 65"/>
                <a:gd name="T41" fmla="*/ 2147483647 h 52"/>
                <a:gd name="T42" fmla="*/ 2147483647 w 65"/>
                <a:gd name="T43" fmla="*/ 2147483647 h 52"/>
                <a:gd name="T44" fmla="*/ 2147483647 w 65"/>
                <a:gd name="T45" fmla="*/ 2147483647 h 52"/>
                <a:gd name="T46" fmla="*/ 2147483647 w 65"/>
                <a:gd name="T47" fmla="*/ 2147483647 h 52"/>
                <a:gd name="T48" fmla="*/ 2147483647 w 65"/>
                <a:gd name="T49" fmla="*/ 2147483647 h 52"/>
                <a:gd name="T50" fmla="*/ 2147483647 w 65"/>
                <a:gd name="T51" fmla="*/ 2147483647 h 52"/>
                <a:gd name="T52" fmla="*/ 2147483647 w 65"/>
                <a:gd name="T53" fmla="*/ 2147483647 h 52"/>
                <a:gd name="T54" fmla="*/ 2147483647 w 65"/>
                <a:gd name="T55" fmla="*/ 2147483647 h 52"/>
                <a:gd name="T56" fmla="*/ 2147483647 w 65"/>
                <a:gd name="T57" fmla="*/ 2147483647 h 52"/>
                <a:gd name="T58" fmla="*/ 2147483647 w 65"/>
                <a:gd name="T59" fmla="*/ 2147483647 h 52"/>
                <a:gd name="T60" fmla="*/ 2147483647 w 65"/>
                <a:gd name="T61" fmla="*/ 2147483647 h 52"/>
                <a:gd name="T62" fmla="*/ 2147483647 w 65"/>
                <a:gd name="T63" fmla="*/ 2147483647 h 52"/>
                <a:gd name="T64" fmla="*/ 2147483647 w 65"/>
                <a:gd name="T65" fmla="*/ 2147483647 h 52"/>
                <a:gd name="T66" fmla="*/ 2147483647 w 65"/>
                <a:gd name="T67" fmla="*/ 2147483647 h 52"/>
                <a:gd name="T68" fmla="*/ 2147483647 w 65"/>
                <a:gd name="T69" fmla="*/ 2147483647 h 52"/>
                <a:gd name="T70" fmla="*/ 2147483647 w 65"/>
                <a:gd name="T71" fmla="*/ 2147483647 h 52"/>
                <a:gd name="T72" fmla="*/ 2147483647 w 65"/>
                <a:gd name="T73" fmla="*/ 2147483647 h 52"/>
                <a:gd name="T74" fmla="*/ 2147483647 w 65"/>
                <a:gd name="T75" fmla="*/ 2147483647 h 52"/>
                <a:gd name="T76" fmla="*/ 2147483647 w 65"/>
                <a:gd name="T77" fmla="*/ 2147483647 h 52"/>
                <a:gd name="T78" fmla="*/ 2147483647 w 65"/>
                <a:gd name="T79" fmla="*/ 2147483647 h 52"/>
                <a:gd name="T80" fmla="*/ 2147483647 w 65"/>
                <a:gd name="T81" fmla="*/ 2147483647 h 52"/>
                <a:gd name="T82" fmla="*/ 2147483647 w 65"/>
                <a:gd name="T83" fmla="*/ 2147483647 h 52"/>
                <a:gd name="T84" fmla="*/ 2147483647 w 65"/>
                <a:gd name="T85" fmla="*/ 2147483647 h 52"/>
                <a:gd name="T86" fmla="*/ 2147483647 w 65"/>
                <a:gd name="T87" fmla="*/ 2147483647 h 52"/>
                <a:gd name="T88" fmla="*/ 2147483647 w 65"/>
                <a:gd name="T89" fmla="*/ 2147483647 h 52"/>
                <a:gd name="T90" fmla="*/ 2147483647 w 65"/>
                <a:gd name="T91" fmla="*/ 2147483647 h 52"/>
                <a:gd name="T92" fmla="*/ 2147483647 w 65"/>
                <a:gd name="T93" fmla="*/ 2147483647 h 52"/>
                <a:gd name="T94" fmla="*/ 2147483647 w 65"/>
                <a:gd name="T95" fmla="*/ 2147483647 h 52"/>
                <a:gd name="T96" fmla="*/ 2147483647 w 65"/>
                <a:gd name="T97" fmla="*/ 2147483647 h 52"/>
                <a:gd name="T98" fmla="*/ 2147483647 w 65"/>
                <a:gd name="T99" fmla="*/ 2147483647 h 52"/>
                <a:gd name="T100" fmla="*/ 2147483647 w 65"/>
                <a:gd name="T101" fmla="*/ 2147483647 h 52"/>
                <a:gd name="T102" fmla="*/ 2147483647 w 65"/>
                <a:gd name="T103" fmla="*/ 2147483647 h 52"/>
                <a:gd name="T104" fmla="*/ 2147483647 w 65"/>
                <a:gd name="T105" fmla="*/ 2147483647 h 52"/>
                <a:gd name="T106" fmla="*/ 2147483647 w 65"/>
                <a:gd name="T107" fmla="*/ 2147483647 h 52"/>
                <a:gd name="T108" fmla="*/ 2147483647 w 65"/>
                <a:gd name="T109" fmla="*/ 2147483647 h 52"/>
                <a:gd name="T110" fmla="*/ 2147483647 w 65"/>
                <a:gd name="T111" fmla="*/ 2147483647 h 52"/>
                <a:gd name="T112" fmla="*/ 2147483647 w 65"/>
                <a:gd name="T113" fmla="*/ 2147483647 h 52"/>
                <a:gd name="T114" fmla="*/ 2147483647 w 65"/>
                <a:gd name="T115" fmla="*/ 2147483647 h 52"/>
                <a:gd name="T116" fmla="*/ 2147483647 w 65"/>
                <a:gd name="T117" fmla="*/ 2147483647 h 52"/>
                <a:gd name="T118" fmla="*/ 2147483647 w 65"/>
                <a:gd name="T119" fmla="*/ 2147483647 h 52"/>
                <a:gd name="T120" fmla="*/ 2147483647 w 65"/>
                <a:gd name="T121" fmla="*/ 2147483647 h 52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65"/>
                <a:gd name="T184" fmla="*/ 0 h 52"/>
                <a:gd name="T185" fmla="*/ 65 w 65"/>
                <a:gd name="T186" fmla="*/ 52 h 52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65" h="52">
                  <a:moveTo>
                    <a:pt x="38" y="3"/>
                  </a:moveTo>
                  <a:cubicBezTo>
                    <a:pt x="37" y="3"/>
                    <a:pt x="31" y="2"/>
                    <a:pt x="29" y="2"/>
                  </a:cubicBezTo>
                  <a:cubicBezTo>
                    <a:pt x="27" y="2"/>
                    <a:pt x="26" y="2"/>
                    <a:pt x="26" y="2"/>
                  </a:cubicBezTo>
                  <a:cubicBezTo>
                    <a:pt x="23" y="2"/>
                    <a:pt x="23" y="2"/>
                    <a:pt x="23" y="2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5" y="2"/>
                    <a:pt x="15" y="2"/>
                    <a:pt x="15" y="2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8"/>
                    <a:pt x="13" y="18"/>
                    <a:pt x="13" y="18"/>
                  </a:cubicBezTo>
                  <a:cubicBezTo>
                    <a:pt x="12" y="25"/>
                    <a:pt x="12" y="25"/>
                    <a:pt x="12" y="25"/>
                  </a:cubicBezTo>
                  <a:cubicBezTo>
                    <a:pt x="10" y="28"/>
                    <a:pt x="10" y="28"/>
                    <a:pt x="10" y="28"/>
                  </a:cubicBezTo>
                  <a:cubicBezTo>
                    <a:pt x="12" y="31"/>
                    <a:pt x="12" y="31"/>
                    <a:pt x="12" y="31"/>
                  </a:cubicBezTo>
                  <a:cubicBezTo>
                    <a:pt x="10" y="34"/>
                    <a:pt x="10" y="34"/>
                    <a:pt x="10" y="34"/>
                  </a:cubicBezTo>
                  <a:cubicBezTo>
                    <a:pt x="12" y="37"/>
                    <a:pt x="12" y="37"/>
                    <a:pt x="12" y="37"/>
                  </a:cubicBezTo>
                  <a:cubicBezTo>
                    <a:pt x="10" y="40"/>
                    <a:pt x="10" y="40"/>
                    <a:pt x="10" y="40"/>
                  </a:cubicBezTo>
                  <a:cubicBezTo>
                    <a:pt x="10" y="45"/>
                    <a:pt x="10" y="45"/>
                    <a:pt x="10" y="45"/>
                  </a:cubicBezTo>
                  <a:cubicBezTo>
                    <a:pt x="10" y="45"/>
                    <a:pt x="11" y="45"/>
                    <a:pt x="11" y="45"/>
                  </a:cubicBezTo>
                  <a:cubicBezTo>
                    <a:pt x="14" y="47"/>
                    <a:pt x="14" y="49"/>
                    <a:pt x="14" y="49"/>
                  </a:cubicBezTo>
                  <a:cubicBezTo>
                    <a:pt x="18" y="52"/>
                    <a:pt x="18" y="52"/>
                    <a:pt x="18" y="52"/>
                  </a:cubicBezTo>
                  <a:cubicBezTo>
                    <a:pt x="19" y="52"/>
                    <a:pt x="19" y="52"/>
                    <a:pt x="19" y="52"/>
                  </a:cubicBezTo>
                  <a:cubicBezTo>
                    <a:pt x="20" y="51"/>
                    <a:pt x="20" y="51"/>
                    <a:pt x="20" y="51"/>
                  </a:cubicBezTo>
                  <a:cubicBezTo>
                    <a:pt x="20" y="51"/>
                    <a:pt x="21" y="51"/>
                    <a:pt x="24" y="50"/>
                  </a:cubicBezTo>
                  <a:cubicBezTo>
                    <a:pt x="26" y="50"/>
                    <a:pt x="27" y="48"/>
                    <a:pt x="27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48"/>
                    <a:pt x="35" y="47"/>
                    <a:pt x="37" y="47"/>
                  </a:cubicBezTo>
                  <a:cubicBezTo>
                    <a:pt x="39" y="47"/>
                    <a:pt x="38" y="45"/>
                    <a:pt x="39" y="44"/>
                  </a:cubicBezTo>
                  <a:cubicBezTo>
                    <a:pt x="40" y="43"/>
                    <a:pt x="42" y="43"/>
                    <a:pt x="42" y="43"/>
                  </a:cubicBezTo>
                  <a:cubicBezTo>
                    <a:pt x="44" y="41"/>
                    <a:pt x="44" y="41"/>
                    <a:pt x="44" y="41"/>
                  </a:cubicBezTo>
                  <a:cubicBezTo>
                    <a:pt x="44" y="39"/>
                    <a:pt x="44" y="39"/>
                    <a:pt x="44" y="39"/>
                  </a:cubicBezTo>
                  <a:cubicBezTo>
                    <a:pt x="44" y="39"/>
                    <a:pt x="46" y="37"/>
                    <a:pt x="48" y="36"/>
                  </a:cubicBezTo>
                  <a:cubicBezTo>
                    <a:pt x="49" y="34"/>
                    <a:pt x="49" y="33"/>
                    <a:pt x="49" y="33"/>
                  </a:cubicBezTo>
                  <a:cubicBezTo>
                    <a:pt x="47" y="30"/>
                    <a:pt x="47" y="30"/>
                    <a:pt x="47" y="30"/>
                  </a:cubicBezTo>
                  <a:cubicBezTo>
                    <a:pt x="47" y="30"/>
                    <a:pt x="48" y="26"/>
                    <a:pt x="49" y="24"/>
                  </a:cubicBezTo>
                  <a:cubicBezTo>
                    <a:pt x="50" y="23"/>
                    <a:pt x="52" y="21"/>
                    <a:pt x="52" y="21"/>
                  </a:cubicBezTo>
                  <a:cubicBezTo>
                    <a:pt x="53" y="19"/>
                    <a:pt x="53" y="19"/>
                    <a:pt x="53" y="19"/>
                  </a:cubicBezTo>
                  <a:cubicBezTo>
                    <a:pt x="53" y="19"/>
                    <a:pt x="58" y="18"/>
                    <a:pt x="59" y="17"/>
                  </a:cubicBezTo>
                  <a:cubicBezTo>
                    <a:pt x="61" y="16"/>
                    <a:pt x="62" y="15"/>
                    <a:pt x="62" y="15"/>
                  </a:cubicBezTo>
                  <a:cubicBezTo>
                    <a:pt x="64" y="15"/>
                    <a:pt x="64" y="15"/>
                    <a:pt x="64" y="15"/>
                  </a:cubicBezTo>
                  <a:cubicBezTo>
                    <a:pt x="65" y="11"/>
                    <a:pt x="65" y="11"/>
                    <a:pt x="65" y="11"/>
                  </a:cubicBezTo>
                  <a:cubicBezTo>
                    <a:pt x="65" y="8"/>
                    <a:pt x="65" y="8"/>
                    <a:pt x="65" y="8"/>
                  </a:cubicBezTo>
                  <a:cubicBezTo>
                    <a:pt x="65" y="8"/>
                    <a:pt x="64" y="8"/>
                    <a:pt x="64" y="8"/>
                  </a:cubicBezTo>
                  <a:cubicBezTo>
                    <a:pt x="59" y="8"/>
                    <a:pt x="59" y="8"/>
                    <a:pt x="59" y="8"/>
                  </a:cubicBezTo>
                  <a:cubicBezTo>
                    <a:pt x="56" y="7"/>
                    <a:pt x="56" y="7"/>
                    <a:pt x="56" y="7"/>
                  </a:cubicBezTo>
                  <a:cubicBezTo>
                    <a:pt x="55" y="8"/>
                    <a:pt x="55" y="8"/>
                    <a:pt x="55" y="8"/>
                  </a:cubicBezTo>
                  <a:cubicBezTo>
                    <a:pt x="54" y="6"/>
                    <a:pt x="54" y="6"/>
                    <a:pt x="54" y="6"/>
                  </a:cubicBezTo>
                  <a:cubicBezTo>
                    <a:pt x="50" y="7"/>
                    <a:pt x="50" y="7"/>
                    <a:pt x="50" y="7"/>
                  </a:cubicBezTo>
                  <a:cubicBezTo>
                    <a:pt x="45" y="6"/>
                    <a:pt x="45" y="6"/>
                    <a:pt x="45" y="6"/>
                  </a:cubicBezTo>
                  <a:cubicBezTo>
                    <a:pt x="41" y="4"/>
                    <a:pt x="41" y="4"/>
                    <a:pt x="41" y="4"/>
                  </a:cubicBezTo>
                  <a:lnTo>
                    <a:pt x="38" y="3"/>
                  </a:lnTo>
                  <a:close/>
                </a:path>
              </a:pathLst>
            </a:custGeom>
            <a:solidFill>
              <a:srgbClr val="E2E4EA"/>
            </a:solidFill>
            <a:ln w="6350" cap="flat" cmpd="sng">
              <a:solidFill>
                <a:srgbClr val="EEECE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1" name="Freeform 46"/>
            <p:cNvSpPr>
              <a:spLocks/>
            </p:cNvSpPr>
            <p:nvPr/>
          </p:nvSpPr>
          <p:spPr bwMode="auto">
            <a:xfrm>
              <a:off x="2064" y="2395"/>
              <a:ext cx="754" cy="702"/>
            </a:xfrm>
            <a:custGeom>
              <a:avLst/>
              <a:gdLst>
                <a:gd name="T0" fmla="*/ 2147483647 w 64"/>
                <a:gd name="T1" fmla="*/ 2147483647 h 62"/>
                <a:gd name="T2" fmla="*/ 2147483647 w 64"/>
                <a:gd name="T3" fmla="*/ 2147483647 h 62"/>
                <a:gd name="T4" fmla="*/ 2147483647 w 64"/>
                <a:gd name="T5" fmla="*/ 2147483647 h 62"/>
                <a:gd name="T6" fmla="*/ 2147483647 w 64"/>
                <a:gd name="T7" fmla="*/ 2147483647 h 62"/>
                <a:gd name="T8" fmla="*/ 2147483647 w 64"/>
                <a:gd name="T9" fmla="*/ 2147483647 h 62"/>
                <a:gd name="T10" fmla="*/ 2147483647 w 64"/>
                <a:gd name="T11" fmla="*/ 2147483647 h 62"/>
                <a:gd name="T12" fmla="*/ 2147483647 w 64"/>
                <a:gd name="T13" fmla="*/ 2147483647 h 62"/>
                <a:gd name="T14" fmla="*/ 2147483647 w 64"/>
                <a:gd name="T15" fmla="*/ 2147483647 h 62"/>
                <a:gd name="T16" fmla="*/ 0 w 64"/>
                <a:gd name="T17" fmla="*/ 2147483647 h 62"/>
                <a:gd name="T18" fmla="*/ 0 w 64"/>
                <a:gd name="T19" fmla="*/ 2147483647 h 62"/>
                <a:gd name="T20" fmla="*/ 2147483647 w 64"/>
                <a:gd name="T21" fmla="*/ 2147483647 h 62"/>
                <a:gd name="T22" fmla="*/ 2147483647 w 64"/>
                <a:gd name="T23" fmla="*/ 2147483647 h 62"/>
                <a:gd name="T24" fmla="*/ 2147483647 w 64"/>
                <a:gd name="T25" fmla="*/ 2147483647 h 62"/>
                <a:gd name="T26" fmla="*/ 2147483647 w 64"/>
                <a:gd name="T27" fmla="*/ 2147483647 h 62"/>
                <a:gd name="T28" fmla="*/ 2147483647 w 64"/>
                <a:gd name="T29" fmla="*/ 2147483647 h 62"/>
                <a:gd name="T30" fmla="*/ 2147483647 w 64"/>
                <a:gd name="T31" fmla="*/ 2147483647 h 62"/>
                <a:gd name="T32" fmla="*/ 2147483647 w 64"/>
                <a:gd name="T33" fmla="*/ 2147483647 h 62"/>
                <a:gd name="T34" fmla="*/ 2147483647 w 64"/>
                <a:gd name="T35" fmla="*/ 2147483647 h 62"/>
                <a:gd name="T36" fmla="*/ 2147483647 w 64"/>
                <a:gd name="T37" fmla="*/ 2147483647 h 62"/>
                <a:gd name="T38" fmla="*/ 2147483647 w 64"/>
                <a:gd name="T39" fmla="*/ 0 h 62"/>
                <a:gd name="T40" fmla="*/ 2147483647 w 64"/>
                <a:gd name="T41" fmla="*/ 2147483647 h 62"/>
                <a:gd name="T42" fmla="*/ 2147483647 w 64"/>
                <a:gd name="T43" fmla="*/ 2147483647 h 62"/>
                <a:gd name="T44" fmla="*/ 2147483647 w 64"/>
                <a:gd name="T45" fmla="*/ 2147483647 h 62"/>
                <a:gd name="T46" fmla="*/ 2147483647 w 64"/>
                <a:gd name="T47" fmla="*/ 2147483647 h 62"/>
                <a:gd name="T48" fmla="*/ 2147483647 w 64"/>
                <a:gd name="T49" fmla="*/ 2147483647 h 62"/>
                <a:gd name="T50" fmla="*/ 2147483647 w 64"/>
                <a:gd name="T51" fmla="*/ 2147483647 h 62"/>
                <a:gd name="T52" fmla="*/ 2147483647 w 64"/>
                <a:gd name="T53" fmla="*/ 2147483647 h 62"/>
                <a:gd name="T54" fmla="*/ 2147483647 w 64"/>
                <a:gd name="T55" fmla="*/ 2147483647 h 62"/>
                <a:gd name="T56" fmla="*/ 2147483647 w 64"/>
                <a:gd name="T57" fmla="*/ 2147483647 h 62"/>
                <a:gd name="T58" fmla="*/ 2147483647 w 64"/>
                <a:gd name="T59" fmla="*/ 2147483647 h 62"/>
                <a:gd name="T60" fmla="*/ 2147483647 w 64"/>
                <a:gd name="T61" fmla="*/ 2147483647 h 62"/>
                <a:gd name="T62" fmla="*/ 2147483647 w 64"/>
                <a:gd name="T63" fmla="*/ 2147483647 h 62"/>
                <a:gd name="T64" fmla="*/ 2147483647 w 64"/>
                <a:gd name="T65" fmla="*/ 2147483647 h 62"/>
                <a:gd name="T66" fmla="*/ 2147483647 w 64"/>
                <a:gd name="T67" fmla="*/ 2147483647 h 62"/>
                <a:gd name="T68" fmla="*/ 2147483647 w 64"/>
                <a:gd name="T69" fmla="*/ 2147483647 h 62"/>
                <a:gd name="T70" fmla="*/ 2147483647 w 64"/>
                <a:gd name="T71" fmla="*/ 2147483647 h 62"/>
                <a:gd name="T72" fmla="*/ 2147483647 w 64"/>
                <a:gd name="T73" fmla="*/ 2147483647 h 62"/>
                <a:gd name="T74" fmla="*/ 2147483647 w 64"/>
                <a:gd name="T75" fmla="*/ 2147483647 h 62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64"/>
                <a:gd name="T115" fmla="*/ 0 h 62"/>
                <a:gd name="T116" fmla="*/ 64 w 64"/>
                <a:gd name="T117" fmla="*/ 62 h 62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64" h="62">
                  <a:moveTo>
                    <a:pt x="13" y="57"/>
                  </a:moveTo>
                  <a:cubicBezTo>
                    <a:pt x="14" y="56"/>
                    <a:pt x="16" y="50"/>
                    <a:pt x="16" y="50"/>
                  </a:cubicBezTo>
                  <a:cubicBezTo>
                    <a:pt x="18" y="48"/>
                    <a:pt x="19" y="41"/>
                    <a:pt x="19" y="41"/>
                  </a:cubicBezTo>
                  <a:cubicBezTo>
                    <a:pt x="22" y="45"/>
                    <a:pt x="22" y="45"/>
                    <a:pt x="22" y="45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8" y="34"/>
                    <a:pt x="18" y="34"/>
                    <a:pt x="18" y="34"/>
                  </a:cubicBezTo>
                  <a:cubicBezTo>
                    <a:pt x="18" y="34"/>
                    <a:pt x="16" y="33"/>
                    <a:pt x="16" y="32"/>
                  </a:cubicBezTo>
                  <a:cubicBezTo>
                    <a:pt x="15" y="31"/>
                    <a:pt x="11" y="29"/>
                    <a:pt x="11" y="29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8" y="26"/>
                    <a:pt x="8" y="26"/>
                    <a:pt x="8" y="26"/>
                  </a:cubicBezTo>
                  <a:cubicBezTo>
                    <a:pt x="7" y="24"/>
                    <a:pt x="7" y="24"/>
                    <a:pt x="7" y="24"/>
                  </a:cubicBezTo>
                  <a:cubicBezTo>
                    <a:pt x="4" y="24"/>
                    <a:pt x="4" y="24"/>
                    <a:pt x="4" y="24"/>
                  </a:cubicBezTo>
                  <a:cubicBezTo>
                    <a:pt x="1" y="23"/>
                    <a:pt x="1" y="23"/>
                    <a:pt x="1" y="23"/>
                  </a:cubicBezTo>
                  <a:cubicBezTo>
                    <a:pt x="1" y="23"/>
                    <a:pt x="1" y="23"/>
                    <a:pt x="1" y="23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4" y="17"/>
                    <a:pt x="4" y="17"/>
                    <a:pt x="4" y="17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17" y="12"/>
                    <a:pt x="18" y="13"/>
                    <a:pt x="20" y="14"/>
                  </a:cubicBezTo>
                  <a:cubicBezTo>
                    <a:pt x="21" y="15"/>
                    <a:pt x="22" y="12"/>
                    <a:pt x="22" y="12"/>
                  </a:cubicBezTo>
                  <a:cubicBezTo>
                    <a:pt x="24" y="12"/>
                    <a:pt x="24" y="12"/>
                    <a:pt x="24" y="12"/>
                  </a:cubicBezTo>
                  <a:cubicBezTo>
                    <a:pt x="24" y="12"/>
                    <a:pt x="22" y="12"/>
                    <a:pt x="23" y="11"/>
                  </a:cubicBezTo>
                  <a:cubicBezTo>
                    <a:pt x="23" y="10"/>
                    <a:pt x="26" y="9"/>
                    <a:pt x="27" y="9"/>
                  </a:cubicBezTo>
                  <a:cubicBezTo>
                    <a:pt x="28" y="9"/>
                    <a:pt x="29" y="7"/>
                    <a:pt x="29" y="6"/>
                  </a:cubicBezTo>
                  <a:cubicBezTo>
                    <a:pt x="30" y="5"/>
                    <a:pt x="30" y="3"/>
                    <a:pt x="31" y="3"/>
                  </a:cubicBezTo>
                  <a:cubicBezTo>
                    <a:pt x="33" y="3"/>
                    <a:pt x="35" y="1"/>
                    <a:pt x="36" y="0"/>
                  </a:cubicBezTo>
                  <a:cubicBezTo>
                    <a:pt x="38" y="3"/>
                    <a:pt x="38" y="3"/>
                    <a:pt x="38" y="3"/>
                  </a:cubicBezTo>
                  <a:cubicBezTo>
                    <a:pt x="41" y="6"/>
                    <a:pt x="41" y="6"/>
                    <a:pt x="41" y="6"/>
                  </a:cubicBezTo>
                  <a:cubicBezTo>
                    <a:pt x="43" y="6"/>
                    <a:pt x="43" y="6"/>
                    <a:pt x="43" y="6"/>
                  </a:cubicBezTo>
                  <a:cubicBezTo>
                    <a:pt x="46" y="9"/>
                    <a:pt x="46" y="9"/>
                    <a:pt x="46" y="9"/>
                  </a:cubicBezTo>
                  <a:cubicBezTo>
                    <a:pt x="49" y="8"/>
                    <a:pt x="49" y="8"/>
                    <a:pt x="49" y="8"/>
                  </a:cubicBezTo>
                  <a:cubicBezTo>
                    <a:pt x="48" y="10"/>
                    <a:pt x="48" y="10"/>
                    <a:pt x="48" y="10"/>
                  </a:cubicBezTo>
                  <a:cubicBezTo>
                    <a:pt x="53" y="12"/>
                    <a:pt x="53" y="12"/>
                    <a:pt x="53" y="12"/>
                  </a:cubicBezTo>
                  <a:cubicBezTo>
                    <a:pt x="55" y="13"/>
                    <a:pt x="55" y="13"/>
                    <a:pt x="55" y="13"/>
                  </a:cubicBezTo>
                  <a:cubicBezTo>
                    <a:pt x="56" y="14"/>
                    <a:pt x="56" y="14"/>
                    <a:pt x="56" y="14"/>
                  </a:cubicBezTo>
                  <a:cubicBezTo>
                    <a:pt x="63" y="16"/>
                    <a:pt x="63" y="16"/>
                    <a:pt x="63" y="16"/>
                  </a:cubicBezTo>
                  <a:cubicBezTo>
                    <a:pt x="61" y="19"/>
                    <a:pt x="61" y="19"/>
                    <a:pt x="61" y="19"/>
                  </a:cubicBezTo>
                  <a:cubicBezTo>
                    <a:pt x="61" y="25"/>
                    <a:pt x="61" y="25"/>
                    <a:pt x="61" y="25"/>
                  </a:cubicBezTo>
                  <a:cubicBezTo>
                    <a:pt x="56" y="29"/>
                    <a:pt x="56" y="29"/>
                    <a:pt x="56" y="29"/>
                  </a:cubicBezTo>
                  <a:cubicBezTo>
                    <a:pt x="54" y="31"/>
                    <a:pt x="54" y="31"/>
                    <a:pt x="54" y="31"/>
                  </a:cubicBezTo>
                  <a:cubicBezTo>
                    <a:pt x="52" y="36"/>
                    <a:pt x="52" y="36"/>
                    <a:pt x="52" y="36"/>
                  </a:cubicBezTo>
                  <a:cubicBezTo>
                    <a:pt x="54" y="35"/>
                    <a:pt x="54" y="35"/>
                    <a:pt x="54" y="35"/>
                  </a:cubicBezTo>
                  <a:cubicBezTo>
                    <a:pt x="57" y="34"/>
                    <a:pt x="57" y="34"/>
                    <a:pt x="57" y="34"/>
                  </a:cubicBezTo>
                  <a:cubicBezTo>
                    <a:pt x="60" y="39"/>
                    <a:pt x="60" y="39"/>
                    <a:pt x="60" y="39"/>
                  </a:cubicBezTo>
                  <a:cubicBezTo>
                    <a:pt x="59" y="43"/>
                    <a:pt x="59" y="43"/>
                    <a:pt x="59" y="43"/>
                  </a:cubicBezTo>
                  <a:cubicBezTo>
                    <a:pt x="60" y="49"/>
                    <a:pt x="60" y="49"/>
                    <a:pt x="60" y="49"/>
                  </a:cubicBezTo>
                  <a:cubicBezTo>
                    <a:pt x="64" y="51"/>
                    <a:pt x="64" y="51"/>
                    <a:pt x="64" y="51"/>
                  </a:cubicBezTo>
                  <a:cubicBezTo>
                    <a:pt x="63" y="52"/>
                    <a:pt x="63" y="55"/>
                    <a:pt x="63" y="55"/>
                  </a:cubicBezTo>
                  <a:cubicBezTo>
                    <a:pt x="60" y="56"/>
                    <a:pt x="60" y="56"/>
                    <a:pt x="60" y="56"/>
                  </a:cubicBezTo>
                  <a:cubicBezTo>
                    <a:pt x="57" y="58"/>
                    <a:pt x="57" y="58"/>
                    <a:pt x="57" y="58"/>
                  </a:cubicBezTo>
                  <a:cubicBezTo>
                    <a:pt x="53" y="59"/>
                    <a:pt x="53" y="59"/>
                    <a:pt x="53" y="59"/>
                  </a:cubicBezTo>
                  <a:cubicBezTo>
                    <a:pt x="48" y="57"/>
                    <a:pt x="48" y="57"/>
                    <a:pt x="48" y="57"/>
                  </a:cubicBezTo>
                  <a:cubicBezTo>
                    <a:pt x="42" y="54"/>
                    <a:pt x="39" y="58"/>
                    <a:pt x="38" y="60"/>
                  </a:cubicBezTo>
                  <a:cubicBezTo>
                    <a:pt x="38" y="61"/>
                    <a:pt x="38" y="62"/>
                    <a:pt x="39" y="62"/>
                  </a:cubicBezTo>
                  <a:cubicBezTo>
                    <a:pt x="34" y="62"/>
                    <a:pt x="34" y="62"/>
                    <a:pt x="34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29" y="60"/>
                    <a:pt x="29" y="60"/>
                    <a:pt x="29" y="60"/>
                  </a:cubicBezTo>
                  <a:cubicBezTo>
                    <a:pt x="25" y="61"/>
                    <a:pt x="25" y="61"/>
                    <a:pt x="25" y="61"/>
                  </a:cubicBezTo>
                  <a:cubicBezTo>
                    <a:pt x="20" y="60"/>
                    <a:pt x="20" y="60"/>
                    <a:pt x="20" y="60"/>
                  </a:cubicBezTo>
                  <a:cubicBezTo>
                    <a:pt x="16" y="58"/>
                    <a:pt x="16" y="58"/>
                    <a:pt x="16" y="58"/>
                  </a:cubicBezTo>
                  <a:lnTo>
                    <a:pt x="13" y="57"/>
                  </a:lnTo>
                  <a:close/>
                </a:path>
              </a:pathLst>
            </a:custGeom>
            <a:solidFill>
              <a:srgbClr val="E2E4EA"/>
            </a:solidFill>
            <a:ln w="6350" cap="flat" cmpd="sng">
              <a:solidFill>
                <a:srgbClr val="EEECE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2" name="Freeform 47"/>
            <p:cNvSpPr>
              <a:spLocks/>
            </p:cNvSpPr>
            <p:nvPr/>
          </p:nvSpPr>
          <p:spPr bwMode="auto">
            <a:xfrm>
              <a:off x="2761" y="2710"/>
              <a:ext cx="706" cy="725"/>
            </a:xfrm>
            <a:custGeom>
              <a:avLst/>
              <a:gdLst>
                <a:gd name="T0" fmla="*/ 2147483647 w 60"/>
                <a:gd name="T1" fmla="*/ 2147483647 h 64"/>
                <a:gd name="T2" fmla="*/ 2147483647 w 60"/>
                <a:gd name="T3" fmla="*/ 2147483647 h 64"/>
                <a:gd name="T4" fmla="*/ 2147483647 w 60"/>
                <a:gd name="T5" fmla="*/ 2147483647 h 64"/>
                <a:gd name="T6" fmla="*/ 2147483647 w 60"/>
                <a:gd name="T7" fmla="*/ 2147483647 h 64"/>
                <a:gd name="T8" fmla="*/ 2147483647 w 60"/>
                <a:gd name="T9" fmla="*/ 2147483647 h 64"/>
                <a:gd name="T10" fmla="*/ 2147483647 w 60"/>
                <a:gd name="T11" fmla="*/ 2147483647 h 64"/>
                <a:gd name="T12" fmla="*/ 2147483647 w 60"/>
                <a:gd name="T13" fmla="*/ 2147483647 h 64"/>
                <a:gd name="T14" fmla="*/ 2147483647 w 60"/>
                <a:gd name="T15" fmla="*/ 2147483647 h 64"/>
                <a:gd name="T16" fmla="*/ 2147483647 w 60"/>
                <a:gd name="T17" fmla="*/ 2147483647 h 64"/>
                <a:gd name="T18" fmla="*/ 2147483647 w 60"/>
                <a:gd name="T19" fmla="*/ 2147483647 h 64"/>
                <a:gd name="T20" fmla="*/ 2147483647 w 60"/>
                <a:gd name="T21" fmla="*/ 2147483647 h 64"/>
                <a:gd name="T22" fmla="*/ 2147483647 w 60"/>
                <a:gd name="T23" fmla="*/ 2147483647 h 64"/>
                <a:gd name="T24" fmla="*/ 2147483647 w 60"/>
                <a:gd name="T25" fmla="*/ 2147483647 h 64"/>
                <a:gd name="T26" fmla="*/ 2147483647 w 60"/>
                <a:gd name="T27" fmla="*/ 2147483647 h 64"/>
                <a:gd name="T28" fmla="*/ 2147483647 w 60"/>
                <a:gd name="T29" fmla="*/ 2147483647 h 64"/>
                <a:gd name="T30" fmla="*/ 2147483647 w 60"/>
                <a:gd name="T31" fmla="*/ 2147483647 h 64"/>
                <a:gd name="T32" fmla="*/ 2147483647 w 60"/>
                <a:gd name="T33" fmla="*/ 2147483647 h 64"/>
                <a:gd name="T34" fmla="*/ 2147483647 w 60"/>
                <a:gd name="T35" fmla="*/ 2147483647 h 64"/>
                <a:gd name="T36" fmla="*/ 2147483647 w 60"/>
                <a:gd name="T37" fmla="*/ 2147483647 h 64"/>
                <a:gd name="T38" fmla="*/ 2147483647 w 60"/>
                <a:gd name="T39" fmla="*/ 2147483647 h 64"/>
                <a:gd name="T40" fmla="*/ 2147483647 w 60"/>
                <a:gd name="T41" fmla="*/ 2147483647 h 64"/>
                <a:gd name="T42" fmla="*/ 2147483647 w 60"/>
                <a:gd name="T43" fmla="*/ 2147483647 h 64"/>
                <a:gd name="T44" fmla="*/ 2147483647 w 60"/>
                <a:gd name="T45" fmla="*/ 2147483647 h 64"/>
                <a:gd name="T46" fmla="*/ 0 w 60"/>
                <a:gd name="T47" fmla="*/ 2147483647 h 64"/>
                <a:gd name="T48" fmla="*/ 2147483647 w 60"/>
                <a:gd name="T49" fmla="*/ 2147483647 h 64"/>
                <a:gd name="T50" fmla="*/ 2147483647 w 60"/>
                <a:gd name="T51" fmla="*/ 2147483647 h 64"/>
                <a:gd name="T52" fmla="*/ 2147483647 w 60"/>
                <a:gd name="T53" fmla="*/ 2147483647 h 64"/>
                <a:gd name="T54" fmla="*/ 2147483647 w 60"/>
                <a:gd name="T55" fmla="*/ 2147483647 h 64"/>
                <a:gd name="T56" fmla="*/ 2147483647 w 60"/>
                <a:gd name="T57" fmla="*/ 2147483647 h 64"/>
                <a:gd name="T58" fmla="*/ 2147483647 w 60"/>
                <a:gd name="T59" fmla="*/ 2147483647 h 64"/>
                <a:gd name="T60" fmla="*/ 2147483647 w 60"/>
                <a:gd name="T61" fmla="*/ 0 h 64"/>
                <a:gd name="T62" fmla="*/ 2147483647 w 60"/>
                <a:gd name="T63" fmla="*/ 2147483647 h 64"/>
                <a:gd name="T64" fmla="*/ 2147483647 w 60"/>
                <a:gd name="T65" fmla="*/ 2147483647 h 64"/>
                <a:gd name="T66" fmla="*/ 2147483647 w 60"/>
                <a:gd name="T67" fmla="*/ 2147483647 h 64"/>
                <a:gd name="T68" fmla="*/ 2147483647 w 60"/>
                <a:gd name="T69" fmla="*/ 2147483647 h 6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60"/>
                <a:gd name="T106" fmla="*/ 0 h 64"/>
                <a:gd name="T107" fmla="*/ 60 w 60"/>
                <a:gd name="T108" fmla="*/ 64 h 64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60" h="64">
                  <a:moveTo>
                    <a:pt x="33" y="11"/>
                  </a:moveTo>
                  <a:cubicBezTo>
                    <a:pt x="31" y="11"/>
                    <a:pt x="31" y="11"/>
                    <a:pt x="31" y="11"/>
                  </a:cubicBezTo>
                  <a:cubicBezTo>
                    <a:pt x="28" y="12"/>
                    <a:pt x="28" y="12"/>
                    <a:pt x="28" y="12"/>
                  </a:cubicBezTo>
                  <a:cubicBezTo>
                    <a:pt x="27" y="12"/>
                    <a:pt x="27" y="12"/>
                    <a:pt x="27" y="12"/>
                  </a:cubicBezTo>
                  <a:cubicBezTo>
                    <a:pt x="27" y="15"/>
                    <a:pt x="27" y="15"/>
                    <a:pt x="27" y="15"/>
                  </a:cubicBezTo>
                  <a:cubicBezTo>
                    <a:pt x="29" y="19"/>
                    <a:pt x="29" y="19"/>
                    <a:pt x="29" y="19"/>
                  </a:cubicBezTo>
                  <a:cubicBezTo>
                    <a:pt x="27" y="20"/>
                    <a:pt x="27" y="20"/>
                    <a:pt x="27" y="20"/>
                  </a:cubicBezTo>
                  <a:cubicBezTo>
                    <a:pt x="28" y="23"/>
                    <a:pt x="28" y="23"/>
                    <a:pt x="28" y="23"/>
                  </a:cubicBezTo>
                  <a:cubicBezTo>
                    <a:pt x="31" y="23"/>
                    <a:pt x="31" y="23"/>
                    <a:pt x="31" y="23"/>
                  </a:cubicBezTo>
                  <a:cubicBezTo>
                    <a:pt x="36" y="28"/>
                    <a:pt x="36" y="28"/>
                    <a:pt x="36" y="28"/>
                  </a:cubicBezTo>
                  <a:cubicBezTo>
                    <a:pt x="39" y="34"/>
                    <a:pt x="39" y="34"/>
                    <a:pt x="39" y="34"/>
                  </a:cubicBezTo>
                  <a:cubicBezTo>
                    <a:pt x="42" y="38"/>
                    <a:pt x="42" y="38"/>
                    <a:pt x="42" y="38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9" y="38"/>
                    <a:pt x="49" y="38"/>
                    <a:pt x="49" y="38"/>
                  </a:cubicBezTo>
                  <a:cubicBezTo>
                    <a:pt x="48" y="41"/>
                    <a:pt x="48" y="41"/>
                    <a:pt x="48" y="41"/>
                  </a:cubicBezTo>
                  <a:cubicBezTo>
                    <a:pt x="52" y="43"/>
                    <a:pt x="52" y="43"/>
                    <a:pt x="52" y="43"/>
                  </a:cubicBezTo>
                  <a:cubicBezTo>
                    <a:pt x="57" y="45"/>
                    <a:pt x="57" y="45"/>
                    <a:pt x="57" y="45"/>
                  </a:cubicBezTo>
                  <a:cubicBezTo>
                    <a:pt x="60" y="48"/>
                    <a:pt x="60" y="48"/>
                    <a:pt x="60" y="48"/>
                  </a:cubicBezTo>
                  <a:cubicBezTo>
                    <a:pt x="60" y="50"/>
                    <a:pt x="60" y="50"/>
                    <a:pt x="60" y="50"/>
                  </a:cubicBezTo>
                  <a:cubicBezTo>
                    <a:pt x="56" y="49"/>
                    <a:pt x="56" y="49"/>
                    <a:pt x="56" y="49"/>
                  </a:cubicBezTo>
                  <a:cubicBezTo>
                    <a:pt x="55" y="47"/>
                    <a:pt x="55" y="47"/>
                    <a:pt x="55" y="47"/>
                  </a:cubicBezTo>
                  <a:cubicBezTo>
                    <a:pt x="53" y="47"/>
                    <a:pt x="53" y="47"/>
                    <a:pt x="53" y="47"/>
                  </a:cubicBezTo>
                  <a:cubicBezTo>
                    <a:pt x="51" y="52"/>
                    <a:pt x="51" y="52"/>
                    <a:pt x="51" y="52"/>
                  </a:cubicBezTo>
                  <a:cubicBezTo>
                    <a:pt x="53" y="53"/>
                    <a:pt x="53" y="53"/>
                    <a:pt x="53" y="53"/>
                  </a:cubicBezTo>
                  <a:cubicBezTo>
                    <a:pt x="55" y="56"/>
                    <a:pt x="55" y="56"/>
                    <a:pt x="55" y="56"/>
                  </a:cubicBezTo>
                  <a:cubicBezTo>
                    <a:pt x="52" y="58"/>
                    <a:pt x="52" y="58"/>
                    <a:pt x="52" y="58"/>
                  </a:cubicBezTo>
                  <a:cubicBezTo>
                    <a:pt x="53" y="61"/>
                    <a:pt x="53" y="61"/>
                    <a:pt x="53" y="61"/>
                  </a:cubicBezTo>
                  <a:cubicBezTo>
                    <a:pt x="48" y="64"/>
                    <a:pt x="48" y="64"/>
                    <a:pt x="48" y="64"/>
                  </a:cubicBezTo>
                  <a:cubicBezTo>
                    <a:pt x="46" y="64"/>
                    <a:pt x="46" y="64"/>
                    <a:pt x="46" y="64"/>
                  </a:cubicBezTo>
                  <a:cubicBezTo>
                    <a:pt x="47" y="59"/>
                    <a:pt x="47" y="59"/>
                    <a:pt x="47" y="59"/>
                  </a:cubicBezTo>
                  <a:cubicBezTo>
                    <a:pt x="49" y="58"/>
                    <a:pt x="49" y="58"/>
                    <a:pt x="49" y="58"/>
                  </a:cubicBezTo>
                  <a:cubicBezTo>
                    <a:pt x="48" y="54"/>
                    <a:pt x="48" y="54"/>
                    <a:pt x="48" y="54"/>
                  </a:cubicBezTo>
                  <a:cubicBezTo>
                    <a:pt x="46" y="51"/>
                    <a:pt x="46" y="51"/>
                    <a:pt x="46" y="51"/>
                  </a:cubicBezTo>
                  <a:cubicBezTo>
                    <a:pt x="42" y="47"/>
                    <a:pt x="42" y="47"/>
                    <a:pt x="42" y="47"/>
                  </a:cubicBezTo>
                  <a:cubicBezTo>
                    <a:pt x="39" y="44"/>
                    <a:pt x="39" y="44"/>
                    <a:pt x="39" y="44"/>
                  </a:cubicBezTo>
                  <a:cubicBezTo>
                    <a:pt x="32" y="43"/>
                    <a:pt x="32" y="43"/>
                    <a:pt x="32" y="43"/>
                  </a:cubicBezTo>
                  <a:cubicBezTo>
                    <a:pt x="31" y="41"/>
                    <a:pt x="31" y="41"/>
                    <a:pt x="31" y="41"/>
                  </a:cubicBezTo>
                  <a:cubicBezTo>
                    <a:pt x="28" y="39"/>
                    <a:pt x="28" y="39"/>
                    <a:pt x="28" y="39"/>
                  </a:cubicBezTo>
                  <a:cubicBezTo>
                    <a:pt x="24" y="37"/>
                    <a:pt x="24" y="37"/>
                    <a:pt x="24" y="37"/>
                  </a:cubicBezTo>
                  <a:cubicBezTo>
                    <a:pt x="22" y="34"/>
                    <a:pt x="22" y="34"/>
                    <a:pt x="22" y="34"/>
                  </a:cubicBezTo>
                  <a:cubicBezTo>
                    <a:pt x="19" y="32"/>
                    <a:pt x="19" y="32"/>
                    <a:pt x="19" y="32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5" y="25"/>
                    <a:pt x="15" y="25"/>
                    <a:pt x="15" y="25"/>
                  </a:cubicBezTo>
                  <a:cubicBezTo>
                    <a:pt x="15" y="25"/>
                    <a:pt x="13" y="23"/>
                    <a:pt x="11" y="22"/>
                  </a:cubicBezTo>
                  <a:cubicBezTo>
                    <a:pt x="10" y="21"/>
                    <a:pt x="7" y="23"/>
                    <a:pt x="6" y="23"/>
                  </a:cubicBezTo>
                  <a:cubicBezTo>
                    <a:pt x="6" y="23"/>
                    <a:pt x="5" y="23"/>
                    <a:pt x="5" y="23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8" y="5"/>
                    <a:pt x="18" y="5"/>
                    <a:pt x="18" y="5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9" y="3"/>
                    <a:pt x="29" y="3"/>
                    <a:pt x="29" y="3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7"/>
                    <a:pt x="33" y="7"/>
                    <a:pt x="33" y="7"/>
                  </a:cubicBezTo>
                  <a:cubicBezTo>
                    <a:pt x="36" y="10"/>
                    <a:pt x="36" y="10"/>
                    <a:pt x="36" y="10"/>
                  </a:cubicBezTo>
                  <a:cubicBezTo>
                    <a:pt x="35" y="12"/>
                    <a:pt x="35" y="12"/>
                    <a:pt x="35" y="12"/>
                  </a:cubicBezTo>
                  <a:cubicBezTo>
                    <a:pt x="34" y="11"/>
                    <a:pt x="34" y="11"/>
                    <a:pt x="34" y="11"/>
                  </a:cubicBezTo>
                  <a:lnTo>
                    <a:pt x="33" y="11"/>
                  </a:lnTo>
                  <a:close/>
                </a:path>
              </a:pathLst>
            </a:custGeom>
            <a:solidFill>
              <a:srgbClr val="E2E4EA"/>
            </a:solidFill>
            <a:ln w="6350" cap="flat" cmpd="sng">
              <a:solidFill>
                <a:srgbClr val="EEECE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3" name="Freeform 48"/>
            <p:cNvSpPr>
              <a:spLocks/>
            </p:cNvSpPr>
            <p:nvPr/>
          </p:nvSpPr>
          <p:spPr bwMode="auto">
            <a:xfrm>
              <a:off x="2677" y="2665"/>
              <a:ext cx="302" cy="170"/>
            </a:xfrm>
            <a:custGeom>
              <a:avLst/>
              <a:gdLst>
                <a:gd name="T0" fmla="*/ 2147483647 w 69"/>
                <a:gd name="T1" fmla="*/ 2147483647 h 40"/>
                <a:gd name="T2" fmla="*/ 2147483647 w 69"/>
                <a:gd name="T3" fmla="*/ 2147483647 h 40"/>
                <a:gd name="T4" fmla="*/ 2147483647 w 69"/>
                <a:gd name="T5" fmla="*/ 2147483647 h 40"/>
                <a:gd name="T6" fmla="*/ 2147483647 w 69"/>
                <a:gd name="T7" fmla="*/ 2147483647 h 40"/>
                <a:gd name="T8" fmla="*/ 2147483647 w 69"/>
                <a:gd name="T9" fmla="*/ 2147483647 h 40"/>
                <a:gd name="T10" fmla="*/ 2147483647 w 69"/>
                <a:gd name="T11" fmla="*/ 2147483647 h 40"/>
                <a:gd name="T12" fmla="*/ 2147483647 w 69"/>
                <a:gd name="T13" fmla="*/ 2147483647 h 40"/>
                <a:gd name="T14" fmla="*/ 2147483647 w 69"/>
                <a:gd name="T15" fmla="*/ 2147483647 h 40"/>
                <a:gd name="T16" fmla="*/ 2147483647 w 69"/>
                <a:gd name="T17" fmla="*/ 2147483647 h 40"/>
                <a:gd name="T18" fmla="*/ 2147483647 w 69"/>
                <a:gd name="T19" fmla="*/ 2147483647 h 40"/>
                <a:gd name="T20" fmla="*/ 2147483647 w 69"/>
                <a:gd name="T21" fmla="*/ 2147483647 h 40"/>
                <a:gd name="T22" fmla="*/ 2147483647 w 69"/>
                <a:gd name="T23" fmla="*/ 2147483647 h 40"/>
                <a:gd name="T24" fmla="*/ 2147483647 w 69"/>
                <a:gd name="T25" fmla="*/ 2147483647 h 40"/>
                <a:gd name="T26" fmla="*/ 2147483647 w 69"/>
                <a:gd name="T27" fmla="*/ 2147483647 h 40"/>
                <a:gd name="T28" fmla="*/ 2147483647 w 69"/>
                <a:gd name="T29" fmla="*/ 2147483647 h 40"/>
                <a:gd name="T30" fmla="*/ 0 w 69"/>
                <a:gd name="T31" fmla="*/ 2147483647 h 40"/>
                <a:gd name="T32" fmla="*/ 2147483647 w 69"/>
                <a:gd name="T33" fmla="*/ 2147483647 h 40"/>
                <a:gd name="T34" fmla="*/ 2147483647 w 69"/>
                <a:gd name="T35" fmla="*/ 2147483647 h 40"/>
                <a:gd name="T36" fmla="*/ 2147483647 w 69"/>
                <a:gd name="T37" fmla="*/ 2147483647 h 40"/>
                <a:gd name="T38" fmla="*/ 2147483647 w 69"/>
                <a:gd name="T39" fmla="*/ 0 h 40"/>
                <a:gd name="T40" fmla="*/ 2147483647 w 69"/>
                <a:gd name="T41" fmla="*/ 2147483647 h 40"/>
                <a:gd name="T42" fmla="*/ 2147483647 w 69"/>
                <a:gd name="T43" fmla="*/ 2147483647 h 40"/>
                <a:gd name="T44" fmla="*/ 2147483647 w 69"/>
                <a:gd name="T45" fmla="*/ 2147483647 h 40"/>
                <a:gd name="T46" fmla="*/ 2147483647 w 69"/>
                <a:gd name="T47" fmla="*/ 2147483647 h 40"/>
                <a:gd name="T48" fmla="*/ 2147483647 w 69"/>
                <a:gd name="T49" fmla="*/ 2147483647 h 40"/>
                <a:gd name="T50" fmla="*/ 2147483647 w 69"/>
                <a:gd name="T51" fmla="*/ 2147483647 h 40"/>
                <a:gd name="T52" fmla="*/ 2147483647 w 69"/>
                <a:gd name="T53" fmla="*/ 2147483647 h 40"/>
                <a:gd name="T54" fmla="*/ 2147483647 w 69"/>
                <a:gd name="T55" fmla="*/ 2147483647 h 40"/>
                <a:gd name="T56" fmla="*/ 2147483647 w 69"/>
                <a:gd name="T57" fmla="*/ 2147483647 h 40"/>
                <a:gd name="T58" fmla="*/ 2147483647 w 69"/>
                <a:gd name="T59" fmla="*/ 2147483647 h 40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69"/>
                <a:gd name="T91" fmla="*/ 0 h 40"/>
                <a:gd name="T92" fmla="*/ 69 w 69"/>
                <a:gd name="T93" fmla="*/ 40 h 40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69" h="40">
                  <a:moveTo>
                    <a:pt x="69" y="16"/>
                  </a:moveTo>
                  <a:lnTo>
                    <a:pt x="67" y="22"/>
                  </a:lnTo>
                  <a:lnTo>
                    <a:pt x="64" y="22"/>
                  </a:lnTo>
                  <a:lnTo>
                    <a:pt x="67" y="24"/>
                  </a:lnTo>
                  <a:lnTo>
                    <a:pt x="61" y="27"/>
                  </a:lnTo>
                  <a:lnTo>
                    <a:pt x="59" y="24"/>
                  </a:lnTo>
                  <a:lnTo>
                    <a:pt x="51" y="27"/>
                  </a:lnTo>
                  <a:lnTo>
                    <a:pt x="48" y="38"/>
                  </a:lnTo>
                  <a:lnTo>
                    <a:pt x="45" y="38"/>
                  </a:lnTo>
                  <a:lnTo>
                    <a:pt x="37" y="30"/>
                  </a:lnTo>
                  <a:lnTo>
                    <a:pt x="32" y="32"/>
                  </a:lnTo>
                  <a:lnTo>
                    <a:pt x="29" y="38"/>
                  </a:lnTo>
                  <a:lnTo>
                    <a:pt x="21" y="40"/>
                  </a:lnTo>
                  <a:lnTo>
                    <a:pt x="13" y="27"/>
                  </a:lnTo>
                  <a:lnTo>
                    <a:pt x="5" y="30"/>
                  </a:lnTo>
                  <a:lnTo>
                    <a:pt x="0" y="32"/>
                  </a:lnTo>
                  <a:lnTo>
                    <a:pt x="5" y="19"/>
                  </a:lnTo>
                  <a:lnTo>
                    <a:pt x="11" y="14"/>
                  </a:lnTo>
                  <a:lnTo>
                    <a:pt x="24" y="3"/>
                  </a:lnTo>
                  <a:lnTo>
                    <a:pt x="29" y="0"/>
                  </a:lnTo>
                  <a:lnTo>
                    <a:pt x="35" y="3"/>
                  </a:lnTo>
                  <a:lnTo>
                    <a:pt x="40" y="3"/>
                  </a:lnTo>
                  <a:lnTo>
                    <a:pt x="45" y="3"/>
                  </a:lnTo>
                  <a:lnTo>
                    <a:pt x="45" y="6"/>
                  </a:lnTo>
                  <a:lnTo>
                    <a:pt x="48" y="6"/>
                  </a:lnTo>
                  <a:lnTo>
                    <a:pt x="56" y="8"/>
                  </a:lnTo>
                  <a:lnTo>
                    <a:pt x="53" y="14"/>
                  </a:lnTo>
                  <a:lnTo>
                    <a:pt x="56" y="14"/>
                  </a:lnTo>
                  <a:lnTo>
                    <a:pt x="67" y="14"/>
                  </a:lnTo>
                  <a:lnTo>
                    <a:pt x="69" y="16"/>
                  </a:lnTo>
                  <a:close/>
                </a:path>
              </a:pathLst>
            </a:custGeom>
            <a:solidFill>
              <a:srgbClr val="E2E4EA"/>
            </a:solidFill>
            <a:ln w="6350" cap="flat" cmpd="sng">
              <a:solidFill>
                <a:srgbClr val="EEECE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4" name="Freeform 49"/>
            <p:cNvSpPr>
              <a:spLocks/>
            </p:cNvSpPr>
            <p:nvPr/>
          </p:nvSpPr>
          <p:spPr bwMode="auto">
            <a:xfrm>
              <a:off x="2487" y="2383"/>
              <a:ext cx="238" cy="145"/>
            </a:xfrm>
            <a:custGeom>
              <a:avLst/>
              <a:gdLst>
                <a:gd name="T0" fmla="*/ 2147483647 w 20"/>
                <a:gd name="T1" fmla="*/ 2147483647 h 13"/>
                <a:gd name="T2" fmla="*/ 2147483647 w 20"/>
                <a:gd name="T3" fmla="*/ 2147483647 h 13"/>
                <a:gd name="T4" fmla="*/ 2147483647 w 20"/>
                <a:gd name="T5" fmla="*/ 2147483647 h 13"/>
                <a:gd name="T6" fmla="*/ 2147483647 w 20"/>
                <a:gd name="T7" fmla="*/ 2147483647 h 13"/>
                <a:gd name="T8" fmla="*/ 2147483647 w 20"/>
                <a:gd name="T9" fmla="*/ 2147483647 h 13"/>
                <a:gd name="T10" fmla="*/ 2147483647 w 20"/>
                <a:gd name="T11" fmla="*/ 2147483647 h 13"/>
                <a:gd name="T12" fmla="*/ 2147483647 w 20"/>
                <a:gd name="T13" fmla="*/ 2147483647 h 13"/>
                <a:gd name="T14" fmla="*/ 2147483647 w 20"/>
                <a:gd name="T15" fmla="*/ 2147483647 h 13"/>
                <a:gd name="T16" fmla="*/ 2147483647 w 20"/>
                <a:gd name="T17" fmla="*/ 2147483647 h 13"/>
                <a:gd name="T18" fmla="*/ 0 w 20"/>
                <a:gd name="T19" fmla="*/ 2147483647 h 13"/>
                <a:gd name="T20" fmla="*/ 2147483647 w 20"/>
                <a:gd name="T21" fmla="*/ 2147483647 h 13"/>
                <a:gd name="T22" fmla="*/ 2147483647 w 20"/>
                <a:gd name="T23" fmla="*/ 0 h 13"/>
                <a:gd name="T24" fmla="*/ 2147483647 w 20"/>
                <a:gd name="T25" fmla="*/ 2147483647 h 13"/>
                <a:gd name="T26" fmla="*/ 2147483647 w 20"/>
                <a:gd name="T27" fmla="*/ 0 h 13"/>
                <a:gd name="T28" fmla="*/ 2147483647 w 20"/>
                <a:gd name="T29" fmla="*/ 0 h 13"/>
                <a:gd name="T30" fmla="*/ 2147483647 w 20"/>
                <a:gd name="T31" fmla="*/ 2147483647 h 13"/>
                <a:gd name="T32" fmla="*/ 2147483647 w 20"/>
                <a:gd name="T33" fmla="*/ 2147483647 h 13"/>
                <a:gd name="T34" fmla="*/ 2147483647 w 20"/>
                <a:gd name="T35" fmla="*/ 2147483647 h 1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20"/>
                <a:gd name="T55" fmla="*/ 0 h 13"/>
                <a:gd name="T56" fmla="*/ 20 w 20"/>
                <a:gd name="T57" fmla="*/ 13 h 1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20" h="13">
                  <a:moveTo>
                    <a:pt x="20" y="9"/>
                  </a:moveTo>
                  <a:cubicBezTo>
                    <a:pt x="18" y="11"/>
                    <a:pt x="18" y="11"/>
                    <a:pt x="18" y="11"/>
                  </a:cubicBezTo>
                  <a:cubicBezTo>
                    <a:pt x="17" y="13"/>
                    <a:pt x="17" y="13"/>
                    <a:pt x="17" y="13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9" y="6"/>
                    <a:pt x="19" y="6"/>
                    <a:pt x="19" y="6"/>
                  </a:cubicBezTo>
                  <a:lnTo>
                    <a:pt x="20" y="9"/>
                  </a:lnTo>
                  <a:close/>
                </a:path>
              </a:pathLst>
            </a:custGeom>
            <a:solidFill>
              <a:srgbClr val="E2E4EA"/>
            </a:solidFill>
            <a:ln w="6350" cap="flat" cmpd="sng">
              <a:solidFill>
                <a:srgbClr val="EEECE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5" name="Freeform 50"/>
            <p:cNvSpPr>
              <a:spLocks/>
            </p:cNvSpPr>
            <p:nvPr/>
          </p:nvSpPr>
          <p:spPr bwMode="auto">
            <a:xfrm>
              <a:off x="2523" y="2189"/>
              <a:ext cx="238" cy="263"/>
            </a:xfrm>
            <a:custGeom>
              <a:avLst/>
              <a:gdLst>
                <a:gd name="T0" fmla="*/ 2147483647 w 20"/>
                <a:gd name="T1" fmla="*/ 0 h 23"/>
                <a:gd name="T2" fmla="*/ 2147483647 w 20"/>
                <a:gd name="T3" fmla="*/ 2147483647 h 23"/>
                <a:gd name="T4" fmla="*/ 2147483647 w 20"/>
                <a:gd name="T5" fmla="*/ 2147483647 h 23"/>
                <a:gd name="T6" fmla="*/ 2147483647 w 20"/>
                <a:gd name="T7" fmla="*/ 2147483647 h 23"/>
                <a:gd name="T8" fmla="*/ 2147483647 w 20"/>
                <a:gd name="T9" fmla="*/ 2147483647 h 23"/>
                <a:gd name="T10" fmla="*/ 2147483647 w 20"/>
                <a:gd name="T11" fmla="*/ 2147483647 h 23"/>
                <a:gd name="T12" fmla="*/ 2147483647 w 20"/>
                <a:gd name="T13" fmla="*/ 2147483647 h 23"/>
                <a:gd name="T14" fmla="*/ 2147483647 w 20"/>
                <a:gd name="T15" fmla="*/ 2147483647 h 23"/>
                <a:gd name="T16" fmla="*/ 2147483647 w 20"/>
                <a:gd name="T17" fmla="*/ 2147483647 h 23"/>
                <a:gd name="T18" fmla="*/ 2147483647 w 20"/>
                <a:gd name="T19" fmla="*/ 2147483647 h 23"/>
                <a:gd name="T20" fmla="*/ 2147483647 w 20"/>
                <a:gd name="T21" fmla="*/ 2147483647 h 23"/>
                <a:gd name="T22" fmla="*/ 2147483647 w 20"/>
                <a:gd name="T23" fmla="*/ 2147483647 h 23"/>
                <a:gd name="T24" fmla="*/ 2147483647 w 20"/>
                <a:gd name="T25" fmla="*/ 2147483647 h 23"/>
                <a:gd name="T26" fmla="*/ 2147483647 w 20"/>
                <a:gd name="T27" fmla="*/ 2147483647 h 23"/>
                <a:gd name="T28" fmla="*/ 2147483647 w 20"/>
                <a:gd name="T29" fmla="*/ 2147483647 h 23"/>
                <a:gd name="T30" fmla="*/ 2147483647 w 20"/>
                <a:gd name="T31" fmla="*/ 2147483647 h 23"/>
                <a:gd name="T32" fmla="*/ 0 w 20"/>
                <a:gd name="T33" fmla="*/ 2147483647 h 23"/>
                <a:gd name="T34" fmla="*/ 2147483647 w 20"/>
                <a:gd name="T35" fmla="*/ 2147483647 h 23"/>
                <a:gd name="T36" fmla="*/ 2147483647 w 20"/>
                <a:gd name="T37" fmla="*/ 2147483647 h 23"/>
                <a:gd name="T38" fmla="*/ 2147483647 w 20"/>
                <a:gd name="T39" fmla="*/ 2147483647 h 23"/>
                <a:gd name="T40" fmla="*/ 2147483647 w 20"/>
                <a:gd name="T41" fmla="*/ 2147483647 h 23"/>
                <a:gd name="T42" fmla="*/ 2147483647 w 20"/>
                <a:gd name="T43" fmla="*/ 2147483647 h 23"/>
                <a:gd name="T44" fmla="*/ 2147483647 w 20"/>
                <a:gd name="T45" fmla="*/ 2147483647 h 23"/>
                <a:gd name="T46" fmla="*/ 2147483647 w 20"/>
                <a:gd name="T47" fmla="*/ 2147483647 h 23"/>
                <a:gd name="T48" fmla="*/ 2147483647 w 20"/>
                <a:gd name="T49" fmla="*/ 2147483647 h 23"/>
                <a:gd name="T50" fmla="*/ 2147483647 w 20"/>
                <a:gd name="T51" fmla="*/ 2147483647 h 23"/>
                <a:gd name="T52" fmla="*/ 2147483647 w 20"/>
                <a:gd name="T53" fmla="*/ 2147483647 h 23"/>
                <a:gd name="T54" fmla="*/ 2147483647 w 20"/>
                <a:gd name="T55" fmla="*/ 2147483647 h 23"/>
                <a:gd name="T56" fmla="*/ 2147483647 w 20"/>
                <a:gd name="T57" fmla="*/ 0 h 23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0"/>
                <a:gd name="T88" fmla="*/ 0 h 23"/>
                <a:gd name="T89" fmla="*/ 20 w 20"/>
                <a:gd name="T90" fmla="*/ 23 h 23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0" h="23">
                  <a:moveTo>
                    <a:pt x="19" y="0"/>
                  </a:moveTo>
                  <a:cubicBezTo>
                    <a:pt x="17" y="2"/>
                    <a:pt x="17" y="2"/>
                    <a:pt x="17" y="2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1"/>
                    <a:pt x="12" y="2"/>
                    <a:pt x="11" y="2"/>
                  </a:cubicBezTo>
                  <a:cubicBezTo>
                    <a:pt x="10" y="3"/>
                    <a:pt x="9" y="6"/>
                    <a:pt x="9" y="6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6"/>
                    <a:pt x="7" y="5"/>
                    <a:pt x="8" y="4"/>
                  </a:cubicBezTo>
                  <a:cubicBezTo>
                    <a:pt x="9" y="3"/>
                    <a:pt x="6" y="5"/>
                    <a:pt x="6" y="7"/>
                  </a:cubicBezTo>
                  <a:cubicBezTo>
                    <a:pt x="5" y="8"/>
                    <a:pt x="4" y="11"/>
                    <a:pt x="4" y="11"/>
                  </a:cubicBezTo>
                  <a:cubicBezTo>
                    <a:pt x="1" y="14"/>
                    <a:pt x="1" y="14"/>
                    <a:pt x="1" y="14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7" y="17"/>
                    <a:pt x="7" y="17"/>
                    <a:pt x="7" y="17"/>
                  </a:cubicBezTo>
                  <a:cubicBezTo>
                    <a:pt x="12" y="17"/>
                    <a:pt x="12" y="17"/>
                    <a:pt x="12" y="17"/>
                  </a:cubicBezTo>
                  <a:cubicBezTo>
                    <a:pt x="14" y="21"/>
                    <a:pt x="14" y="21"/>
                    <a:pt x="14" y="21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18" y="6"/>
                    <a:pt x="18" y="6"/>
                    <a:pt x="18" y="6"/>
                  </a:cubicBezTo>
                  <a:cubicBezTo>
                    <a:pt x="19" y="2"/>
                    <a:pt x="19" y="2"/>
                    <a:pt x="19" y="2"/>
                  </a:cubicBezTo>
                  <a:lnTo>
                    <a:pt x="19" y="0"/>
                  </a:lnTo>
                  <a:close/>
                </a:path>
              </a:pathLst>
            </a:custGeom>
            <a:solidFill>
              <a:srgbClr val="E2E4EA"/>
            </a:solidFill>
            <a:ln w="6350" cap="flat" cmpd="sng">
              <a:solidFill>
                <a:srgbClr val="EEECE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6" name="Freeform 51"/>
            <p:cNvSpPr>
              <a:spLocks/>
            </p:cNvSpPr>
            <p:nvPr/>
          </p:nvSpPr>
          <p:spPr bwMode="auto">
            <a:xfrm>
              <a:off x="2697" y="2081"/>
              <a:ext cx="532" cy="616"/>
            </a:xfrm>
            <a:custGeom>
              <a:avLst/>
              <a:gdLst>
                <a:gd name="T0" fmla="*/ 2147483647 w 45"/>
                <a:gd name="T1" fmla="*/ 2147483647 h 55"/>
                <a:gd name="T2" fmla="*/ 2147483647 w 45"/>
                <a:gd name="T3" fmla="*/ 2147483647 h 55"/>
                <a:gd name="T4" fmla="*/ 2147483647 w 45"/>
                <a:gd name="T5" fmla="*/ 2147483647 h 55"/>
                <a:gd name="T6" fmla="*/ 2147483647 w 45"/>
                <a:gd name="T7" fmla="*/ 2147483647 h 55"/>
                <a:gd name="T8" fmla="*/ 0 w 45"/>
                <a:gd name="T9" fmla="*/ 2147483647 h 55"/>
                <a:gd name="T10" fmla="*/ 2147483647 w 45"/>
                <a:gd name="T11" fmla="*/ 2147483647 h 55"/>
                <a:gd name="T12" fmla="*/ 2147483647 w 45"/>
                <a:gd name="T13" fmla="*/ 2147483647 h 55"/>
                <a:gd name="T14" fmla="*/ 2147483647 w 45"/>
                <a:gd name="T15" fmla="*/ 2147483647 h 55"/>
                <a:gd name="T16" fmla="*/ 2147483647 w 45"/>
                <a:gd name="T17" fmla="*/ 2147483647 h 55"/>
                <a:gd name="T18" fmla="*/ 2147483647 w 45"/>
                <a:gd name="T19" fmla="*/ 2147483647 h 55"/>
                <a:gd name="T20" fmla="*/ 2147483647 w 45"/>
                <a:gd name="T21" fmla="*/ 2147483647 h 55"/>
                <a:gd name="T22" fmla="*/ 2147483647 w 45"/>
                <a:gd name="T23" fmla="*/ 0 h 55"/>
                <a:gd name="T24" fmla="*/ 2147483647 w 45"/>
                <a:gd name="T25" fmla="*/ 2147483647 h 55"/>
                <a:gd name="T26" fmla="*/ 2147483647 w 45"/>
                <a:gd name="T27" fmla="*/ 2147483647 h 55"/>
                <a:gd name="T28" fmla="*/ 2147483647 w 45"/>
                <a:gd name="T29" fmla="*/ 2147483647 h 55"/>
                <a:gd name="T30" fmla="*/ 2147483647 w 45"/>
                <a:gd name="T31" fmla="*/ 2147483647 h 55"/>
                <a:gd name="T32" fmla="*/ 2147483647 w 45"/>
                <a:gd name="T33" fmla="*/ 2147483647 h 55"/>
                <a:gd name="T34" fmla="*/ 2147483647 w 45"/>
                <a:gd name="T35" fmla="*/ 2147483647 h 55"/>
                <a:gd name="T36" fmla="*/ 2147483647 w 45"/>
                <a:gd name="T37" fmla="*/ 2147483647 h 55"/>
                <a:gd name="T38" fmla="*/ 2147483647 w 45"/>
                <a:gd name="T39" fmla="*/ 2147483647 h 55"/>
                <a:gd name="T40" fmla="*/ 2147483647 w 45"/>
                <a:gd name="T41" fmla="*/ 2147483647 h 55"/>
                <a:gd name="T42" fmla="*/ 2147483647 w 45"/>
                <a:gd name="T43" fmla="*/ 2147483647 h 55"/>
                <a:gd name="T44" fmla="*/ 2147483647 w 45"/>
                <a:gd name="T45" fmla="*/ 2147483647 h 55"/>
                <a:gd name="T46" fmla="*/ 2147483647 w 45"/>
                <a:gd name="T47" fmla="*/ 2147483647 h 55"/>
                <a:gd name="T48" fmla="*/ 2147483647 w 45"/>
                <a:gd name="T49" fmla="*/ 2147483647 h 55"/>
                <a:gd name="T50" fmla="*/ 2147483647 w 45"/>
                <a:gd name="T51" fmla="*/ 2147483647 h 55"/>
                <a:gd name="T52" fmla="*/ 2147483647 w 45"/>
                <a:gd name="T53" fmla="*/ 2147483647 h 55"/>
                <a:gd name="T54" fmla="*/ 2147483647 w 45"/>
                <a:gd name="T55" fmla="*/ 2147483647 h 55"/>
                <a:gd name="T56" fmla="*/ 2147483647 w 45"/>
                <a:gd name="T57" fmla="*/ 2147483647 h 55"/>
                <a:gd name="T58" fmla="*/ 2147483647 w 45"/>
                <a:gd name="T59" fmla="*/ 2147483647 h 55"/>
                <a:gd name="T60" fmla="*/ 2147483647 w 45"/>
                <a:gd name="T61" fmla="*/ 2147483647 h 55"/>
                <a:gd name="T62" fmla="*/ 2147483647 w 45"/>
                <a:gd name="T63" fmla="*/ 2147483647 h 55"/>
                <a:gd name="T64" fmla="*/ 2147483647 w 45"/>
                <a:gd name="T65" fmla="*/ 2147483647 h 5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45"/>
                <a:gd name="T100" fmla="*/ 0 h 55"/>
                <a:gd name="T101" fmla="*/ 45 w 45"/>
                <a:gd name="T102" fmla="*/ 55 h 5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45" h="55">
                  <a:moveTo>
                    <a:pt x="7" y="53"/>
                  </a:moveTo>
                  <a:cubicBezTo>
                    <a:pt x="7" y="47"/>
                    <a:pt x="7" y="47"/>
                    <a:pt x="7" y="47"/>
                  </a:cubicBezTo>
                  <a:cubicBezTo>
                    <a:pt x="9" y="44"/>
                    <a:pt x="9" y="44"/>
                    <a:pt x="9" y="44"/>
                  </a:cubicBezTo>
                  <a:cubicBezTo>
                    <a:pt x="2" y="42"/>
                    <a:pt x="2" y="42"/>
                    <a:pt x="2" y="42"/>
                  </a:cubicBezTo>
                  <a:cubicBezTo>
                    <a:pt x="1" y="41"/>
                    <a:pt x="1" y="41"/>
                    <a:pt x="1" y="41"/>
                  </a:cubicBezTo>
                  <a:cubicBezTo>
                    <a:pt x="3" y="37"/>
                    <a:pt x="3" y="37"/>
                    <a:pt x="3" y="37"/>
                  </a:cubicBezTo>
                  <a:cubicBezTo>
                    <a:pt x="2" y="36"/>
                    <a:pt x="2" y="36"/>
                    <a:pt x="2" y="36"/>
                  </a:cubicBezTo>
                  <a:cubicBezTo>
                    <a:pt x="1" y="33"/>
                    <a:pt x="1" y="33"/>
                    <a:pt x="1" y="33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2" y="21"/>
                    <a:pt x="2" y="21"/>
                    <a:pt x="2" y="21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10" y="9"/>
                    <a:pt x="10" y="9"/>
                    <a:pt x="10" y="9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2" y="4"/>
                    <a:pt x="22" y="4"/>
                    <a:pt x="22" y="4"/>
                  </a:cubicBezTo>
                  <a:cubicBezTo>
                    <a:pt x="22" y="4"/>
                    <a:pt x="22" y="7"/>
                    <a:pt x="24" y="5"/>
                  </a:cubicBezTo>
                  <a:cubicBezTo>
                    <a:pt x="25" y="4"/>
                    <a:pt x="27" y="4"/>
                    <a:pt x="27" y="4"/>
                  </a:cubicBezTo>
                  <a:cubicBezTo>
                    <a:pt x="30" y="2"/>
                    <a:pt x="30" y="2"/>
                    <a:pt x="30" y="2"/>
                  </a:cubicBezTo>
                  <a:cubicBezTo>
                    <a:pt x="30" y="4"/>
                    <a:pt x="30" y="4"/>
                    <a:pt x="30" y="4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6" y="5"/>
                    <a:pt x="36" y="5"/>
                    <a:pt x="36" y="5"/>
                  </a:cubicBezTo>
                  <a:cubicBezTo>
                    <a:pt x="39" y="7"/>
                    <a:pt x="39" y="7"/>
                    <a:pt x="39" y="7"/>
                  </a:cubicBezTo>
                  <a:cubicBezTo>
                    <a:pt x="40" y="7"/>
                    <a:pt x="40" y="7"/>
                    <a:pt x="40" y="7"/>
                  </a:cubicBezTo>
                  <a:cubicBezTo>
                    <a:pt x="40" y="11"/>
                    <a:pt x="40" y="11"/>
                    <a:pt x="40" y="11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41" y="17"/>
                    <a:pt x="41" y="17"/>
                    <a:pt x="41" y="17"/>
                  </a:cubicBezTo>
                  <a:cubicBezTo>
                    <a:pt x="41" y="21"/>
                    <a:pt x="41" y="21"/>
                    <a:pt x="41" y="21"/>
                  </a:cubicBezTo>
                  <a:cubicBezTo>
                    <a:pt x="45" y="26"/>
                    <a:pt x="45" y="26"/>
                    <a:pt x="45" y="26"/>
                  </a:cubicBezTo>
                  <a:cubicBezTo>
                    <a:pt x="45" y="28"/>
                    <a:pt x="45" y="28"/>
                    <a:pt x="45" y="28"/>
                  </a:cubicBezTo>
                  <a:cubicBezTo>
                    <a:pt x="40" y="28"/>
                    <a:pt x="40" y="28"/>
                    <a:pt x="40" y="28"/>
                  </a:cubicBezTo>
                  <a:cubicBezTo>
                    <a:pt x="39" y="31"/>
                    <a:pt x="39" y="31"/>
                    <a:pt x="39" y="31"/>
                  </a:cubicBezTo>
                  <a:cubicBezTo>
                    <a:pt x="35" y="31"/>
                    <a:pt x="35" y="31"/>
                    <a:pt x="35" y="31"/>
                  </a:cubicBezTo>
                  <a:cubicBezTo>
                    <a:pt x="33" y="33"/>
                    <a:pt x="33" y="33"/>
                    <a:pt x="33" y="33"/>
                  </a:cubicBezTo>
                  <a:cubicBezTo>
                    <a:pt x="30" y="34"/>
                    <a:pt x="30" y="34"/>
                    <a:pt x="30" y="34"/>
                  </a:cubicBezTo>
                  <a:cubicBezTo>
                    <a:pt x="30" y="35"/>
                    <a:pt x="30" y="35"/>
                    <a:pt x="30" y="35"/>
                  </a:cubicBezTo>
                  <a:cubicBezTo>
                    <a:pt x="34" y="37"/>
                    <a:pt x="34" y="37"/>
                    <a:pt x="34" y="37"/>
                  </a:cubicBezTo>
                  <a:cubicBezTo>
                    <a:pt x="35" y="41"/>
                    <a:pt x="35" y="41"/>
                    <a:pt x="35" y="41"/>
                  </a:cubicBezTo>
                  <a:cubicBezTo>
                    <a:pt x="37" y="42"/>
                    <a:pt x="37" y="42"/>
                    <a:pt x="37" y="42"/>
                  </a:cubicBezTo>
                  <a:cubicBezTo>
                    <a:pt x="40" y="44"/>
                    <a:pt x="40" y="44"/>
                    <a:pt x="40" y="44"/>
                  </a:cubicBezTo>
                  <a:cubicBezTo>
                    <a:pt x="37" y="47"/>
                    <a:pt x="37" y="47"/>
                    <a:pt x="37" y="47"/>
                  </a:cubicBezTo>
                  <a:cubicBezTo>
                    <a:pt x="37" y="51"/>
                    <a:pt x="37" y="51"/>
                    <a:pt x="37" y="51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2" y="51"/>
                    <a:pt x="32" y="51"/>
                    <a:pt x="32" y="51"/>
                  </a:cubicBezTo>
                  <a:cubicBezTo>
                    <a:pt x="29" y="52"/>
                    <a:pt x="29" y="52"/>
                    <a:pt x="29" y="52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2" y="53"/>
                    <a:pt x="22" y="53"/>
                    <a:pt x="22" y="53"/>
                  </a:cubicBezTo>
                  <a:cubicBezTo>
                    <a:pt x="20" y="54"/>
                    <a:pt x="20" y="54"/>
                    <a:pt x="20" y="54"/>
                  </a:cubicBezTo>
                  <a:cubicBezTo>
                    <a:pt x="19" y="55"/>
                    <a:pt x="19" y="55"/>
                    <a:pt x="19" y="55"/>
                  </a:cubicBezTo>
                  <a:cubicBezTo>
                    <a:pt x="16" y="54"/>
                    <a:pt x="16" y="54"/>
                    <a:pt x="16" y="54"/>
                  </a:cubicBezTo>
                  <a:cubicBezTo>
                    <a:pt x="15" y="54"/>
                    <a:pt x="15" y="54"/>
                    <a:pt x="15" y="54"/>
                  </a:cubicBezTo>
                  <a:cubicBezTo>
                    <a:pt x="15" y="53"/>
                    <a:pt x="15" y="53"/>
                    <a:pt x="15" y="53"/>
                  </a:cubicBezTo>
                  <a:cubicBezTo>
                    <a:pt x="13" y="53"/>
                    <a:pt x="13" y="53"/>
                    <a:pt x="13" y="53"/>
                  </a:cubicBezTo>
                  <a:cubicBezTo>
                    <a:pt x="11" y="53"/>
                    <a:pt x="11" y="53"/>
                    <a:pt x="11" y="53"/>
                  </a:cubicBezTo>
                  <a:cubicBezTo>
                    <a:pt x="9" y="52"/>
                    <a:pt x="9" y="52"/>
                    <a:pt x="9" y="52"/>
                  </a:cubicBezTo>
                  <a:lnTo>
                    <a:pt x="7" y="53"/>
                  </a:lnTo>
                  <a:close/>
                </a:path>
              </a:pathLst>
            </a:custGeom>
            <a:solidFill>
              <a:srgbClr val="E2E4EA"/>
            </a:solidFill>
            <a:ln w="6350" cap="flat" cmpd="sng">
              <a:solidFill>
                <a:srgbClr val="EEECE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7" name="Freeform 52"/>
            <p:cNvSpPr>
              <a:spLocks/>
            </p:cNvSpPr>
            <p:nvPr/>
          </p:nvSpPr>
          <p:spPr bwMode="auto">
            <a:xfrm>
              <a:off x="2911" y="2564"/>
              <a:ext cx="459" cy="202"/>
            </a:xfrm>
            <a:custGeom>
              <a:avLst/>
              <a:gdLst>
                <a:gd name="T0" fmla="*/ 2147483647 w 104"/>
                <a:gd name="T1" fmla="*/ 2147483647 h 48"/>
                <a:gd name="T2" fmla="*/ 2147483647 w 104"/>
                <a:gd name="T3" fmla="*/ 2147483647 h 48"/>
                <a:gd name="T4" fmla="*/ 2147483647 w 104"/>
                <a:gd name="T5" fmla="*/ 2147483647 h 48"/>
                <a:gd name="T6" fmla="*/ 2147483647 w 104"/>
                <a:gd name="T7" fmla="*/ 2147483647 h 48"/>
                <a:gd name="T8" fmla="*/ 2147483647 w 104"/>
                <a:gd name="T9" fmla="*/ 2147483647 h 48"/>
                <a:gd name="T10" fmla="*/ 2147483647 w 104"/>
                <a:gd name="T11" fmla="*/ 2147483647 h 48"/>
                <a:gd name="T12" fmla="*/ 2147483647 w 104"/>
                <a:gd name="T13" fmla="*/ 2147483647 h 48"/>
                <a:gd name="T14" fmla="*/ 2147483647 w 104"/>
                <a:gd name="T15" fmla="*/ 2147483647 h 48"/>
                <a:gd name="T16" fmla="*/ 2147483647 w 104"/>
                <a:gd name="T17" fmla="*/ 2147483647 h 48"/>
                <a:gd name="T18" fmla="*/ 2147483647 w 104"/>
                <a:gd name="T19" fmla="*/ 2147483647 h 48"/>
                <a:gd name="T20" fmla="*/ 0 w 104"/>
                <a:gd name="T21" fmla="*/ 2147483647 h 48"/>
                <a:gd name="T22" fmla="*/ 2147483647 w 104"/>
                <a:gd name="T23" fmla="*/ 2147483647 h 48"/>
                <a:gd name="T24" fmla="*/ 2147483647 w 104"/>
                <a:gd name="T25" fmla="*/ 2147483647 h 48"/>
                <a:gd name="T26" fmla="*/ 2147483647 w 104"/>
                <a:gd name="T27" fmla="*/ 2147483647 h 48"/>
                <a:gd name="T28" fmla="*/ 2147483647 w 104"/>
                <a:gd name="T29" fmla="*/ 2147483647 h 48"/>
                <a:gd name="T30" fmla="*/ 2147483647 w 104"/>
                <a:gd name="T31" fmla="*/ 2147483647 h 48"/>
                <a:gd name="T32" fmla="*/ 2147483647 w 104"/>
                <a:gd name="T33" fmla="*/ 2147483647 h 48"/>
                <a:gd name="T34" fmla="*/ 2147483647 w 104"/>
                <a:gd name="T35" fmla="*/ 2147483647 h 48"/>
                <a:gd name="T36" fmla="*/ 2147483647 w 104"/>
                <a:gd name="T37" fmla="*/ 2147483647 h 48"/>
                <a:gd name="T38" fmla="*/ 2147483647 w 104"/>
                <a:gd name="T39" fmla="*/ 2147483647 h 48"/>
                <a:gd name="T40" fmla="*/ 2147483647 w 104"/>
                <a:gd name="T41" fmla="*/ 2147483647 h 48"/>
                <a:gd name="T42" fmla="*/ 2147483647 w 104"/>
                <a:gd name="T43" fmla="*/ 2147483647 h 48"/>
                <a:gd name="T44" fmla="*/ 2147483647 w 104"/>
                <a:gd name="T45" fmla="*/ 2147483647 h 48"/>
                <a:gd name="T46" fmla="*/ 2147483647 w 104"/>
                <a:gd name="T47" fmla="*/ 2147483647 h 48"/>
                <a:gd name="T48" fmla="*/ 2147483647 w 104"/>
                <a:gd name="T49" fmla="*/ 2147483647 h 48"/>
                <a:gd name="T50" fmla="*/ 2147483647 w 104"/>
                <a:gd name="T51" fmla="*/ 2147483647 h 48"/>
                <a:gd name="T52" fmla="*/ 2147483647 w 104"/>
                <a:gd name="T53" fmla="*/ 2147483647 h 48"/>
                <a:gd name="T54" fmla="*/ 2147483647 w 104"/>
                <a:gd name="T55" fmla="*/ 2147483647 h 48"/>
                <a:gd name="T56" fmla="*/ 2147483647 w 104"/>
                <a:gd name="T57" fmla="*/ 0 h 48"/>
                <a:gd name="T58" fmla="*/ 2147483647 w 104"/>
                <a:gd name="T59" fmla="*/ 2147483647 h 48"/>
                <a:gd name="T60" fmla="*/ 2147483647 w 104"/>
                <a:gd name="T61" fmla="*/ 2147483647 h 48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104"/>
                <a:gd name="T94" fmla="*/ 0 h 48"/>
                <a:gd name="T95" fmla="*/ 104 w 104"/>
                <a:gd name="T96" fmla="*/ 48 h 48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104" h="48">
                  <a:moveTo>
                    <a:pt x="59" y="3"/>
                  </a:moveTo>
                  <a:lnTo>
                    <a:pt x="51" y="11"/>
                  </a:lnTo>
                  <a:lnTo>
                    <a:pt x="51" y="22"/>
                  </a:lnTo>
                  <a:lnTo>
                    <a:pt x="43" y="24"/>
                  </a:lnTo>
                  <a:lnTo>
                    <a:pt x="38" y="22"/>
                  </a:lnTo>
                  <a:lnTo>
                    <a:pt x="30" y="24"/>
                  </a:lnTo>
                  <a:lnTo>
                    <a:pt x="19" y="24"/>
                  </a:lnTo>
                  <a:lnTo>
                    <a:pt x="11" y="27"/>
                  </a:lnTo>
                  <a:lnTo>
                    <a:pt x="6" y="30"/>
                  </a:lnTo>
                  <a:lnTo>
                    <a:pt x="3" y="32"/>
                  </a:lnTo>
                  <a:lnTo>
                    <a:pt x="0" y="38"/>
                  </a:lnTo>
                  <a:lnTo>
                    <a:pt x="3" y="38"/>
                  </a:lnTo>
                  <a:lnTo>
                    <a:pt x="14" y="38"/>
                  </a:lnTo>
                  <a:lnTo>
                    <a:pt x="16" y="40"/>
                  </a:lnTo>
                  <a:lnTo>
                    <a:pt x="32" y="35"/>
                  </a:lnTo>
                  <a:lnTo>
                    <a:pt x="40" y="35"/>
                  </a:lnTo>
                  <a:lnTo>
                    <a:pt x="43" y="43"/>
                  </a:lnTo>
                  <a:lnTo>
                    <a:pt x="54" y="46"/>
                  </a:lnTo>
                  <a:lnTo>
                    <a:pt x="64" y="48"/>
                  </a:lnTo>
                  <a:lnTo>
                    <a:pt x="67" y="46"/>
                  </a:lnTo>
                  <a:lnTo>
                    <a:pt x="72" y="46"/>
                  </a:lnTo>
                  <a:lnTo>
                    <a:pt x="80" y="38"/>
                  </a:lnTo>
                  <a:lnTo>
                    <a:pt x="91" y="38"/>
                  </a:lnTo>
                  <a:lnTo>
                    <a:pt x="99" y="30"/>
                  </a:lnTo>
                  <a:lnTo>
                    <a:pt x="104" y="19"/>
                  </a:lnTo>
                  <a:lnTo>
                    <a:pt x="96" y="16"/>
                  </a:lnTo>
                  <a:lnTo>
                    <a:pt x="94" y="6"/>
                  </a:lnTo>
                  <a:lnTo>
                    <a:pt x="86" y="6"/>
                  </a:lnTo>
                  <a:lnTo>
                    <a:pt x="78" y="0"/>
                  </a:lnTo>
                  <a:lnTo>
                    <a:pt x="64" y="3"/>
                  </a:lnTo>
                  <a:lnTo>
                    <a:pt x="59" y="3"/>
                  </a:lnTo>
                  <a:close/>
                </a:path>
              </a:pathLst>
            </a:custGeom>
            <a:solidFill>
              <a:srgbClr val="E2E4EA"/>
            </a:solidFill>
            <a:ln w="6350" cap="flat" cmpd="sng">
              <a:solidFill>
                <a:srgbClr val="EEECE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8" name="Freeform 53"/>
            <p:cNvSpPr>
              <a:spLocks/>
            </p:cNvSpPr>
            <p:nvPr/>
          </p:nvSpPr>
          <p:spPr bwMode="auto">
            <a:xfrm>
              <a:off x="3148" y="2722"/>
              <a:ext cx="186" cy="125"/>
            </a:xfrm>
            <a:custGeom>
              <a:avLst/>
              <a:gdLst>
                <a:gd name="T0" fmla="*/ 2147483647 w 42"/>
                <a:gd name="T1" fmla="*/ 2147483647 h 29"/>
                <a:gd name="T2" fmla="*/ 2147483647 w 42"/>
                <a:gd name="T3" fmla="*/ 2147483647 h 29"/>
                <a:gd name="T4" fmla="*/ 2147483647 w 42"/>
                <a:gd name="T5" fmla="*/ 2147483647 h 29"/>
                <a:gd name="T6" fmla="*/ 2147483647 w 42"/>
                <a:gd name="T7" fmla="*/ 2147483647 h 29"/>
                <a:gd name="T8" fmla="*/ 2147483647 w 42"/>
                <a:gd name="T9" fmla="*/ 2147483647 h 29"/>
                <a:gd name="T10" fmla="*/ 2147483647 w 42"/>
                <a:gd name="T11" fmla="*/ 2147483647 h 29"/>
                <a:gd name="T12" fmla="*/ 2147483647 w 42"/>
                <a:gd name="T13" fmla="*/ 2147483647 h 29"/>
                <a:gd name="T14" fmla="*/ 2147483647 w 42"/>
                <a:gd name="T15" fmla="*/ 0 h 29"/>
                <a:gd name="T16" fmla="*/ 2147483647 w 42"/>
                <a:gd name="T17" fmla="*/ 0 h 29"/>
                <a:gd name="T18" fmla="*/ 2147483647 w 42"/>
                <a:gd name="T19" fmla="*/ 2147483647 h 29"/>
                <a:gd name="T20" fmla="*/ 2147483647 w 42"/>
                <a:gd name="T21" fmla="*/ 2147483647 h 29"/>
                <a:gd name="T22" fmla="*/ 2147483647 w 42"/>
                <a:gd name="T23" fmla="*/ 2147483647 h 29"/>
                <a:gd name="T24" fmla="*/ 0 w 42"/>
                <a:gd name="T25" fmla="*/ 2147483647 h 29"/>
                <a:gd name="T26" fmla="*/ 0 w 42"/>
                <a:gd name="T27" fmla="*/ 2147483647 h 29"/>
                <a:gd name="T28" fmla="*/ 2147483647 w 42"/>
                <a:gd name="T29" fmla="*/ 2147483647 h 29"/>
                <a:gd name="T30" fmla="*/ 2147483647 w 42"/>
                <a:gd name="T31" fmla="*/ 2147483647 h 2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42"/>
                <a:gd name="T49" fmla="*/ 0 h 29"/>
                <a:gd name="T50" fmla="*/ 42 w 42"/>
                <a:gd name="T51" fmla="*/ 29 h 29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42" h="29">
                  <a:moveTo>
                    <a:pt x="5" y="29"/>
                  </a:moveTo>
                  <a:lnTo>
                    <a:pt x="13" y="24"/>
                  </a:lnTo>
                  <a:lnTo>
                    <a:pt x="24" y="24"/>
                  </a:lnTo>
                  <a:lnTo>
                    <a:pt x="26" y="21"/>
                  </a:lnTo>
                  <a:lnTo>
                    <a:pt x="32" y="21"/>
                  </a:lnTo>
                  <a:lnTo>
                    <a:pt x="32" y="16"/>
                  </a:lnTo>
                  <a:lnTo>
                    <a:pt x="42" y="5"/>
                  </a:lnTo>
                  <a:lnTo>
                    <a:pt x="37" y="0"/>
                  </a:lnTo>
                  <a:lnTo>
                    <a:pt x="26" y="0"/>
                  </a:lnTo>
                  <a:lnTo>
                    <a:pt x="18" y="8"/>
                  </a:lnTo>
                  <a:lnTo>
                    <a:pt x="13" y="8"/>
                  </a:lnTo>
                  <a:lnTo>
                    <a:pt x="10" y="10"/>
                  </a:lnTo>
                  <a:lnTo>
                    <a:pt x="0" y="8"/>
                  </a:lnTo>
                  <a:lnTo>
                    <a:pt x="0" y="16"/>
                  </a:lnTo>
                  <a:lnTo>
                    <a:pt x="8" y="24"/>
                  </a:lnTo>
                  <a:lnTo>
                    <a:pt x="5" y="29"/>
                  </a:lnTo>
                  <a:close/>
                </a:path>
              </a:pathLst>
            </a:custGeom>
            <a:solidFill>
              <a:srgbClr val="E2E4EA"/>
            </a:solidFill>
            <a:ln w="6350" cap="flat" cmpd="sng">
              <a:solidFill>
                <a:srgbClr val="EEECE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9" name="Freeform 54"/>
            <p:cNvSpPr>
              <a:spLocks/>
            </p:cNvSpPr>
            <p:nvPr/>
          </p:nvSpPr>
          <p:spPr bwMode="auto">
            <a:xfrm>
              <a:off x="3156" y="2056"/>
              <a:ext cx="601" cy="484"/>
            </a:xfrm>
            <a:custGeom>
              <a:avLst/>
              <a:gdLst>
                <a:gd name="T0" fmla="*/ 2147483647 w 51"/>
                <a:gd name="T1" fmla="*/ 2147483647 h 43"/>
                <a:gd name="T2" fmla="*/ 2147483647 w 51"/>
                <a:gd name="T3" fmla="*/ 2147483647 h 43"/>
                <a:gd name="T4" fmla="*/ 2147483647 w 51"/>
                <a:gd name="T5" fmla="*/ 2147483647 h 43"/>
                <a:gd name="T6" fmla="*/ 2147483647 w 51"/>
                <a:gd name="T7" fmla="*/ 2147483647 h 43"/>
                <a:gd name="T8" fmla="*/ 2147483647 w 51"/>
                <a:gd name="T9" fmla="*/ 2147483647 h 43"/>
                <a:gd name="T10" fmla="*/ 2147483647 w 51"/>
                <a:gd name="T11" fmla="*/ 2147483647 h 43"/>
                <a:gd name="T12" fmla="*/ 2147483647 w 51"/>
                <a:gd name="T13" fmla="*/ 2147483647 h 43"/>
                <a:gd name="T14" fmla="*/ 2147483647 w 51"/>
                <a:gd name="T15" fmla="*/ 2147483647 h 43"/>
                <a:gd name="T16" fmla="*/ 2147483647 w 51"/>
                <a:gd name="T17" fmla="*/ 2147483647 h 43"/>
                <a:gd name="T18" fmla="*/ 2147483647 w 51"/>
                <a:gd name="T19" fmla="*/ 2147483647 h 43"/>
                <a:gd name="T20" fmla="*/ 2147483647 w 51"/>
                <a:gd name="T21" fmla="*/ 2147483647 h 43"/>
                <a:gd name="T22" fmla="*/ 2147483647 w 51"/>
                <a:gd name="T23" fmla="*/ 2147483647 h 43"/>
                <a:gd name="T24" fmla="*/ 2147483647 w 51"/>
                <a:gd name="T25" fmla="*/ 2147483647 h 43"/>
                <a:gd name="T26" fmla="*/ 2147483647 w 51"/>
                <a:gd name="T27" fmla="*/ 2147483647 h 43"/>
                <a:gd name="T28" fmla="*/ 2147483647 w 51"/>
                <a:gd name="T29" fmla="*/ 2147483647 h 43"/>
                <a:gd name="T30" fmla="*/ 2147483647 w 51"/>
                <a:gd name="T31" fmla="*/ 2147483647 h 43"/>
                <a:gd name="T32" fmla="*/ 2147483647 w 51"/>
                <a:gd name="T33" fmla="*/ 2147483647 h 43"/>
                <a:gd name="T34" fmla="*/ 2147483647 w 51"/>
                <a:gd name="T35" fmla="*/ 2147483647 h 43"/>
                <a:gd name="T36" fmla="*/ 2147483647 w 51"/>
                <a:gd name="T37" fmla="*/ 2147483647 h 43"/>
                <a:gd name="T38" fmla="*/ 0 w 51"/>
                <a:gd name="T39" fmla="*/ 2147483647 h 43"/>
                <a:gd name="T40" fmla="*/ 2147483647 w 51"/>
                <a:gd name="T41" fmla="*/ 2147483647 h 43"/>
                <a:gd name="T42" fmla="*/ 2147483647 w 51"/>
                <a:gd name="T43" fmla="*/ 2147483647 h 43"/>
                <a:gd name="T44" fmla="*/ 2147483647 w 51"/>
                <a:gd name="T45" fmla="*/ 2147483647 h 43"/>
                <a:gd name="T46" fmla="*/ 2147483647 w 51"/>
                <a:gd name="T47" fmla="*/ 2147483647 h 43"/>
                <a:gd name="T48" fmla="*/ 2147483647 w 51"/>
                <a:gd name="T49" fmla="*/ 2147483647 h 43"/>
                <a:gd name="T50" fmla="*/ 2147483647 w 51"/>
                <a:gd name="T51" fmla="*/ 0 h 43"/>
                <a:gd name="T52" fmla="*/ 2147483647 w 51"/>
                <a:gd name="T53" fmla="*/ 2147483647 h 43"/>
                <a:gd name="T54" fmla="*/ 2147483647 w 51"/>
                <a:gd name="T55" fmla="*/ 2147483647 h 43"/>
                <a:gd name="T56" fmla="*/ 2147483647 w 51"/>
                <a:gd name="T57" fmla="*/ 2147483647 h 43"/>
                <a:gd name="T58" fmla="*/ 2147483647 w 51"/>
                <a:gd name="T59" fmla="*/ 2147483647 h 43"/>
                <a:gd name="T60" fmla="*/ 2147483647 w 51"/>
                <a:gd name="T61" fmla="*/ 2147483647 h 43"/>
                <a:gd name="T62" fmla="*/ 2147483647 w 51"/>
                <a:gd name="T63" fmla="*/ 2147483647 h 43"/>
                <a:gd name="T64" fmla="*/ 2147483647 w 51"/>
                <a:gd name="T65" fmla="*/ 2147483647 h 43"/>
                <a:gd name="T66" fmla="*/ 2147483647 w 51"/>
                <a:gd name="T67" fmla="*/ 2147483647 h 43"/>
                <a:gd name="T68" fmla="*/ 2147483647 w 51"/>
                <a:gd name="T69" fmla="*/ 2147483647 h 43"/>
                <a:gd name="T70" fmla="*/ 2147483647 w 51"/>
                <a:gd name="T71" fmla="*/ 2147483647 h 43"/>
                <a:gd name="T72" fmla="*/ 2147483647 w 51"/>
                <a:gd name="T73" fmla="*/ 2147483647 h 43"/>
                <a:gd name="T74" fmla="*/ 2147483647 w 51"/>
                <a:gd name="T75" fmla="*/ 2147483647 h 43"/>
                <a:gd name="T76" fmla="*/ 2147483647 w 51"/>
                <a:gd name="T77" fmla="*/ 2147483647 h 43"/>
                <a:gd name="T78" fmla="*/ 2147483647 w 51"/>
                <a:gd name="T79" fmla="*/ 2147483647 h 43"/>
                <a:gd name="T80" fmla="*/ 2147483647 w 51"/>
                <a:gd name="T81" fmla="*/ 2147483647 h 43"/>
                <a:gd name="T82" fmla="*/ 2147483647 w 51"/>
                <a:gd name="T83" fmla="*/ 2147483647 h 43"/>
                <a:gd name="T84" fmla="*/ 2147483647 w 51"/>
                <a:gd name="T85" fmla="*/ 2147483647 h 43"/>
                <a:gd name="T86" fmla="*/ 2147483647 w 51"/>
                <a:gd name="T87" fmla="*/ 2147483647 h 43"/>
                <a:gd name="T88" fmla="*/ 2147483647 w 51"/>
                <a:gd name="T89" fmla="*/ 2147483647 h 43"/>
                <a:gd name="T90" fmla="*/ 2147483647 w 51"/>
                <a:gd name="T91" fmla="*/ 2147483647 h 43"/>
                <a:gd name="T92" fmla="*/ 2147483647 w 51"/>
                <a:gd name="T93" fmla="*/ 2147483647 h 43"/>
                <a:gd name="T94" fmla="*/ 2147483647 w 51"/>
                <a:gd name="T95" fmla="*/ 2147483647 h 43"/>
                <a:gd name="T96" fmla="*/ 2147483647 w 51"/>
                <a:gd name="T97" fmla="*/ 2147483647 h 43"/>
                <a:gd name="T98" fmla="*/ 2147483647 w 51"/>
                <a:gd name="T99" fmla="*/ 2147483647 h 43"/>
                <a:gd name="T100" fmla="*/ 2147483647 w 51"/>
                <a:gd name="T101" fmla="*/ 2147483647 h 43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51"/>
                <a:gd name="T154" fmla="*/ 0 h 43"/>
                <a:gd name="T155" fmla="*/ 51 w 51"/>
                <a:gd name="T156" fmla="*/ 43 h 43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51" h="43">
                  <a:moveTo>
                    <a:pt x="44" y="43"/>
                  </a:moveTo>
                  <a:cubicBezTo>
                    <a:pt x="42" y="43"/>
                    <a:pt x="42" y="43"/>
                    <a:pt x="42" y="43"/>
                  </a:cubicBezTo>
                  <a:cubicBezTo>
                    <a:pt x="41" y="40"/>
                    <a:pt x="41" y="40"/>
                    <a:pt x="41" y="40"/>
                  </a:cubicBezTo>
                  <a:cubicBezTo>
                    <a:pt x="38" y="40"/>
                    <a:pt x="38" y="40"/>
                    <a:pt x="38" y="40"/>
                  </a:cubicBezTo>
                  <a:cubicBezTo>
                    <a:pt x="36" y="42"/>
                    <a:pt x="36" y="42"/>
                    <a:pt x="36" y="42"/>
                  </a:cubicBezTo>
                  <a:cubicBezTo>
                    <a:pt x="31" y="43"/>
                    <a:pt x="31" y="43"/>
                    <a:pt x="31" y="43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0" y="36"/>
                    <a:pt x="20" y="36"/>
                    <a:pt x="20" y="36"/>
                  </a:cubicBezTo>
                  <a:cubicBezTo>
                    <a:pt x="18" y="34"/>
                    <a:pt x="18" y="34"/>
                    <a:pt x="18" y="34"/>
                  </a:cubicBezTo>
                  <a:cubicBezTo>
                    <a:pt x="14" y="34"/>
                    <a:pt x="14" y="34"/>
                    <a:pt x="14" y="34"/>
                  </a:cubicBezTo>
                  <a:cubicBezTo>
                    <a:pt x="12" y="33"/>
                    <a:pt x="12" y="33"/>
                    <a:pt x="12" y="33"/>
                  </a:cubicBezTo>
                  <a:cubicBezTo>
                    <a:pt x="10" y="31"/>
                    <a:pt x="10" y="31"/>
                    <a:pt x="10" y="31"/>
                  </a:cubicBezTo>
                  <a:cubicBezTo>
                    <a:pt x="7" y="31"/>
                    <a:pt x="7" y="31"/>
                    <a:pt x="7" y="31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6" y="28"/>
                    <a:pt x="6" y="28"/>
                    <a:pt x="6" y="28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2" y="19"/>
                    <a:pt x="2" y="19"/>
                    <a:pt x="2" y="19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4"/>
                    <a:pt x="7" y="6"/>
                    <a:pt x="7" y="6"/>
                  </a:cubicBezTo>
                  <a:cubicBezTo>
                    <a:pt x="7" y="6"/>
                    <a:pt x="8" y="4"/>
                    <a:pt x="10" y="3"/>
                  </a:cubicBezTo>
                  <a:cubicBezTo>
                    <a:pt x="11" y="1"/>
                    <a:pt x="18" y="0"/>
                    <a:pt x="20" y="0"/>
                  </a:cubicBezTo>
                  <a:cubicBezTo>
                    <a:pt x="21" y="0"/>
                    <a:pt x="21" y="4"/>
                    <a:pt x="21" y="4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4" y="3"/>
                    <a:pt x="22" y="5"/>
                    <a:pt x="24" y="4"/>
                  </a:cubicBezTo>
                  <a:cubicBezTo>
                    <a:pt x="24" y="4"/>
                    <a:pt x="25" y="4"/>
                    <a:pt x="25" y="4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37" y="4"/>
                    <a:pt x="37" y="4"/>
                    <a:pt x="37" y="4"/>
                  </a:cubicBezTo>
                  <a:cubicBezTo>
                    <a:pt x="40" y="4"/>
                    <a:pt x="40" y="4"/>
                    <a:pt x="40" y="4"/>
                  </a:cubicBezTo>
                  <a:cubicBezTo>
                    <a:pt x="41" y="2"/>
                    <a:pt x="41" y="2"/>
                    <a:pt x="41" y="2"/>
                  </a:cubicBezTo>
                  <a:cubicBezTo>
                    <a:pt x="44" y="3"/>
                    <a:pt x="44" y="3"/>
                    <a:pt x="44" y="3"/>
                  </a:cubicBezTo>
                  <a:cubicBezTo>
                    <a:pt x="47" y="7"/>
                    <a:pt x="47" y="7"/>
                    <a:pt x="47" y="7"/>
                  </a:cubicBezTo>
                  <a:cubicBezTo>
                    <a:pt x="46" y="9"/>
                    <a:pt x="46" y="9"/>
                    <a:pt x="46" y="9"/>
                  </a:cubicBezTo>
                  <a:cubicBezTo>
                    <a:pt x="48" y="13"/>
                    <a:pt x="48" y="13"/>
                    <a:pt x="48" y="13"/>
                  </a:cubicBezTo>
                  <a:cubicBezTo>
                    <a:pt x="48" y="15"/>
                    <a:pt x="48" y="15"/>
                    <a:pt x="48" y="15"/>
                  </a:cubicBezTo>
                  <a:cubicBezTo>
                    <a:pt x="47" y="18"/>
                    <a:pt x="47" y="18"/>
                    <a:pt x="47" y="18"/>
                  </a:cubicBezTo>
                  <a:cubicBezTo>
                    <a:pt x="47" y="21"/>
                    <a:pt x="47" y="21"/>
                    <a:pt x="47" y="21"/>
                  </a:cubicBezTo>
                  <a:cubicBezTo>
                    <a:pt x="49" y="23"/>
                    <a:pt x="49" y="23"/>
                    <a:pt x="49" y="23"/>
                  </a:cubicBezTo>
                  <a:cubicBezTo>
                    <a:pt x="49" y="26"/>
                    <a:pt x="49" y="26"/>
                    <a:pt x="49" y="26"/>
                  </a:cubicBezTo>
                  <a:cubicBezTo>
                    <a:pt x="50" y="29"/>
                    <a:pt x="50" y="29"/>
                    <a:pt x="50" y="29"/>
                  </a:cubicBezTo>
                  <a:cubicBezTo>
                    <a:pt x="51" y="30"/>
                    <a:pt x="51" y="30"/>
                    <a:pt x="51" y="30"/>
                  </a:cubicBezTo>
                  <a:cubicBezTo>
                    <a:pt x="50" y="33"/>
                    <a:pt x="50" y="33"/>
                    <a:pt x="50" y="33"/>
                  </a:cubicBezTo>
                  <a:cubicBezTo>
                    <a:pt x="48" y="35"/>
                    <a:pt x="48" y="35"/>
                    <a:pt x="48" y="35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5" y="40"/>
                    <a:pt x="45" y="40"/>
                    <a:pt x="45" y="40"/>
                  </a:cubicBezTo>
                  <a:cubicBezTo>
                    <a:pt x="45" y="43"/>
                    <a:pt x="45" y="43"/>
                    <a:pt x="45" y="43"/>
                  </a:cubicBezTo>
                  <a:cubicBezTo>
                    <a:pt x="44" y="43"/>
                    <a:pt x="44" y="43"/>
                    <a:pt x="44" y="43"/>
                  </a:cubicBezTo>
                </a:path>
              </a:pathLst>
            </a:custGeom>
            <a:solidFill>
              <a:srgbClr val="E2E4EA"/>
            </a:solidFill>
            <a:ln w="6350" cap="flat" cmpd="sng">
              <a:solidFill>
                <a:srgbClr val="EEECE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0" name="Freeform 55"/>
            <p:cNvSpPr>
              <a:spLocks/>
            </p:cNvSpPr>
            <p:nvPr/>
          </p:nvSpPr>
          <p:spPr bwMode="auto">
            <a:xfrm>
              <a:off x="3511" y="1911"/>
              <a:ext cx="351" cy="226"/>
            </a:xfrm>
            <a:custGeom>
              <a:avLst/>
              <a:gdLst>
                <a:gd name="T0" fmla="*/ 2147483647 w 30"/>
                <a:gd name="T1" fmla="*/ 2147483647 h 20"/>
                <a:gd name="T2" fmla="*/ 2147483647 w 30"/>
                <a:gd name="T3" fmla="*/ 2147483647 h 20"/>
                <a:gd name="T4" fmla="*/ 2147483647 w 30"/>
                <a:gd name="T5" fmla="*/ 2147483647 h 20"/>
                <a:gd name="T6" fmla="*/ 2147483647 w 30"/>
                <a:gd name="T7" fmla="*/ 2147483647 h 20"/>
                <a:gd name="T8" fmla="*/ 2147483647 w 30"/>
                <a:gd name="T9" fmla="*/ 2147483647 h 20"/>
                <a:gd name="T10" fmla="*/ 2147483647 w 30"/>
                <a:gd name="T11" fmla="*/ 2147483647 h 20"/>
                <a:gd name="T12" fmla="*/ 2147483647 w 30"/>
                <a:gd name="T13" fmla="*/ 2147483647 h 20"/>
                <a:gd name="T14" fmla="*/ 2147483647 w 30"/>
                <a:gd name="T15" fmla="*/ 2147483647 h 20"/>
                <a:gd name="T16" fmla="*/ 2147483647 w 30"/>
                <a:gd name="T17" fmla="*/ 2147483647 h 20"/>
                <a:gd name="T18" fmla="*/ 2147483647 w 30"/>
                <a:gd name="T19" fmla="*/ 2147483647 h 20"/>
                <a:gd name="T20" fmla="*/ 2147483647 w 30"/>
                <a:gd name="T21" fmla="*/ 2147483647 h 20"/>
                <a:gd name="T22" fmla="*/ 2147483647 w 30"/>
                <a:gd name="T23" fmla="*/ 2147483647 h 20"/>
                <a:gd name="T24" fmla="*/ 2147483647 w 30"/>
                <a:gd name="T25" fmla="*/ 2147483647 h 20"/>
                <a:gd name="T26" fmla="*/ 2147483647 w 30"/>
                <a:gd name="T27" fmla="*/ 2147483647 h 20"/>
                <a:gd name="T28" fmla="*/ 2147483647 w 30"/>
                <a:gd name="T29" fmla="*/ 2147483647 h 20"/>
                <a:gd name="T30" fmla="*/ 2147483647 w 30"/>
                <a:gd name="T31" fmla="*/ 2147483647 h 20"/>
                <a:gd name="T32" fmla="*/ 2147483647 w 30"/>
                <a:gd name="T33" fmla="*/ 0 h 20"/>
                <a:gd name="T34" fmla="*/ 2147483647 w 30"/>
                <a:gd name="T35" fmla="*/ 0 h 20"/>
                <a:gd name="T36" fmla="*/ 2147483647 w 30"/>
                <a:gd name="T37" fmla="*/ 0 h 20"/>
                <a:gd name="T38" fmla="*/ 2147483647 w 30"/>
                <a:gd name="T39" fmla="*/ 2147483647 h 20"/>
                <a:gd name="T40" fmla="*/ 2147483647 w 30"/>
                <a:gd name="T41" fmla="*/ 2147483647 h 20"/>
                <a:gd name="T42" fmla="*/ 2147483647 w 30"/>
                <a:gd name="T43" fmla="*/ 2147483647 h 20"/>
                <a:gd name="T44" fmla="*/ 0 w 30"/>
                <a:gd name="T45" fmla="*/ 2147483647 h 20"/>
                <a:gd name="T46" fmla="*/ 2147483647 w 30"/>
                <a:gd name="T47" fmla="*/ 2147483647 h 20"/>
                <a:gd name="T48" fmla="*/ 2147483647 w 30"/>
                <a:gd name="T49" fmla="*/ 2147483647 h 20"/>
                <a:gd name="T50" fmla="*/ 2147483647 w 30"/>
                <a:gd name="T51" fmla="*/ 2147483647 h 20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30"/>
                <a:gd name="T79" fmla="*/ 0 h 20"/>
                <a:gd name="T80" fmla="*/ 30 w 30"/>
                <a:gd name="T81" fmla="*/ 20 h 20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30" h="20">
                  <a:moveTo>
                    <a:pt x="6" y="11"/>
                  </a:moveTo>
                  <a:cubicBezTo>
                    <a:pt x="10" y="12"/>
                    <a:pt x="10" y="12"/>
                    <a:pt x="10" y="12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23" y="17"/>
                    <a:pt x="23" y="17"/>
                    <a:pt x="23" y="17"/>
                  </a:cubicBezTo>
                  <a:cubicBezTo>
                    <a:pt x="25" y="17"/>
                    <a:pt x="25" y="17"/>
                    <a:pt x="25" y="17"/>
                  </a:cubicBezTo>
                  <a:cubicBezTo>
                    <a:pt x="26" y="15"/>
                    <a:pt x="26" y="15"/>
                    <a:pt x="26" y="15"/>
                  </a:cubicBezTo>
                  <a:cubicBezTo>
                    <a:pt x="27" y="14"/>
                    <a:pt x="27" y="14"/>
                    <a:pt x="27" y="14"/>
                  </a:cubicBezTo>
                  <a:cubicBezTo>
                    <a:pt x="27" y="10"/>
                    <a:pt x="27" y="10"/>
                    <a:pt x="27" y="10"/>
                  </a:cubicBezTo>
                  <a:cubicBezTo>
                    <a:pt x="30" y="9"/>
                    <a:pt x="30" y="9"/>
                    <a:pt x="30" y="9"/>
                  </a:cubicBezTo>
                  <a:cubicBezTo>
                    <a:pt x="29" y="6"/>
                    <a:pt x="29" y="6"/>
                    <a:pt x="29" y="6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25" y="3"/>
                    <a:pt x="25" y="3"/>
                    <a:pt x="25" y="3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5"/>
                    <a:pt x="1" y="6"/>
                    <a:pt x="1" y="6"/>
                  </a:cubicBezTo>
                  <a:cubicBezTo>
                    <a:pt x="3" y="9"/>
                    <a:pt x="3" y="9"/>
                    <a:pt x="3" y="9"/>
                  </a:cubicBezTo>
                  <a:lnTo>
                    <a:pt x="6" y="11"/>
                  </a:lnTo>
                  <a:close/>
                </a:path>
              </a:pathLst>
            </a:custGeom>
            <a:solidFill>
              <a:srgbClr val="E2E4EA"/>
            </a:solidFill>
            <a:ln w="6350" cap="flat" cmpd="sng">
              <a:solidFill>
                <a:srgbClr val="EEECE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1" name="Freeform 56"/>
            <p:cNvSpPr>
              <a:spLocks/>
            </p:cNvSpPr>
            <p:nvPr/>
          </p:nvSpPr>
          <p:spPr bwMode="auto">
            <a:xfrm>
              <a:off x="3499" y="1762"/>
              <a:ext cx="448" cy="218"/>
            </a:xfrm>
            <a:custGeom>
              <a:avLst/>
              <a:gdLst>
                <a:gd name="T0" fmla="*/ 2147483647 w 38"/>
                <a:gd name="T1" fmla="*/ 2147483647 h 19"/>
                <a:gd name="T2" fmla="*/ 2147483647 w 38"/>
                <a:gd name="T3" fmla="*/ 2147483647 h 19"/>
                <a:gd name="T4" fmla="*/ 2147483647 w 38"/>
                <a:gd name="T5" fmla="*/ 2147483647 h 19"/>
                <a:gd name="T6" fmla="*/ 2147483647 w 38"/>
                <a:gd name="T7" fmla="*/ 2147483647 h 19"/>
                <a:gd name="T8" fmla="*/ 2147483647 w 38"/>
                <a:gd name="T9" fmla="*/ 2147483647 h 19"/>
                <a:gd name="T10" fmla="*/ 2147483647 w 38"/>
                <a:gd name="T11" fmla="*/ 2147483647 h 19"/>
                <a:gd name="T12" fmla="*/ 2147483647 w 38"/>
                <a:gd name="T13" fmla="*/ 2147483647 h 19"/>
                <a:gd name="T14" fmla="*/ 2147483647 w 38"/>
                <a:gd name="T15" fmla="*/ 2147483647 h 19"/>
                <a:gd name="T16" fmla="*/ 2147483647 w 38"/>
                <a:gd name="T17" fmla="*/ 2147483647 h 19"/>
                <a:gd name="T18" fmla="*/ 2147483647 w 38"/>
                <a:gd name="T19" fmla="*/ 2147483647 h 19"/>
                <a:gd name="T20" fmla="*/ 2147483647 w 38"/>
                <a:gd name="T21" fmla="*/ 2147483647 h 19"/>
                <a:gd name="T22" fmla="*/ 0 w 38"/>
                <a:gd name="T23" fmla="*/ 2147483647 h 19"/>
                <a:gd name="T24" fmla="*/ 2147483647 w 38"/>
                <a:gd name="T25" fmla="*/ 2147483647 h 19"/>
                <a:gd name="T26" fmla="*/ 2147483647 w 38"/>
                <a:gd name="T27" fmla="*/ 2147483647 h 19"/>
                <a:gd name="T28" fmla="*/ 2147483647 w 38"/>
                <a:gd name="T29" fmla="*/ 2147483647 h 19"/>
                <a:gd name="T30" fmla="*/ 2147483647 w 38"/>
                <a:gd name="T31" fmla="*/ 2147483647 h 19"/>
                <a:gd name="T32" fmla="*/ 2147483647 w 38"/>
                <a:gd name="T33" fmla="*/ 2147483647 h 19"/>
                <a:gd name="T34" fmla="*/ 2147483647 w 38"/>
                <a:gd name="T35" fmla="*/ 2147483647 h 19"/>
                <a:gd name="T36" fmla="*/ 2147483647 w 38"/>
                <a:gd name="T37" fmla="*/ 2147483647 h 19"/>
                <a:gd name="T38" fmla="*/ 2147483647 w 38"/>
                <a:gd name="T39" fmla="*/ 0 h 19"/>
                <a:gd name="T40" fmla="*/ 2147483647 w 38"/>
                <a:gd name="T41" fmla="*/ 0 h 19"/>
                <a:gd name="T42" fmla="*/ 2147483647 w 38"/>
                <a:gd name="T43" fmla="*/ 2147483647 h 19"/>
                <a:gd name="T44" fmla="*/ 2147483647 w 38"/>
                <a:gd name="T45" fmla="*/ 2147483647 h 19"/>
                <a:gd name="T46" fmla="*/ 2147483647 w 38"/>
                <a:gd name="T47" fmla="*/ 2147483647 h 19"/>
                <a:gd name="T48" fmla="*/ 2147483647 w 38"/>
                <a:gd name="T49" fmla="*/ 2147483647 h 19"/>
                <a:gd name="T50" fmla="*/ 2147483647 w 38"/>
                <a:gd name="T51" fmla="*/ 2147483647 h 19"/>
                <a:gd name="T52" fmla="*/ 2147483647 w 38"/>
                <a:gd name="T53" fmla="*/ 2147483647 h 19"/>
                <a:gd name="T54" fmla="*/ 2147483647 w 38"/>
                <a:gd name="T55" fmla="*/ 2147483647 h 19"/>
                <a:gd name="T56" fmla="*/ 2147483647 w 38"/>
                <a:gd name="T57" fmla="*/ 2147483647 h 19"/>
                <a:gd name="T58" fmla="*/ 2147483647 w 38"/>
                <a:gd name="T59" fmla="*/ 2147483647 h 19"/>
                <a:gd name="T60" fmla="*/ 2147483647 w 38"/>
                <a:gd name="T61" fmla="*/ 2147483647 h 19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38"/>
                <a:gd name="T94" fmla="*/ 0 h 19"/>
                <a:gd name="T95" fmla="*/ 38 w 38"/>
                <a:gd name="T96" fmla="*/ 19 h 19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38" h="19">
                  <a:moveTo>
                    <a:pt x="30" y="19"/>
                  </a:moveTo>
                  <a:cubicBezTo>
                    <a:pt x="28" y="18"/>
                    <a:pt x="28" y="18"/>
                    <a:pt x="28" y="18"/>
                  </a:cubicBezTo>
                  <a:cubicBezTo>
                    <a:pt x="26" y="16"/>
                    <a:pt x="26" y="16"/>
                    <a:pt x="26" y="16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1" y="13"/>
                    <a:pt x="21" y="13"/>
                    <a:pt x="21" y="13"/>
                  </a:cubicBezTo>
                  <a:cubicBezTo>
                    <a:pt x="16" y="13"/>
                    <a:pt x="16" y="13"/>
                    <a:pt x="16" y="13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1" y="17"/>
                    <a:pt x="1" y="17"/>
                    <a:pt x="1" y="17"/>
                  </a:cubicBezTo>
                  <a:cubicBezTo>
                    <a:pt x="1" y="16"/>
                    <a:pt x="0" y="13"/>
                    <a:pt x="0" y="12"/>
                  </a:cubicBezTo>
                  <a:cubicBezTo>
                    <a:pt x="0" y="10"/>
                    <a:pt x="2" y="11"/>
                    <a:pt x="2" y="10"/>
                  </a:cubicBezTo>
                  <a:cubicBezTo>
                    <a:pt x="2" y="9"/>
                    <a:pt x="3" y="6"/>
                    <a:pt x="3" y="6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2" y="9"/>
                    <a:pt x="15" y="10"/>
                    <a:pt x="16" y="9"/>
                  </a:cubicBezTo>
                  <a:cubicBezTo>
                    <a:pt x="17" y="8"/>
                    <a:pt x="17" y="4"/>
                    <a:pt x="16" y="1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6" y="4"/>
                    <a:pt x="26" y="4"/>
                    <a:pt x="26" y="4"/>
                  </a:cubicBezTo>
                  <a:cubicBezTo>
                    <a:pt x="31" y="4"/>
                    <a:pt x="31" y="4"/>
                    <a:pt x="31" y="4"/>
                  </a:cubicBezTo>
                  <a:cubicBezTo>
                    <a:pt x="32" y="6"/>
                    <a:pt x="32" y="6"/>
                    <a:pt x="32" y="6"/>
                  </a:cubicBezTo>
                  <a:cubicBezTo>
                    <a:pt x="34" y="7"/>
                    <a:pt x="34" y="7"/>
                    <a:pt x="34" y="7"/>
                  </a:cubicBezTo>
                  <a:cubicBezTo>
                    <a:pt x="34" y="10"/>
                    <a:pt x="34" y="10"/>
                    <a:pt x="34" y="10"/>
                  </a:cubicBezTo>
                  <a:cubicBezTo>
                    <a:pt x="36" y="11"/>
                    <a:pt x="36" y="11"/>
                    <a:pt x="36" y="11"/>
                  </a:cubicBezTo>
                  <a:cubicBezTo>
                    <a:pt x="38" y="14"/>
                    <a:pt x="38" y="14"/>
                    <a:pt x="38" y="14"/>
                  </a:cubicBezTo>
                  <a:cubicBezTo>
                    <a:pt x="35" y="16"/>
                    <a:pt x="35" y="16"/>
                    <a:pt x="35" y="16"/>
                  </a:cubicBezTo>
                  <a:cubicBezTo>
                    <a:pt x="35" y="17"/>
                    <a:pt x="35" y="17"/>
                    <a:pt x="35" y="17"/>
                  </a:cubicBezTo>
                  <a:lnTo>
                    <a:pt x="30" y="19"/>
                  </a:lnTo>
                  <a:close/>
                </a:path>
              </a:pathLst>
            </a:custGeom>
            <a:solidFill>
              <a:srgbClr val="E2E4EA"/>
            </a:solidFill>
            <a:ln w="6350" cap="flat" cmpd="sng">
              <a:solidFill>
                <a:srgbClr val="EEECE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2" name="Freeform 57"/>
            <p:cNvSpPr>
              <a:spLocks/>
            </p:cNvSpPr>
            <p:nvPr/>
          </p:nvSpPr>
          <p:spPr bwMode="auto">
            <a:xfrm>
              <a:off x="3052" y="2395"/>
              <a:ext cx="399" cy="194"/>
            </a:xfrm>
            <a:custGeom>
              <a:avLst/>
              <a:gdLst>
                <a:gd name="T0" fmla="*/ 2147483647 w 91"/>
                <a:gd name="T1" fmla="*/ 2147483647 h 46"/>
                <a:gd name="T2" fmla="*/ 2147483647 w 91"/>
                <a:gd name="T3" fmla="*/ 2147483647 h 46"/>
                <a:gd name="T4" fmla="*/ 2147483647 w 91"/>
                <a:gd name="T5" fmla="*/ 2147483647 h 46"/>
                <a:gd name="T6" fmla="*/ 2147483647 w 91"/>
                <a:gd name="T7" fmla="*/ 2147483647 h 46"/>
                <a:gd name="T8" fmla="*/ 2147483647 w 91"/>
                <a:gd name="T9" fmla="*/ 2147483647 h 46"/>
                <a:gd name="T10" fmla="*/ 2147483647 w 91"/>
                <a:gd name="T11" fmla="*/ 2147483647 h 46"/>
                <a:gd name="T12" fmla="*/ 2147483647 w 91"/>
                <a:gd name="T13" fmla="*/ 2147483647 h 46"/>
                <a:gd name="T14" fmla="*/ 2147483647 w 91"/>
                <a:gd name="T15" fmla="*/ 2147483647 h 46"/>
                <a:gd name="T16" fmla="*/ 0 w 91"/>
                <a:gd name="T17" fmla="*/ 2147483647 h 46"/>
                <a:gd name="T18" fmla="*/ 0 w 91"/>
                <a:gd name="T19" fmla="*/ 2147483647 h 46"/>
                <a:gd name="T20" fmla="*/ 2147483647 w 91"/>
                <a:gd name="T21" fmla="*/ 2147483647 h 46"/>
                <a:gd name="T22" fmla="*/ 2147483647 w 91"/>
                <a:gd name="T23" fmla="*/ 2147483647 h 46"/>
                <a:gd name="T24" fmla="*/ 2147483647 w 91"/>
                <a:gd name="T25" fmla="*/ 2147483647 h 46"/>
                <a:gd name="T26" fmla="*/ 2147483647 w 91"/>
                <a:gd name="T27" fmla="*/ 0 h 46"/>
                <a:gd name="T28" fmla="*/ 2147483647 w 91"/>
                <a:gd name="T29" fmla="*/ 0 h 46"/>
                <a:gd name="T30" fmla="*/ 2147483647 w 91"/>
                <a:gd name="T31" fmla="*/ 2147483647 h 46"/>
                <a:gd name="T32" fmla="*/ 2147483647 w 91"/>
                <a:gd name="T33" fmla="*/ 2147483647 h 46"/>
                <a:gd name="T34" fmla="*/ 2147483647 w 91"/>
                <a:gd name="T35" fmla="*/ 2147483647 h 46"/>
                <a:gd name="T36" fmla="*/ 2147483647 w 91"/>
                <a:gd name="T37" fmla="*/ 2147483647 h 46"/>
                <a:gd name="T38" fmla="*/ 2147483647 w 91"/>
                <a:gd name="T39" fmla="*/ 2147483647 h 46"/>
                <a:gd name="T40" fmla="*/ 2147483647 w 91"/>
                <a:gd name="T41" fmla="*/ 2147483647 h 46"/>
                <a:gd name="T42" fmla="*/ 2147483647 w 91"/>
                <a:gd name="T43" fmla="*/ 2147483647 h 46"/>
                <a:gd name="T44" fmla="*/ 2147483647 w 91"/>
                <a:gd name="T45" fmla="*/ 2147483647 h 46"/>
                <a:gd name="T46" fmla="*/ 2147483647 w 91"/>
                <a:gd name="T47" fmla="*/ 2147483647 h 46"/>
                <a:gd name="T48" fmla="*/ 2147483647 w 91"/>
                <a:gd name="T49" fmla="*/ 2147483647 h 46"/>
                <a:gd name="T50" fmla="*/ 2147483647 w 91"/>
                <a:gd name="T51" fmla="*/ 2147483647 h 46"/>
                <a:gd name="T52" fmla="*/ 2147483647 w 91"/>
                <a:gd name="T53" fmla="*/ 2147483647 h 46"/>
                <a:gd name="T54" fmla="*/ 2147483647 w 91"/>
                <a:gd name="T55" fmla="*/ 2147483647 h 4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91"/>
                <a:gd name="T85" fmla="*/ 0 h 46"/>
                <a:gd name="T86" fmla="*/ 91 w 91"/>
                <a:gd name="T87" fmla="*/ 46 h 4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91" h="46">
                  <a:moveTo>
                    <a:pt x="62" y="46"/>
                  </a:moveTo>
                  <a:lnTo>
                    <a:pt x="54" y="46"/>
                  </a:lnTo>
                  <a:lnTo>
                    <a:pt x="46" y="40"/>
                  </a:lnTo>
                  <a:lnTo>
                    <a:pt x="32" y="43"/>
                  </a:lnTo>
                  <a:lnTo>
                    <a:pt x="27" y="43"/>
                  </a:lnTo>
                  <a:lnTo>
                    <a:pt x="19" y="38"/>
                  </a:lnTo>
                  <a:lnTo>
                    <a:pt x="14" y="35"/>
                  </a:lnTo>
                  <a:lnTo>
                    <a:pt x="11" y="24"/>
                  </a:lnTo>
                  <a:lnTo>
                    <a:pt x="0" y="19"/>
                  </a:lnTo>
                  <a:lnTo>
                    <a:pt x="0" y="16"/>
                  </a:lnTo>
                  <a:lnTo>
                    <a:pt x="8" y="14"/>
                  </a:lnTo>
                  <a:lnTo>
                    <a:pt x="14" y="8"/>
                  </a:lnTo>
                  <a:lnTo>
                    <a:pt x="24" y="8"/>
                  </a:lnTo>
                  <a:lnTo>
                    <a:pt x="27" y="0"/>
                  </a:lnTo>
                  <a:lnTo>
                    <a:pt x="40" y="0"/>
                  </a:lnTo>
                  <a:lnTo>
                    <a:pt x="43" y="3"/>
                  </a:lnTo>
                  <a:lnTo>
                    <a:pt x="51" y="3"/>
                  </a:lnTo>
                  <a:lnTo>
                    <a:pt x="56" y="8"/>
                  </a:lnTo>
                  <a:lnTo>
                    <a:pt x="62" y="11"/>
                  </a:lnTo>
                  <a:lnTo>
                    <a:pt x="72" y="11"/>
                  </a:lnTo>
                  <a:lnTo>
                    <a:pt x="78" y="16"/>
                  </a:lnTo>
                  <a:lnTo>
                    <a:pt x="86" y="16"/>
                  </a:lnTo>
                  <a:lnTo>
                    <a:pt x="91" y="30"/>
                  </a:lnTo>
                  <a:lnTo>
                    <a:pt x="83" y="32"/>
                  </a:lnTo>
                  <a:lnTo>
                    <a:pt x="83" y="38"/>
                  </a:lnTo>
                  <a:lnTo>
                    <a:pt x="75" y="43"/>
                  </a:lnTo>
                  <a:lnTo>
                    <a:pt x="67" y="43"/>
                  </a:lnTo>
                  <a:lnTo>
                    <a:pt x="62" y="46"/>
                  </a:lnTo>
                  <a:close/>
                </a:path>
              </a:pathLst>
            </a:custGeom>
            <a:solidFill>
              <a:srgbClr val="E2E4EA"/>
            </a:solidFill>
            <a:ln w="6350" cap="flat" cmpd="sng">
              <a:solidFill>
                <a:srgbClr val="EEECE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3" name="Freeform 58"/>
            <p:cNvSpPr>
              <a:spLocks/>
            </p:cNvSpPr>
            <p:nvPr/>
          </p:nvSpPr>
          <p:spPr bwMode="auto">
            <a:xfrm>
              <a:off x="3326" y="2508"/>
              <a:ext cx="351" cy="149"/>
            </a:xfrm>
            <a:custGeom>
              <a:avLst/>
              <a:gdLst>
                <a:gd name="T0" fmla="*/ 2147483647 w 80"/>
                <a:gd name="T1" fmla="*/ 2147483647 h 35"/>
                <a:gd name="T2" fmla="*/ 2147483647 w 80"/>
                <a:gd name="T3" fmla="*/ 2147483647 h 35"/>
                <a:gd name="T4" fmla="*/ 2147483647 w 80"/>
                <a:gd name="T5" fmla="*/ 2147483647 h 35"/>
                <a:gd name="T6" fmla="*/ 2147483647 w 80"/>
                <a:gd name="T7" fmla="*/ 2147483647 h 35"/>
                <a:gd name="T8" fmla="*/ 2147483647 w 80"/>
                <a:gd name="T9" fmla="*/ 0 h 35"/>
                <a:gd name="T10" fmla="*/ 2147483647 w 80"/>
                <a:gd name="T11" fmla="*/ 0 h 35"/>
                <a:gd name="T12" fmla="*/ 2147483647 w 80"/>
                <a:gd name="T13" fmla="*/ 2147483647 h 35"/>
                <a:gd name="T14" fmla="*/ 2147483647 w 80"/>
                <a:gd name="T15" fmla="*/ 2147483647 h 35"/>
                <a:gd name="T16" fmla="*/ 2147483647 w 80"/>
                <a:gd name="T17" fmla="*/ 2147483647 h 35"/>
                <a:gd name="T18" fmla="*/ 2147483647 w 80"/>
                <a:gd name="T19" fmla="*/ 2147483647 h 35"/>
                <a:gd name="T20" fmla="*/ 2147483647 w 80"/>
                <a:gd name="T21" fmla="*/ 2147483647 h 35"/>
                <a:gd name="T22" fmla="*/ 2147483647 w 80"/>
                <a:gd name="T23" fmla="*/ 2147483647 h 35"/>
                <a:gd name="T24" fmla="*/ 2147483647 w 80"/>
                <a:gd name="T25" fmla="*/ 2147483647 h 35"/>
                <a:gd name="T26" fmla="*/ 2147483647 w 80"/>
                <a:gd name="T27" fmla="*/ 2147483647 h 35"/>
                <a:gd name="T28" fmla="*/ 2147483647 w 80"/>
                <a:gd name="T29" fmla="*/ 2147483647 h 35"/>
                <a:gd name="T30" fmla="*/ 2147483647 w 80"/>
                <a:gd name="T31" fmla="*/ 2147483647 h 35"/>
                <a:gd name="T32" fmla="*/ 2147483647 w 80"/>
                <a:gd name="T33" fmla="*/ 2147483647 h 35"/>
                <a:gd name="T34" fmla="*/ 2147483647 w 80"/>
                <a:gd name="T35" fmla="*/ 2147483647 h 35"/>
                <a:gd name="T36" fmla="*/ 0 w 80"/>
                <a:gd name="T37" fmla="*/ 2147483647 h 35"/>
                <a:gd name="T38" fmla="*/ 2147483647 w 80"/>
                <a:gd name="T39" fmla="*/ 2147483647 h 35"/>
                <a:gd name="T40" fmla="*/ 2147483647 w 80"/>
                <a:gd name="T41" fmla="*/ 2147483647 h 35"/>
                <a:gd name="T42" fmla="*/ 2147483647 w 80"/>
                <a:gd name="T43" fmla="*/ 2147483647 h 35"/>
                <a:gd name="T44" fmla="*/ 2147483647 w 80"/>
                <a:gd name="T45" fmla="*/ 2147483647 h 35"/>
                <a:gd name="T46" fmla="*/ 2147483647 w 80"/>
                <a:gd name="T47" fmla="*/ 2147483647 h 35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80"/>
                <a:gd name="T73" fmla="*/ 0 h 35"/>
                <a:gd name="T74" fmla="*/ 80 w 80"/>
                <a:gd name="T75" fmla="*/ 35 h 35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80" h="35">
                  <a:moveTo>
                    <a:pt x="29" y="3"/>
                  </a:moveTo>
                  <a:lnTo>
                    <a:pt x="40" y="3"/>
                  </a:lnTo>
                  <a:lnTo>
                    <a:pt x="45" y="8"/>
                  </a:lnTo>
                  <a:lnTo>
                    <a:pt x="58" y="5"/>
                  </a:lnTo>
                  <a:lnTo>
                    <a:pt x="64" y="0"/>
                  </a:lnTo>
                  <a:lnTo>
                    <a:pt x="72" y="0"/>
                  </a:lnTo>
                  <a:lnTo>
                    <a:pt x="74" y="8"/>
                  </a:lnTo>
                  <a:lnTo>
                    <a:pt x="80" y="8"/>
                  </a:lnTo>
                  <a:lnTo>
                    <a:pt x="80" y="19"/>
                  </a:lnTo>
                  <a:lnTo>
                    <a:pt x="66" y="24"/>
                  </a:lnTo>
                  <a:lnTo>
                    <a:pt x="61" y="19"/>
                  </a:lnTo>
                  <a:lnTo>
                    <a:pt x="56" y="27"/>
                  </a:lnTo>
                  <a:lnTo>
                    <a:pt x="50" y="27"/>
                  </a:lnTo>
                  <a:lnTo>
                    <a:pt x="42" y="32"/>
                  </a:lnTo>
                  <a:lnTo>
                    <a:pt x="32" y="35"/>
                  </a:lnTo>
                  <a:lnTo>
                    <a:pt x="21" y="32"/>
                  </a:lnTo>
                  <a:lnTo>
                    <a:pt x="10" y="32"/>
                  </a:lnTo>
                  <a:lnTo>
                    <a:pt x="2" y="29"/>
                  </a:lnTo>
                  <a:lnTo>
                    <a:pt x="0" y="19"/>
                  </a:lnTo>
                  <a:lnTo>
                    <a:pt x="5" y="16"/>
                  </a:lnTo>
                  <a:lnTo>
                    <a:pt x="13" y="16"/>
                  </a:lnTo>
                  <a:lnTo>
                    <a:pt x="21" y="11"/>
                  </a:lnTo>
                  <a:lnTo>
                    <a:pt x="21" y="5"/>
                  </a:lnTo>
                  <a:lnTo>
                    <a:pt x="29" y="3"/>
                  </a:lnTo>
                  <a:close/>
                </a:path>
              </a:pathLst>
            </a:custGeom>
            <a:solidFill>
              <a:srgbClr val="E2E4EA"/>
            </a:solidFill>
            <a:ln w="6350" cap="flat" cmpd="sng">
              <a:solidFill>
                <a:srgbClr val="EEECE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4" name="Freeform 59"/>
            <p:cNvSpPr>
              <a:spLocks/>
            </p:cNvSpPr>
            <p:nvPr/>
          </p:nvSpPr>
          <p:spPr bwMode="auto">
            <a:xfrm>
              <a:off x="3310" y="2589"/>
              <a:ext cx="403" cy="221"/>
            </a:xfrm>
            <a:custGeom>
              <a:avLst/>
              <a:gdLst>
                <a:gd name="T0" fmla="*/ 2147483647 w 91"/>
                <a:gd name="T1" fmla="*/ 0 h 53"/>
                <a:gd name="T2" fmla="*/ 2147483647 w 91"/>
                <a:gd name="T3" fmla="*/ 2147483647 h 53"/>
                <a:gd name="T4" fmla="*/ 2147483647 w 91"/>
                <a:gd name="T5" fmla="*/ 0 h 53"/>
                <a:gd name="T6" fmla="*/ 2147483647 w 91"/>
                <a:gd name="T7" fmla="*/ 2147483647 h 53"/>
                <a:gd name="T8" fmla="*/ 2147483647 w 91"/>
                <a:gd name="T9" fmla="*/ 2147483647 h 53"/>
                <a:gd name="T10" fmla="*/ 2147483647 w 91"/>
                <a:gd name="T11" fmla="*/ 2147483647 h 53"/>
                <a:gd name="T12" fmla="*/ 2147483647 w 91"/>
                <a:gd name="T13" fmla="*/ 2147483647 h 53"/>
                <a:gd name="T14" fmla="*/ 2147483647 w 91"/>
                <a:gd name="T15" fmla="*/ 2147483647 h 53"/>
                <a:gd name="T16" fmla="*/ 2147483647 w 91"/>
                <a:gd name="T17" fmla="*/ 2147483647 h 53"/>
                <a:gd name="T18" fmla="*/ 2147483647 w 91"/>
                <a:gd name="T19" fmla="*/ 2147483647 h 53"/>
                <a:gd name="T20" fmla="*/ 0 w 91"/>
                <a:gd name="T21" fmla="*/ 2147483647 h 53"/>
                <a:gd name="T22" fmla="*/ 2147483647 w 91"/>
                <a:gd name="T23" fmla="*/ 2147483647 h 53"/>
                <a:gd name="T24" fmla="*/ 2147483647 w 91"/>
                <a:gd name="T25" fmla="*/ 2147483647 h 53"/>
                <a:gd name="T26" fmla="*/ 2147483647 w 91"/>
                <a:gd name="T27" fmla="*/ 2147483647 h 53"/>
                <a:gd name="T28" fmla="*/ 2147483647 w 91"/>
                <a:gd name="T29" fmla="*/ 2147483647 h 53"/>
                <a:gd name="T30" fmla="*/ 2147483647 w 91"/>
                <a:gd name="T31" fmla="*/ 2147483647 h 53"/>
                <a:gd name="T32" fmla="*/ 2147483647 w 91"/>
                <a:gd name="T33" fmla="*/ 2147483647 h 53"/>
                <a:gd name="T34" fmla="*/ 2147483647 w 91"/>
                <a:gd name="T35" fmla="*/ 2147483647 h 53"/>
                <a:gd name="T36" fmla="*/ 2147483647 w 91"/>
                <a:gd name="T37" fmla="*/ 2147483647 h 53"/>
                <a:gd name="T38" fmla="*/ 2147483647 w 91"/>
                <a:gd name="T39" fmla="*/ 2147483647 h 53"/>
                <a:gd name="T40" fmla="*/ 2147483647 w 91"/>
                <a:gd name="T41" fmla="*/ 2147483647 h 53"/>
                <a:gd name="T42" fmla="*/ 2147483647 w 91"/>
                <a:gd name="T43" fmla="*/ 2147483647 h 53"/>
                <a:gd name="T44" fmla="*/ 2147483647 w 91"/>
                <a:gd name="T45" fmla="*/ 2147483647 h 53"/>
                <a:gd name="T46" fmla="*/ 2147483647 w 91"/>
                <a:gd name="T47" fmla="*/ 2147483647 h 53"/>
                <a:gd name="T48" fmla="*/ 2147483647 w 91"/>
                <a:gd name="T49" fmla="*/ 2147483647 h 53"/>
                <a:gd name="T50" fmla="*/ 2147483647 w 91"/>
                <a:gd name="T51" fmla="*/ 2147483647 h 53"/>
                <a:gd name="T52" fmla="*/ 2147483647 w 91"/>
                <a:gd name="T53" fmla="*/ 2147483647 h 53"/>
                <a:gd name="T54" fmla="*/ 2147483647 w 91"/>
                <a:gd name="T55" fmla="*/ 2147483647 h 53"/>
                <a:gd name="T56" fmla="*/ 2147483647 w 91"/>
                <a:gd name="T57" fmla="*/ 0 h 53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91"/>
                <a:gd name="T88" fmla="*/ 0 h 53"/>
                <a:gd name="T89" fmla="*/ 91 w 91"/>
                <a:gd name="T90" fmla="*/ 53 h 53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91" h="53">
                  <a:moveTo>
                    <a:pt x="83" y="0"/>
                  </a:moveTo>
                  <a:lnTo>
                    <a:pt x="69" y="5"/>
                  </a:lnTo>
                  <a:lnTo>
                    <a:pt x="64" y="0"/>
                  </a:lnTo>
                  <a:lnTo>
                    <a:pt x="59" y="8"/>
                  </a:lnTo>
                  <a:lnTo>
                    <a:pt x="53" y="8"/>
                  </a:lnTo>
                  <a:lnTo>
                    <a:pt x="45" y="13"/>
                  </a:lnTo>
                  <a:lnTo>
                    <a:pt x="35" y="16"/>
                  </a:lnTo>
                  <a:lnTo>
                    <a:pt x="24" y="13"/>
                  </a:lnTo>
                  <a:lnTo>
                    <a:pt x="13" y="13"/>
                  </a:lnTo>
                  <a:lnTo>
                    <a:pt x="8" y="24"/>
                  </a:lnTo>
                  <a:lnTo>
                    <a:pt x="0" y="32"/>
                  </a:lnTo>
                  <a:lnTo>
                    <a:pt x="5" y="37"/>
                  </a:lnTo>
                  <a:lnTo>
                    <a:pt x="13" y="42"/>
                  </a:lnTo>
                  <a:lnTo>
                    <a:pt x="16" y="50"/>
                  </a:lnTo>
                  <a:lnTo>
                    <a:pt x="27" y="53"/>
                  </a:lnTo>
                  <a:lnTo>
                    <a:pt x="37" y="53"/>
                  </a:lnTo>
                  <a:lnTo>
                    <a:pt x="40" y="48"/>
                  </a:lnTo>
                  <a:lnTo>
                    <a:pt x="45" y="48"/>
                  </a:lnTo>
                  <a:lnTo>
                    <a:pt x="48" y="42"/>
                  </a:lnTo>
                  <a:lnTo>
                    <a:pt x="61" y="42"/>
                  </a:lnTo>
                  <a:lnTo>
                    <a:pt x="69" y="37"/>
                  </a:lnTo>
                  <a:lnTo>
                    <a:pt x="69" y="29"/>
                  </a:lnTo>
                  <a:lnTo>
                    <a:pt x="77" y="18"/>
                  </a:lnTo>
                  <a:lnTo>
                    <a:pt x="83" y="18"/>
                  </a:lnTo>
                  <a:lnTo>
                    <a:pt x="85" y="18"/>
                  </a:lnTo>
                  <a:lnTo>
                    <a:pt x="91" y="10"/>
                  </a:lnTo>
                  <a:lnTo>
                    <a:pt x="91" y="8"/>
                  </a:lnTo>
                  <a:lnTo>
                    <a:pt x="88" y="5"/>
                  </a:lnTo>
                  <a:lnTo>
                    <a:pt x="83" y="0"/>
                  </a:lnTo>
                  <a:close/>
                </a:path>
              </a:pathLst>
            </a:custGeom>
            <a:solidFill>
              <a:srgbClr val="E2E4EA"/>
            </a:solidFill>
            <a:ln w="6350" cap="flat" cmpd="sng">
              <a:solidFill>
                <a:srgbClr val="EEECE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5" name="Freeform 60"/>
            <p:cNvSpPr>
              <a:spLocks/>
            </p:cNvSpPr>
            <p:nvPr/>
          </p:nvSpPr>
          <p:spPr bwMode="auto">
            <a:xfrm>
              <a:off x="3467" y="2766"/>
              <a:ext cx="266" cy="371"/>
            </a:xfrm>
            <a:custGeom>
              <a:avLst/>
              <a:gdLst>
                <a:gd name="T0" fmla="*/ 2147483647 w 61"/>
                <a:gd name="T1" fmla="*/ 2147483647 h 88"/>
                <a:gd name="T2" fmla="*/ 2147483647 w 61"/>
                <a:gd name="T3" fmla="*/ 2147483647 h 88"/>
                <a:gd name="T4" fmla="*/ 2147483647 w 61"/>
                <a:gd name="T5" fmla="*/ 2147483647 h 88"/>
                <a:gd name="T6" fmla="*/ 2147483647 w 61"/>
                <a:gd name="T7" fmla="*/ 0 h 88"/>
                <a:gd name="T8" fmla="*/ 2147483647 w 61"/>
                <a:gd name="T9" fmla="*/ 0 h 88"/>
                <a:gd name="T10" fmla="*/ 2147483647 w 61"/>
                <a:gd name="T11" fmla="*/ 2147483647 h 88"/>
                <a:gd name="T12" fmla="*/ 2147483647 w 61"/>
                <a:gd name="T13" fmla="*/ 2147483647 h 88"/>
                <a:gd name="T14" fmla="*/ 2147483647 w 61"/>
                <a:gd name="T15" fmla="*/ 2147483647 h 88"/>
                <a:gd name="T16" fmla="*/ 2147483647 w 61"/>
                <a:gd name="T17" fmla="*/ 2147483647 h 88"/>
                <a:gd name="T18" fmla="*/ 2147483647 w 61"/>
                <a:gd name="T19" fmla="*/ 2147483647 h 88"/>
                <a:gd name="T20" fmla="*/ 2147483647 w 61"/>
                <a:gd name="T21" fmla="*/ 2147483647 h 88"/>
                <a:gd name="T22" fmla="*/ 2147483647 w 61"/>
                <a:gd name="T23" fmla="*/ 2147483647 h 88"/>
                <a:gd name="T24" fmla="*/ 2147483647 w 61"/>
                <a:gd name="T25" fmla="*/ 2147483647 h 88"/>
                <a:gd name="T26" fmla="*/ 2147483647 w 61"/>
                <a:gd name="T27" fmla="*/ 2147483647 h 88"/>
                <a:gd name="T28" fmla="*/ 2147483647 w 61"/>
                <a:gd name="T29" fmla="*/ 2147483647 h 88"/>
                <a:gd name="T30" fmla="*/ 2147483647 w 61"/>
                <a:gd name="T31" fmla="*/ 2147483647 h 88"/>
                <a:gd name="T32" fmla="*/ 2147483647 w 61"/>
                <a:gd name="T33" fmla="*/ 2147483647 h 88"/>
                <a:gd name="T34" fmla="*/ 2147483647 w 61"/>
                <a:gd name="T35" fmla="*/ 2147483647 h 88"/>
                <a:gd name="T36" fmla="*/ 2147483647 w 61"/>
                <a:gd name="T37" fmla="*/ 2147483647 h 88"/>
                <a:gd name="T38" fmla="*/ 2147483647 w 61"/>
                <a:gd name="T39" fmla="*/ 2147483647 h 88"/>
                <a:gd name="T40" fmla="*/ 2147483647 w 61"/>
                <a:gd name="T41" fmla="*/ 2147483647 h 88"/>
                <a:gd name="T42" fmla="*/ 2147483647 w 61"/>
                <a:gd name="T43" fmla="*/ 2147483647 h 88"/>
                <a:gd name="T44" fmla="*/ 2147483647 w 61"/>
                <a:gd name="T45" fmla="*/ 2147483647 h 88"/>
                <a:gd name="T46" fmla="*/ 2147483647 w 61"/>
                <a:gd name="T47" fmla="*/ 2147483647 h 88"/>
                <a:gd name="T48" fmla="*/ 2147483647 w 61"/>
                <a:gd name="T49" fmla="*/ 2147483647 h 88"/>
                <a:gd name="T50" fmla="*/ 2147483647 w 61"/>
                <a:gd name="T51" fmla="*/ 2147483647 h 88"/>
                <a:gd name="T52" fmla="*/ 2147483647 w 61"/>
                <a:gd name="T53" fmla="*/ 2147483647 h 88"/>
                <a:gd name="T54" fmla="*/ 0 w 61"/>
                <a:gd name="T55" fmla="*/ 2147483647 h 88"/>
                <a:gd name="T56" fmla="*/ 0 w 61"/>
                <a:gd name="T57" fmla="*/ 2147483647 h 88"/>
                <a:gd name="T58" fmla="*/ 0 w 61"/>
                <a:gd name="T59" fmla="*/ 2147483647 h 88"/>
                <a:gd name="T60" fmla="*/ 2147483647 w 61"/>
                <a:gd name="T61" fmla="*/ 2147483647 h 88"/>
                <a:gd name="T62" fmla="*/ 2147483647 w 61"/>
                <a:gd name="T63" fmla="*/ 2147483647 h 88"/>
                <a:gd name="T64" fmla="*/ 2147483647 w 61"/>
                <a:gd name="T65" fmla="*/ 2147483647 h 88"/>
                <a:gd name="T66" fmla="*/ 2147483647 w 61"/>
                <a:gd name="T67" fmla="*/ 2147483647 h 88"/>
                <a:gd name="T68" fmla="*/ 2147483647 w 61"/>
                <a:gd name="T69" fmla="*/ 2147483647 h 88"/>
                <a:gd name="T70" fmla="*/ 2147483647 w 61"/>
                <a:gd name="T71" fmla="*/ 2147483647 h 88"/>
                <a:gd name="T72" fmla="*/ 2147483647 w 61"/>
                <a:gd name="T73" fmla="*/ 2147483647 h 88"/>
                <a:gd name="T74" fmla="*/ 2147483647 w 61"/>
                <a:gd name="T75" fmla="*/ 2147483647 h 88"/>
                <a:gd name="T76" fmla="*/ 2147483647 w 61"/>
                <a:gd name="T77" fmla="*/ 2147483647 h 88"/>
                <a:gd name="T78" fmla="*/ 2147483647 w 61"/>
                <a:gd name="T79" fmla="*/ 2147483647 h 88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61"/>
                <a:gd name="T121" fmla="*/ 0 h 88"/>
                <a:gd name="T122" fmla="*/ 61 w 61"/>
                <a:gd name="T123" fmla="*/ 88 h 88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61" h="88">
                  <a:moveTo>
                    <a:pt x="2" y="11"/>
                  </a:moveTo>
                  <a:lnTo>
                    <a:pt x="5" y="6"/>
                  </a:lnTo>
                  <a:lnTo>
                    <a:pt x="10" y="6"/>
                  </a:lnTo>
                  <a:lnTo>
                    <a:pt x="13" y="0"/>
                  </a:lnTo>
                  <a:lnTo>
                    <a:pt x="26" y="0"/>
                  </a:lnTo>
                  <a:lnTo>
                    <a:pt x="32" y="8"/>
                  </a:lnTo>
                  <a:lnTo>
                    <a:pt x="32" y="16"/>
                  </a:lnTo>
                  <a:lnTo>
                    <a:pt x="40" y="22"/>
                  </a:lnTo>
                  <a:lnTo>
                    <a:pt x="42" y="32"/>
                  </a:lnTo>
                  <a:lnTo>
                    <a:pt x="50" y="35"/>
                  </a:lnTo>
                  <a:lnTo>
                    <a:pt x="53" y="38"/>
                  </a:lnTo>
                  <a:lnTo>
                    <a:pt x="53" y="46"/>
                  </a:lnTo>
                  <a:lnTo>
                    <a:pt x="61" y="54"/>
                  </a:lnTo>
                  <a:lnTo>
                    <a:pt x="61" y="62"/>
                  </a:lnTo>
                  <a:lnTo>
                    <a:pt x="56" y="70"/>
                  </a:lnTo>
                  <a:lnTo>
                    <a:pt x="48" y="72"/>
                  </a:lnTo>
                  <a:lnTo>
                    <a:pt x="42" y="75"/>
                  </a:lnTo>
                  <a:lnTo>
                    <a:pt x="40" y="80"/>
                  </a:lnTo>
                  <a:lnTo>
                    <a:pt x="32" y="80"/>
                  </a:lnTo>
                  <a:lnTo>
                    <a:pt x="32" y="78"/>
                  </a:lnTo>
                  <a:lnTo>
                    <a:pt x="26" y="70"/>
                  </a:lnTo>
                  <a:lnTo>
                    <a:pt x="18" y="70"/>
                  </a:lnTo>
                  <a:lnTo>
                    <a:pt x="16" y="75"/>
                  </a:lnTo>
                  <a:lnTo>
                    <a:pt x="16" y="78"/>
                  </a:lnTo>
                  <a:lnTo>
                    <a:pt x="18" y="88"/>
                  </a:lnTo>
                  <a:lnTo>
                    <a:pt x="13" y="83"/>
                  </a:lnTo>
                  <a:lnTo>
                    <a:pt x="5" y="78"/>
                  </a:lnTo>
                  <a:lnTo>
                    <a:pt x="0" y="75"/>
                  </a:lnTo>
                  <a:lnTo>
                    <a:pt x="0" y="72"/>
                  </a:lnTo>
                  <a:lnTo>
                    <a:pt x="0" y="67"/>
                  </a:lnTo>
                  <a:lnTo>
                    <a:pt x="2" y="62"/>
                  </a:lnTo>
                  <a:lnTo>
                    <a:pt x="5" y="54"/>
                  </a:lnTo>
                  <a:lnTo>
                    <a:pt x="13" y="48"/>
                  </a:lnTo>
                  <a:lnTo>
                    <a:pt x="16" y="46"/>
                  </a:lnTo>
                  <a:lnTo>
                    <a:pt x="13" y="40"/>
                  </a:lnTo>
                  <a:lnTo>
                    <a:pt x="5" y="35"/>
                  </a:lnTo>
                  <a:lnTo>
                    <a:pt x="8" y="24"/>
                  </a:lnTo>
                  <a:lnTo>
                    <a:pt x="2" y="24"/>
                  </a:lnTo>
                  <a:lnTo>
                    <a:pt x="5" y="16"/>
                  </a:lnTo>
                  <a:lnTo>
                    <a:pt x="2" y="11"/>
                  </a:lnTo>
                  <a:close/>
                </a:path>
              </a:pathLst>
            </a:custGeom>
            <a:solidFill>
              <a:srgbClr val="E2E4EA"/>
            </a:solidFill>
            <a:ln w="6350" cap="flat" cmpd="sng">
              <a:solidFill>
                <a:srgbClr val="EEECE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6" name="Freeform 61"/>
            <p:cNvSpPr>
              <a:spLocks/>
            </p:cNvSpPr>
            <p:nvPr/>
          </p:nvSpPr>
          <p:spPr bwMode="auto">
            <a:xfrm>
              <a:off x="3580" y="2609"/>
              <a:ext cx="544" cy="387"/>
            </a:xfrm>
            <a:custGeom>
              <a:avLst/>
              <a:gdLst>
                <a:gd name="T0" fmla="*/ 2147483647 w 46"/>
                <a:gd name="T1" fmla="*/ 2147483647 h 34"/>
                <a:gd name="T2" fmla="*/ 2147483647 w 46"/>
                <a:gd name="T3" fmla="*/ 0 h 34"/>
                <a:gd name="T4" fmla="*/ 2147483647 w 46"/>
                <a:gd name="T5" fmla="*/ 2147483647 h 34"/>
                <a:gd name="T6" fmla="*/ 2147483647 w 46"/>
                <a:gd name="T7" fmla="*/ 2147483647 h 34"/>
                <a:gd name="T8" fmla="*/ 2147483647 w 46"/>
                <a:gd name="T9" fmla="*/ 2147483647 h 34"/>
                <a:gd name="T10" fmla="*/ 2147483647 w 46"/>
                <a:gd name="T11" fmla="*/ 2147483647 h 34"/>
                <a:gd name="T12" fmla="*/ 2147483647 w 46"/>
                <a:gd name="T13" fmla="*/ 2147483647 h 34"/>
                <a:gd name="T14" fmla="*/ 2147483647 w 46"/>
                <a:gd name="T15" fmla="*/ 0 h 34"/>
                <a:gd name="T16" fmla="*/ 2147483647 w 46"/>
                <a:gd name="T17" fmla="*/ 0 h 34"/>
                <a:gd name="T18" fmla="*/ 2147483647 w 46"/>
                <a:gd name="T19" fmla="*/ 2147483647 h 34"/>
                <a:gd name="T20" fmla="*/ 2147483647 w 46"/>
                <a:gd name="T21" fmla="*/ 2147483647 h 34"/>
                <a:gd name="T22" fmla="*/ 2147483647 w 46"/>
                <a:gd name="T23" fmla="*/ 2147483647 h 34"/>
                <a:gd name="T24" fmla="*/ 2147483647 w 46"/>
                <a:gd name="T25" fmla="*/ 2147483647 h 34"/>
                <a:gd name="T26" fmla="*/ 2147483647 w 46"/>
                <a:gd name="T27" fmla="*/ 2147483647 h 34"/>
                <a:gd name="T28" fmla="*/ 2147483647 w 46"/>
                <a:gd name="T29" fmla="*/ 2147483647 h 34"/>
                <a:gd name="T30" fmla="*/ 2147483647 w 46"/>
                <a:gd name="T31" fmla="*/ 2147483647 h 34"/>
                <a:gd name="T32" fmla="*/ 2147483647 w 46"/>
                <a:gd name="T33" fmla="*/ 2147483647 h 34"/>
                <a:gd name="T34" fmla="*/ 2147483647 w 46"/>
                <a:gd name="T35" fmla="*/ 2147483647 h 34"/>
                <a:gd name="T36" fmla="*/ 2147483647 w 46"/>
                <a:gd name="T37" fmla="*/ 2147483647 h 34"/>
                <a:gd name="T38" fmla="*/ 2147483647 w 46"/>
                <a:gd name="T39" fmla="*/ 2147483647 h 34"/>
                <a:gd name="T40" fmla="*/ 2147483647 w 46"/>
                <a:gd name="T41" fmla="*/ 2147483647 h 34"/>
                <a:gd name="T42" fmla="*/ 2147483647 w 46"/>
                <a:gd name="T43" fmla="*/ 2147483647 h 34"/>
                <a:gd name="T44" fmla="*/ 2147483647 w 46"/>
                <a:gd name="T45" fmla="*/ 2147483647 h 34"/>
                <a:gd name="T46" fmla="*/ 2147483647 w 46"/>
                <a:gd name="T47" fmla="*/ 2147483647 h 34"/>
                <a:gd name="T48" fmla="*/ 2147483647 w 46"/>
                <a:gd name="T49" fmla="*/ 2147483647 h 34"/>
                <a:gd name="T50" fmla="*/ 2147483647 w 46"/>
                <a:gd name="T51" fmla="*/ 2147483647 h 34"/>
                <a:gd name="T52" fmla="*/ 2147483647 w 46"/>
                <a:gd name="T53" fmla="*/ 2147483647 h 34"/>
                <a:gd name="T54" fmla="*/ 2147483647 w 46"/>
                <a:gd name="T55" fmla="*/ 2147483647 h 34"/>
                <a:gd name="T56" fmla="*/ 2147483647 w 46"/>
                <a:gd name="T57" fmla="*/ 2147483647 h 34"/>
                <a:gd name="T58" fmla="*/ 2147483647 w 46"/>
                <a:gd name="T59" fmla="*/ 2147483647 h 34"/>
                <a:gd name="T60" fmla="*/ 2147483647 w 46"/>
                <a:gd name="T61" fmla="*/ 2147483647 h 34"/>
                <a:gd name="T62" fmla="*/ 2147483647 w 46"/>
                <a:gd name="T63" fmla="*/ 2147483647 h 34"/>
                <a:gd name="T64" fmla="*/ 2147483647 w 46"/>
                <a:gd name="T65" fmla="*/ 2147483647 h 34"/>
                <a:gd name="T66" fmla="*/ 2147483647 w 46"/>
                <a:gd name="T67" fmla="*/ 2147483647 h 34"/>
                <a:gd name="T68" fmla="*/ 2147483647 w 46"/>
                <a:gd name="T69" fmla="*/ 2147483647 h 34"/>
                <a:gd name="T70" fmla="*/ 2147483647 w 46"/>
                <a:gd name="T71" fmla="*/ 2147483647 h 34"/>
                <a:gd name="T72" fmla="*/ 2147483647 w 46"/>
                <a:gd name="T73" fmla="*/ 2147483647 h 34"/>
                <a:gd name="T74" fmla="*/ 2147483647 w 46"/>
                <a:gd name="T75" fmla="*/ 2147483647 h 34"/>
                <a:gd name="T76" fmla="*/ 2147483647 w 46"/>
                <a:gd name="T77" fmla="*/ 2147483647 h 34"/>
                <a:gd name="T78" fmla="*/ 2147483647 w 46"/>
                <a:gd name="T79" fmla="*/ 2147483647 h 34"/>
                <a:gd name="T80" fmla="*/ 2147483647 w 46"/>
                <a:gd name="T81" fmla="*/ 2147483647 h 34"/>
                <a:gd name="T82" fmla="*/ 2147483647 w 46"/>
                <a:gd name="T83" fmla="*/ 2147483647 h 34"/>
                <a:gd name="T84" fmla="*/ 2147483647 w 46"/>
                <a:gd name="T85" fmla="*/ 2147483647 h 34"/>
                <a:gd name="T86" fmla="*/ 2147483647 w 46"/>
                <a:gd name="T87" fmla="*/ 2147483647 h 34"/>
                <a:gd name="T88" fmla="*/ 2147483647 w 46"/>
                <a:gd name="T89" fmla="*/ 2147483647 h 34"/>
                <a:gd name="T90" fmla="*/ 0 w 46"/>
                <a:gd name="T91" fmla="*/ 2147483647 h 34"/>
                <a:gd name="T92" fmla="*/ 2147483647 w 46"/>
                <a:gd name="T93" fmla="*/ 2147483647 h 34"/>
                <a:gd name="T94" fmla="*/ 2147483647 w 46"/>
                <a:gd name="T95" fmla="*/ 2147483647 h 34"/>
                <a:gd name="T96" fmla="*/ 2147483647 w 46"/>
                <a:gd name="T97" fmla="*/ 2147483647 h 34"/>
                <a:gd name="T98" fmla="*/ 2147483647 w 46"/>
                <a:gd name="T99" fmla="*/ 2147483647 h 34"/>
                <a:gd name="T100" fmla="*/ 2147483647 w 46"/>
                <a:gd name="T101" fmla="*/ 2147483647 h 34"/>
                <a:gd name="T102" fmla="*/ 2147483647 w 46"/>
                <a:gd name="T103" fmla="*/ 2147483647 h 34"/>
                <a:gd name="T104" fmla="*/ 2147483647 w 46"/>
                <a:gd name="T105" fmla="*/ 2147483647 h 34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46"/>
                <a:gd name="T160" fmla="*/ 0 h 34"/>
                <a:gd name="T161" fmla="*/ 46 w 46"/>
                <a:gd name="T162" fmla="*/ 34 h 34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46" h="34">
                  <a:moveTo>
                    <a:pt x="11" y="1"/>
                  </a:moveTo>
                  <a:cubicBezTo>
                    <a:pt x="15" y="0"/>
                    <a:pt x="15" y="0"/>
                    <a:pt x="15" y="0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7" y="1"/>
                    <a:pt x="27" y="1"/>
                    <a:pt x="27" y="1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2" y="3"/>
                    <a:pt x="32" y="3"/>
                    <a:pt x="32" y="3"/>
                  </a:cubicBezTo>
                  <a:cubicBezTo>
                    <a:pt x="35" y="5"/>
                    <a:pt x="35" y="5"/>
                    <a:pt x="35" y="5"/>
                  </a:cubicBezTo>
                  <a:cubicBezTo>
                    <a:pt x="35" y="8"/>
                    <a:pt x="35" y="8"/>
                    <a:pt x="35" y="8"/>
                  </a:cubicBezTo>
                  <a:cubicBezTo>
                    <a:pt x="36" y="10"/>
                    <a:pt x="36" y="10"/>
                    <a:pt x="36" y="10"/>
                  </a:cubicBezTo>
                  <a:cubicBezTo>
                    <a:pt x="34" y="12"/>
                    <a:pt x="34" y="12"/>
                    <a:pt x="34" y="12"/>
                  </a:cubicBezTo>
                  <a:cubicBezTo>
                    <a:pt x="37" y="15"/>
                    <a:pt x="37" y="15"/>
                    <a:pt x="37" y="15"/>
                  </a:cubicBezTo>
                  <a:cubicBezTo>
                    <a:pt x="37" y="18"/>
                    <a:pt x="37" y="18"/>
                    <a:pt x="37" y="18"/>
                  </a:cubicBezTo>
                  <a:cubicBezTo>
                    <a:pt x="39" y="17"/>
                    <a:pt x="39" y="17"/>
                    <a:pt x="39" y="17"/>
                  </a:cubicBezTo>
                  <a:cubicBezTo>
                    <a:pt x="40" y="18"/>
                    <a:pt x="40" y="18"/>
                    <a:pt x="40" y="18"/>
                  </a:cubicBezTo>
                  <a:cubicBezTo>
                    <a:pt x="42" y="19"/>
                    <a:pt x="42" y="19"/>
                    <a:pt x="42" y="19"/>
                  </a:cubicBezTo>
                  <a:cubicBezTo>
                    <a:pt x="43" y="17"/>
                    <a:pt x="43" y="17"/>
                    <a:pt x="43" y="17"/>
                  </a:cubicBezTo>
                  <a:cubicBezTo>
                    <a:pt x="45" y="18"/>
                    <a:pt x="45" y="18"/>
                    <a:pt x="45" y="18"/>
                  </a:cubicBezTo>
                  <a:cubicBezTo>
                    <a:pt x="45" y="19"/>
                    <a:pt x="45" y="19"/>
                    <a:pt x="45" y="19"/>
                  </a:cubicBezTo>
                  <a:cubicBezTo>
                    <a:pt x="46" y="22"/>
                    <a:pt x="46" y="22"/>
                    <a:pt x="46" y="22"/>
                  </a:cubicBezTo>
                  <a:cubicBezTo>
                    <a:pt x="45" y="25"/>
                    <a:pt x="45" y="25"/>
                    <a:pt x="45" y="25"/>
                  </a:cubicBezTo>
                  <a:cubicBezTo>
                    <a:pt x="42" y="27"/>
                    <a:pt x="42" y="27"/>
                    <a:pt x="42" y="27"/>
                  </a:cubicBezTo>
                  <a:cubicBezTo>
                    <a:pt x="41" y="26"/>
                    <a:pt x="41" y="26"/>
                    <a:pt x="41" y="26"/>
                  </a:cubicBezTo>
                  <a:cubicBezTo>
                    <a:pt x="39" y="28"/>
                    <a:pt x="39" y="28"/>
                    <a:pt x="39" y="28"/>
                  </a:cubicBezTo>
                  <a:cubicBezTo>
                    <a:pt x="41" y="29"/>
                    <a:pt x="41" y="29"/>
                    <a:pt x="41" y="29"/>
                  </a:cubicBezTo>
                  <a:cubicBezTo>
                    <a:pt x="41" y="29"/>
                    <a:pt x="41" y="30"/>
                    <a:pt x="41" y="30"/>
                  </a:cubicBezTo>
                  <a:cubicBezTo>
                    <a:pt x="38" y="30"/>
                    <a:pt x="38" y="30"/>
                    <a:pt x="38" y="30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3" y="28"/>
                    <a:pt x="33" y="28"/>
                    <a:pt x="33" y="28"/>
                  </a:cubicBezTo>
                  <a:cubicBezTo>
                    <a:pt x="30" y="30"/>
                    <a:pt x="30" y="30"/>
                    <a:pt x="30" y="30"/>
                  </a:cubicBezTo>
                  <a:cubicBezTo>
                    <a:pt x="28" y="33"/>
                    <a:pt x="28" y="33"/>
                    <a:pt x="28" y="33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2" y="33"/>
                    <a:pt x="22" y="33"/>
                    <a:pt x="22" y="33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2" y="30"/>
                    <a:pt x="12" y="30"/>
                    <a:pt x="12" y="30"/>
                  </a:cubicBezTo>
                  <a:cubicBezTo>
                    <a:pt x="10" y="28"/>
                    <a:pt x="10" y="28"/>
                    <a:pt x="10" y="28"/>
                  </a:cubicBezTo>
                  <a:cubicBezTo>
                    <a:pt x="9" y="27"/>
                    <a:pt x="9" y="27"/>
                    <a:pt x="9" y="27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11" y="2"/>
                    <a:pt x="11" y="2"/>
                    <a:pt x="11" y="2"/>
                  </a:cubicBezTo>
                  <a:lnTo>
                    <a:pt x="11" y="1"/>
                  </a:lnTo>
                  <a:close/>
                </a:path>
              </a:pathLst>
            </a:custGeom>
            <a:solidFill>
              <a:srgbClr val="E2E4EA"/>
            </a:solidFill>
            <a:ln w="6350" cap="flat" cmpd="sng">
              <a:solidFill>
                <a:srgbClr val="EEECE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7" name="Freeform 62"/>
            <p:cNvSpPr>
              <a:spLocks/>
            </p:cNvSpPr>
            <p:nvPr/>
          </p:nvSpPr>
          <p:spPr bwMode="auto">
            <a:xfrm>
              <a:off x="3535" y="3060"/>
              <a:ext cx="93" cy="226"/>
            </a:xfrm>
            <a:custGeom>
              <a:avLst/>
              <a:gdLst>
                <a:gd name="T0" fmla="*/ 2147483647 w 21"/>
                <a:gd name="T1" fmla="*/ 2147483647 h 53"/>
                <a:gd name="T2" fmla="*/ 2147483647 w 21"/>
                <a:gd name="T3" fmla="*/ 2147483647 h 53"/>
                <a:gd name="T4" fmla="*/ 0 w 21"/>
                <a:gd name="T5" fmla="*/ 2147483647 h 53"/>
                <a:gd name="T6" fmla="*/ 2147483647 w 21"/>
                <a:gd name="T7" fmla="*/ 2147483647 h 53"/>
                <a:gd name="T8" fmla="*/ 0 w 21"/>
                <a:gd name="T9" fmla="*/ 2147483647 h 53"/>
                <a:gd name="T10" fmla="*/ 0 w 21"/>
                <a:gd name="T11" fmla="*/ 2147483647 h 53"/>
                <a:gd name="T12" fmla="*/ 2147483647 w 21"/>
                <a:gd name="T13" fmla="*/ 0 h 53"/>
                <a:gd name="T14" fmla="*/ 2147483647 w 21"/>
                <a:gd name="T15" fmla="*/ 0 h 53"/>
                <a:gd name="T16" fmla="*/ 2147483647 w 21"/>
                <a:gd name="T17" fmla="*/ 2147483647 h 53"/>
                <a:gd name="T18" fmla="*/ 2147483647 w 21"/>
                <a:gd name="T19" fmla="*/ 2147483647 h 53"/>
                <a:gd name="T20" fmla="*/ 2147483647 w 21"/>
                <a:gd name="T21" fmla="*/ 2147483647 h 53"/>
                <a:gd name="T22" fmla="*/ 2147483647 w 21"/>
                <a:gd name="T23" fmla="*/ 2147483647 h 53"/>
                <a:gd name="T24" fmla="*/ 2147483647 w 21"/>
                <a:gd name="T25" fmla="*/ 2147483647 h 53"/>
                <a:gd name="T26" fmla="*/ 2147483647 w 21"/>
                <a:gd name="T27" fmla="*/ 2147483647 h 53"/>
                <a:gd name="T28" fmla="*/ 2147483647 w 21"/>
                <a:gd name="T29" fmla="*/ 2147483647 h 53"/>
                <a:gd name="T30" fmla="*/ 2147483647 w 21"/>
                <a:gd name="T31" fmla="*/ 2147483647 h 53"/>
                <a:gd name="T32" fmla="*/ 2147483647 w 21"/>
                <a:gd name="T33" fmla="*/ 2147483647 h 5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53"/>
                <a:gd name="T53" fmla="*/ 21 w 21"/>
                <a:gd name="T54" fmla="*/ 53 h 5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53">
                  <a:moveTo>
                    <a:pt x="10" y="53"/>
                  </a:moveTo>
                  <a:lnTo>
                    <a:pt x="5" y="45"/>
                  </a:lnTo>
                  <a:lnTo>
                    <a:pt x="0" y="34"/>
                  </a:lnTo>
                  <a:lnTo>
                    <a:pt x="2" y="18"/>
                  </a:lnTo>
                  <a:lnTo>
                    <a:pt x="0" y="8"/>
                  </a:lnTo>
                  <a:lnTo>
                    <a:pt x="0" y="5"/>
                  </a:lnTo>
                  <a:lnTo>
                    <a:pt x="2" y="0"/>
                  </a:lnTo>
                  <a:lnTo>
                    <a:pt x="10" y="0"/>
                  </a:lnTo>
                  <a:lnTo>
                    <a:pt x="16" y="8"/>
                  </a:lnTo>
                  <a:lnTo>
                    <a:pt x="16" y="10"/>
                  </a:lnTo>
                  <a:lnTo>
                    <a:pt x="16" y="24"/>
                  </a:lnTo>
                  <a:lnTo>
                    <a:pt x="21" y="29"/>
                  </a:lnTo>
                  <a:lnTo>
                    <a:pt x="21" y="34"/>
                  </a:lnTo>
                  <a:lnTo>
                    <a:pt x="21" y="40"/>
                  </a:lnTo>
                  <a:lnTo>
                    <a:pt x="18" y="45"/>
                  </a:lnTo>
                  <a:lnTo>
                    <a:pt x="13" y="50"/>
                  </a:lnTo>
                  <a:lnTo>
                    <a:pt x="10" y="53"/>
                  </a:lnTo>
                  <a:close/>
                </a:path>
              </a:pathLst>
            </a:custGeom>
            <a:solidFill>
              <a:srgbClr val="E2E4EA"/>
            </a:solidFill>
            <a:ln w="6350" cap="flat" cmpd="sng">
              <a:solidFill>
                <a:srgbClr val="EEECE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8" name="Freeform 63"/>
            <p:cNvSpPr>
              <a:spLocks/>
            </p:cNvSpPr>
            <p:nvPr/>
          </p:nvSpPr>
          <p:spPr bwMode="auto">
            <a:xfrm>
              <a:off x="3136" y="2746"/>
              <a:ext cx="351" cy="339"/>
            </a:xfrm>
            <a:custGeom>
              <a:avLst/>
              <a:gdLst>
                <a:gd name="T0" fmla="*/ 2147483647 w 30"/>
                <a:gd name="T1" fmla="*/ 2147483647 h 30"/>
                <a:gd name="T2" fmla="*/ 2147483647 w 30"/>
                <a:gd name="T3" fmla="*/ 2147483647 h 30"/>
                <a:gd name="T4" fmla="*/ 0 w 30"/>
                <a:gd name="T5" fmla="*/ 2147483647 h 30"/>
                <a:gd name="T6" fmla="*/ 2147483647 w 30"/>
                <a:gd name="T7" fmla="*/ 2147483647 h 30"/>
                <a:gd name="T8" fmla="*/ 2147483647 w 30"/>
                <a:gd name="T9" fmla="*/ 2147483647 h 30"/>
                <a:gd name="T10" fmla="*/ 2147483647 w 30"/>
                <a:gd name="T11" fmla="*/ 2147483647 h 30"/>
                <a:gd name="T12" fmla="*/ 2147483647 w 30"/>
                <a:gd name="T13" fmla="*/ 2147483647 h 30"/>
                <a:gd name="T14" fmla="*/ 2147483647 w 30"/>
                <a:gd name="T15" fmla="*/ 2147483647 h 30"/>
                <a:gd name="T16" fmla="*/ 2147483647 w 30"/>
                <a:gd name="T17" fmla="*/ 2147483647 h 30"/>
                <a:gd name="T18" fmla="*/ 2147483647 w 30"/>
                <a:gd name="T19" fmla="*/ 2147483647 h 30"/>
                <a:gd name="T20" fmla="*/ 2147483647 w 30"/>
                <a:gd name="T21" fmla="*/ 2147483647 h 30"/>
                <a:gd name="T22" fmla="*/ 2147483647 w 30"/>
                <a:gd name="T23" fmla="*/ 2147483647 h 30"/>
                <a:gd name="T24" fmla="*/ 2147483647 w 30"/>
                <a:gd name="T25" fmla="*/ 2147483647 h 30"/>
                <a:gd name="T26" fmla="*/ 2147483647 w 30"/>
                <a:gd name="T27" fmla="*/ 2147483647 h 30"/>
                <a:gd name="T28" fmla="*/ 2147483647 w 30"/>
                <a:gd name="T29" fmla="*/ 2147483647 h 30"/>
                <a:gd name="T30" fmla="*/ 2147483647 w 30"/>
                <a:gd name="T31" fmla="*/ 2147483647 h 30"/>
                <a:gd name="T32" fmla="*/ 2147483647 w 30"/>
                <a:gd name="T33" fmla="*/ 2147483647 h 30"/>
                <a:gd name="T34" fmla="*/ 2147483647 w 30"/>
                <a:gd name="T35" fmla="*/ 2147483647 h 30"/>
                <a:gd name="T36" fmla="*/ 2147483647 w 30"/>
                <a:gd name="T37" fmla="*/ 2147483647 h 30"/>
                <a:gd name="T38" fmla="*/ 2147483647 w 30"/>
                <a:gd name="T39" fmla="*/ 2147483647 h 30"/>
                <a:gd name="T40" fmla="*/ 2147483647 w 30"/>
                <a:gd name="T41" fmla="*/ 2147483647 h 30"/>
                <a:gd name="T42" fmla="*/ 2147483647 w 30"/>
                <a:gd name="T43" fmla="*/ 2147483647 h 30"/>
                <a:gd name="T44" fmla="*/ 2147483647 w 30"/>
                <a:gd name="T45" fmla="*/ 2147483647 h 30"/>
                <a:gd name="T46" fmla="*/ 2147483647 w 30"/>
                <a:gd name="T47" fmla="*/ 2147483647 h 30"/>
                <a:gd name="T48" fmla="*/ 2147483647 w 30"/>
                <a:gd name="T49" fmla="*/ 2147483647 h 30"/>
                <a:gd name="T50" fmla="*/ 2147483647 w 30"/>
                <a:gd name="T51" fmla="*/ 2147483647 h 30"/>
                <a:gd name="T52" fmla="*/ 2147483647 w 30"/>
                <a:gd name="T53" fmla="*/ 2147483647 h 30"/>
                <a:gd name="T54" fmla="*/ 2147483647 w 30"/>
                <a:gd name="T55" fmla="*/ 2147483647 h 30"/>
                <a:gd name="T56" fmla="*/ 2147483647 w 30"/>
                <a:gd name="T57" fmla="*/ 2147483647 h 30"/>
                <a:gd name="T58" fmla="*/ 2147483647 w 30"/>
                <a:gd name="T59" fmla="*/ 2147483647 h 30"/>
                <a:gd name="T60" fmla="*/ 2147483647 w 30"/>
                <a:gd name="T61" fmla="*/ 2147483647 h 30"/>
                <a:gd name="T62" fmla="*/ 2147483647 w 30"/>
                <a:gd name="T63" fmla="*/ 2147483647 h 30"/>
                <a:gd name="T64" fmla="*/ 2147483647 w 30"/>
                <a:gd name="T65" fmla="*/ 2147483647 h 30"/>
                <a:gd name="T66" fmla="*/ 2147483647 w 30"/>
                <a:gd name="T67" fmla="*/ 2147483647 h 30"/>
                <a:gd name="T68" fmla="*/ 2147483647 w 30"/>
                <a:gd name="T69" fmla="*/ 2147483647 h 30"/>
                <a:gd name="T70" fmla="*/ 2147483647 w 30"/>
                <a:gd name="T71" fmla="*/ 2147483647 h 30"/>
                <a:gd name="T72" fmla="*/ 2147483647 w 30"/>
                <a:gd name="T73" fmla="*/ 0 h 30"/>
                <a:gd name="T74" fmla="*/ 2147483647 w 30"/>
                <a:gd name="T75" fmla="*/ 2147483647 h 30"/>
                <a:gd name="T76" fmla="*/ 2147483647 w 30"/>
                <a:gd name="T77" fmla="*/ 2147483647 h 30"/>
                <a:gd name="T78" fmla="*/ 2147483647 w 30"/>
                <a:gd name="T79" fmla="*/ 2147483647 h 30"/>
                <a:gd name="T80" fmla="*/ 2147483647 w 30"/>
                <a:gd name="T81" fmla="*/ 2147483647 h 30"/>
                <a:gd name="T82" fmla="*/ 2147483647 w 30"/>
                <a:gd name="T83" fmla="*/ 2147483647 h 30"/>
                <a:gd name="T84" fmla="*/ 2147483647 w 30"/>
                <a:gd name="T85" fmla="*/ 2147483647 h 30"/>
                <a:gd name="T86" fmla="*/ 2147483647 w 30"/>
                <a:gd name="T87" fmla="*/ 2147483647 h 30"/>
                <a:gd name="T88" fmla="*/ 2147483647 w 30"/>
                <a:gd name="T89" fmla="*/ 2147483647 h 30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30"/>
                <a:gd name="T136" fmla="*/ 0 h 30"/>
                <a:gd name="T137" fmla="*/ 30 w 30"/>
                <a:gd name="T138" fmla="*/ 30 h 30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30" h="30">
                  <a:moveTo>
                    <a:pt x="1" y="8"/>
                  </a:moveTo>
                  <a:cubicBezTo>
                    <a:pt x="2" y="11"/>
                    <a:pt x="2" y="11"/>
                    <a:pt x="2" y="1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7" y="12"/>
                    <a:pt x="9" y="14"/>
                    <a:pt x="10" y="16"/>
                  </a:cubicBezTo>
                  <a:cubicBezTo>
                    <a:pt x="10" y="17"/>
                    <a:pt x="10" y="19"/>
                    <a:pt x="10" y="19"/>
                  </a:cubicBezTo>
                  <a:cubicBezTo>
                    <a:pt x="13" y="24"/>
                    <a:pt x="13" y="24"/>
                    <a:pt x="13" y="24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1" y="25"/>
                    <a:pt x="21" y="25"/>
                    <a:pt x="21" y="25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7" y="29"/>
                    <a:pt x="27" y="29"/>
                    <a:pt x="27" y="29"/>
                  </a:cubicBezTo>
                  <a:cubicBezTo>
                    <a:pt x="28" y="30"/>
                    <a:pt x="28" y="30"/>
                    <a:pt x="28" y="30"/>
                  </a:cubicBezTo>
                  <a:cubicBezTo>
                    <a:pt x="28" y="29"/>
                    <a:pt x="28" y="29"/>
                    <a:pt x="28" y="2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3" y="24"/>
                    <a:pt x="23" y="24"/>
                    <a:pt x="23" y="24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13" y="14"/>
                    <a:pt x="13" y="14"/>
                    <a:pt x="13" y="14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22" y="11"/>
                    <a:pt x="22" y="11"/>
                    <a:pt x="22" y="11"/>
                  </a:cubicBezTo>
                  <a:cubicBezTo>
                    <a:pt x="24" y="10"/>
                    <a:pt x="24" y="10"/>
                    <a:pt x="24" y="10"/>
                  </a:cubicBezTo>
                  <a:cubicBezTo>
                    <a:pt x="27" y="11"/>
                    <a:pt x="27" y="11"/>
                    <a:pt x="27" y="11"/>
                  </a:cubicBezTo>
                  <a:cubicBezTo>
                    <a:pt x="29" y="11"/>
                    <a:pt x="29" y="11"/>
                    <a:pt x="29" y="11"/>
                  </a:cubicBezTo>
                  <a:cubicBezTo>
                    <a:pt x="30" y="8"/>
                    <a:pt x="30" y="8"/>
                    <a:pt x="30" y="8"/>
                  </a:cubicBezTo>
                  <a:cubicBezTo>
                    <a:pt x="29" y="6"/>
                    <a:pt x="29" y="6"/>
                    <a:pt x="29" y="6"/>
                  </a:cubicBezTo>
                  <a:cubicBezTo>
                    <a:pt x="25" y="6"/>
                    <a:pt x="25" y="6"/>
                    <a:pt x="25" y="6"/>
                  </a:cubicBezTo>
                  <a:cubicBezTo>
                    <a:pt x="21" y="5"/>
                    <a:pt x="21" y="5"/>
                    <a:pt x="21" y="5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2" y="8"/>
                    <a:pt x="2" y="8"/>
                    <a:pt x="2" y="8"/>
                  </a:cubicBezTo>
                  <a:lnTo>
                    <a:pt x="1" y="8"/>
                  </a:lnTo>
                  <a:close/>
                </a:path>
              </a:pathLst>
            </a:custGeom>
            <a:solidFill>
              <a:srgbClr val="E2E4EA"/>
            </a:solidFill>
            <a:ln w="6350" cap="flat" cmpd="sng">
              <a:solidFill>
                <a:srgbClr val="EEECE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9" name="Freeform 64"/>
            <p:cNvSpPr>
              <a:spLocks/>
            </p:cNvSpPr>
            <p:nvPr/>
          </p:nvSpPr>
          <p:spPr bwMode="auto">
            <a:xfrm>
              <a:off x="3290" y="2859"/>
              <a:ext cx="245" cy="209"/>
            </a:xfrm>
            <a:custGeom>
              <a:avLst/>
              <a:gdLst>
                <a:gd name="T0" fmla="*/ 2147483647 w 56"/>
                <a:gd name="T1" fmla="*/ 2147483647 h 50"/>
                <a:gd name="T2" fmla="*/ 2147483647 w 56"/>
                <a:gd name="T3" fmla="*/ 2147483647 h 50"/>
                <a:gd name="T4" fmla="*/ 2147483647 w 56"/>
                <a:gd name="T5" fmla="*/ 0 h 50"/>
                <a:gd name="T6" fmla="*/ 2147483647 w 56"/>
                <a:gd name="T7" fmla="*/ 2147483647 h 50"/>
                <a:gd name="T8" fmla="*/ 2147483647 w 56"/>
                <a:gd name="T9" fmla="*/ 2147483647 h 50"/>
                <a:gd name="T10" fmla="*/ 2147483647 w 56"/>
                <a:gd name="T11" fmla="*/ 2147483647 h 50"/>
                <a:gd name="T12" fmla="*/ 0 w 56"/>
                <a:gd name="T13" fmla="*/ 2147483647 h 50"/>
                <a:gd name="T14" fmla="*/ 2147483647 w 56"/>
                <a:gd name="T15" fmla="*/ 2147483647 h 50"/>
                <a:gd name="T16" fmla="*/ 2147483647 w 56"/>
                <a:gd name="T17" fmla="*/ 2147483647 h 50"/>
                <a:gd name="T18" fmla="*/ 2147483647 w 56"/>
                <a:gd name="T19" fmla="*/ 2147483647 h 50"/>
                <a:gd name="T20" fmla="*/ 2147483647 w 56"/>
                <a:gd name="T21" fmla="*/ 2147483647 h 50"/>
                <a:gd name="T22" fmla="*/ 2147483647 w 56"/>
                <a:gd name="T23" fmla="*/ 2147483647 h 50"/>
                <a:gd name="T24" fmla="*/ 2147483647 w 56"/>
                <a:gd name="T25" fmla="*/ 2147483647 h 50"/>
                <a:gd name="T26" fmla="*/ 2147483647 w 56"/>
                <a:gd name="T27" fmla="*/ 2147483647 h 50"/>
                <a:gd name="T28" fmla="*/ 2147483647 w 56"/>
                <a:gd name="T29" fmla="*/ 2147483647 h 50"/>
                <a:gd name="T30" fmla="*/ 2147483647 w 56"/>
                <a:gd name="T31" fmla="*/ 2147483647 h 50"/>
                <a:gd name="T32" fmla="*/ 2147483647 w 56"/>
                <a:gd name="T33" fmla="*/ 2147483647 h 50"/>
                <a:gd name="T34" fmla="*/ 2147483647 w 56"/>
                <a:gd name="T35" fmla="*/ 2147483647 h 50"/>
                <a:gd name="T36" fmla="*/ 2147483647 w 56"/>
                <a:gd name="T37" fmla="*/ 2147483647 h 50"/>
                <a:gd name="T38" fmla="*/ 2147483647 w 56"/>
                <a:gd name="T39" fmla="*/ 2147483647 h 50"/>
                <a:gd name="T40" fmla="*/ 2147483647 w 56"/>
                <a:gd name="T41" fmla="*/ 2147483647 h 50"/>
                <a:gd name="T42" fmla="*/ 2147483647 w 56"/>
                <a:gd name="T43" fmla="*/ 2147483647 h 50"/>
                <a:gd name="T44" fmla="*/ 2147483647 w 56"/>
                <a:gd name="T45" fmla="*/ 2147483647 h 50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56"/>
                <a:gd name="T70" fmla="*/ 0 h 50"/>
                <a:gd name="T71" fmla="*/ 56 w 56"/>
                <a:gd name="T72" fmla="*/ 50 h 50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56" h="50">
                  <a:moveTo>
                    <a:pt x="42" y="2"/>
                  </a:moveTo>
                  <a:lnTo>
                    <a:pt x="37" y="2"/>
                  </a:lnTo>
                  <a:lnTo>
                    <a:pt x="29" y="0"/>
                  </a:lnTo>
                  <a:lnTo>
                    <a:pt x="24" y="2"/>
                  </a:lnTo>
                  <a:lnTo>
                    <a:pt x="10" y="2"/>
                  </a:lnTo>
                  <a:lnTo>
                    <a:pt x="2" y="2"/>
                  </a:lnTo>
                  <a:lnTo>
                    <a:pt x="0" y="10"/>
                  </a:lnTo>
                  <a:lnTo>
                    <a:pt x="5" y="13"/>
                  </a:lnTo>
                  <a:lnTo>
                    <a:pt x="10" y="21"/>
                  </a:lnTo>
                  <a:lnTo>
                    <a:pt x="16" y="26"/>
                  </a:lnTo>
                  <a:lnTo>
                    <a:pt x="21" y="29"/>
                  </a:lnTo>
                  <a:lnTo>
                    <a:pt x="26" y="37"/>
                  </a:lnTo>
                  <a:lnTo>
                    <a:pt x="29" y="45"/>
                  </a:lnTo>
                  <a:lnTo>
                    <a:pt x="40" y="50"/>
                  </a:lnTo>
                  <a:lnTo>
                    <a:pt x="40" y="45"/>
                  </a:lnTo>
                  <a:lnTo>
                    <a:pt x="42" y="40"/>
                  </a:lnTo>
                  <a:lnTo>
                    <a:pt x="45" y="32"/>
                  </a:lnTo>
                  <a:lnTo>
                    <a:pt x="53" y="26"/>
                  </a:lnTo>
                  <a:lnTo>
                    <a:pt x="56" y="24"/>
                  </a:lnTo>
                  <a:lnTo>
                    <a:pt x="53" y="18"/>
                  </a:lnTo>
                  <a:lnTo>
                    <a:pt x="45" y="13"/>
                  </a:lnTo>
                  <a:lnTo>
                    <a:pt x="48" y="2"/>
                  </a:lnTo>
                  <a:lnTo>
                    <a:pt x="42" y="2"/>
                  </a:lnTo>
                  <a:close/>
                </a:path>
              </a:pathLst>
            </a:custGeom>
            <a:solidFill>
              <a:srgbClr val="E2E4EA"/>
            </a:solidFill>
            <a:ln w="6350" cap="flat" cmpd="sng">
              <a:solidFill>
                <a:srgbClr val="EEECE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0" name="Freeform 65"/>
            <p:cNvSpPr>
              <a:spLocks/>
            </p:cNvSpPr>
            <p:nvPr/>
          </p:nvSpPr>
          <p:spPr bwMode="auto">
            <a:xfrm>
              <a:off x="3382" y="593"/>
              <a:ext cx="657" cy="1000"/>
            </a:xfrm>
            <a:custGeom>
              <a:avLst/>
              <a:gdLst>
                <a:gd name="T0" fmla="*/ 2147483647 w 56"/>
                <a:gd name="T1" fmla="*/ 2147483647 h 89"/>
                <a:gd name="T2" fmla="*/ 2147483647 w 56"/>
                <a:gd name="T3" fmla="*/ 2147483647 h 89"/>
                <a:gd name="T4" fmla="*/ 2147483647 w 56"/>
                <a:gd name="T5" fmla="*/ 2147483647 h 89"/>
                <a:gd name="T6" fmla="*/ 2147483647 w 56"/>
                <a:gd name="T7" fmla="*/ 2147483647 h 89"/>
                <a:gd name="T8" fmla="*/ 2147483647 w 56"/>
                <a:gd name="T9" fmla="*/ 2147483647 h 89"/>
                <a:gd name="T10" fmla="*/ 2147483647 w 56"/>
                <a:gd name="T11" fmla="*/ 2147483647 h 89"/>
                <a:gd name="T12" fmla="*/ 2147483647 w 56"/>
                <a:gd name="T13" fmla="*/ 2147483647 h 89"/>
                <a:gd name="T14" fmla="*/ 2147483647 w 56"/>
                <a:gd name="T15" fmla="*/ 2147483647 h 89"/>
                <a:gd name="T16" fmla="*/ 2147483647 w 56"/>
                <a:gd name="T17" fmla="*/ 2147483647 h 89"/>
                <a:gd name="T18" fmla="*/ 2147483647 w 56"/>
                <a:gd name="T19" fmla="*/ 2147483647 h 89"/>
                <a:gd name="T20" fmla="*/ 2147483647 w 56"/>
                <a:gd name="T21" fmla="*/ 2147483647 h 89"/>
                <a:gd name="T22" fmla="*/ 2147483647 w 56"/>
                <a:gd name="T23" fmla="*/ 2147483647 h 89"/>
                <a:gd name="T24" fmla="*/ 2147483647 w 56"/>
                <a:gd name="T25" fmla="*/ 2147483647 h 89"/>
                <a:gd name="T26" fmla="*/ 2147483647 w 56"/>
                <a:gd name="T27" fmla="*/ 2147483647 h 89"/>
                <a:gd name="T28" fmla="*/ 2147483647 w 56"/>
                <a:gd name="T29" fmla="*/ 2147483647 h 89"/>
                <a:gd name="T30" fmla="*/ 2147483647 w 56"/>
                <a:gd name="T31" fmla="*/ 2147483647 h 89"/>
                <a:gd name="T32" fmla="*/ 2147483647 w 56"/>
                <a:gd name="T33" fmla="*/ 2147483647 h 89"/>
                <a:gd name="T34" fmla="*/ 2147483647 w 56"/>
                <a:gd name="T35" fmla="*/ 2147483647 h 89"/>
                <a:gd name="T36" fmla="*/ 2147483647 w 56"/>
                <a:gd name="T37" fmla="*/ 2147483647 h 89"/>
                <a:gd name="T38" fmla="*/ 2147483647 w 56"/>
                <a:gd name="T39" fmla="*/ 2147483647 h 89"/>
                <a:gd name="T40" fmla="*/ 2147483647 w 56"/>
                <a:gd name="T41" fmla="*/ 2147483647 h 89"/>
                <a:gd name="T42" fmla="*/ 2147483647 w 56"/>
                <a:gd name="T43" fmla="*/ 2147483647 h 89"/>
                <a:gd name="T44" fmla="*/ 2147483647 w 56"/>
                <a:gd name="T45" fmla="*/ 2147483647 h 89"/>
                <a:gd name="T46" fmla="*/ 2147483647 w 56"/>
                <a:gd name="T47" fmla="*/ 2147483647 h 89"/>
                <a:gd name="T48" fmla="*/ 2147483647 w 56"/>
                <a:gd name="T49" fmla="*/ 2147483647 h 89"/>
                <a:gd name="T50" fmla="*/ 2147483647 w 56"/>
                <a:gd name="T51" fmla="*/ 2147483647 h 89"/>
                <a:gd name="T52" fmla="*/ 2147483647 w 56"/>
                <a:gd name="T53" fmla="*/ 2147483647 h 89"/>
                <a:gd name="T54" fmla="*/ 2147483647 w 56"/>
                <a:gd name="T55" fmla="*/ 2147483647 h 89"/>
                <a:gd name="T56" fmla="*/ 2147483647 w 56"/>
                <a:gd name="T57" fmla="*/ 2147483647 h 89"/>
                <a:gd name="T58" fmla="*/ 2147483647 w 56"/>
                <a:gd name="T59" fmla="*/ 2147483647 h 89"/>
                <a:gd name="T60" fmla="*/ 2147483647 w 56"/>
                <a:gd name="T61" fmla="*/ 2147483647 h 89"/>
                <a:gd name="T62" fmla="*/ 0 w 56"/>
                <a:gd name="T63" fmla="*/ 2147483647 h 89"/>
                <a:gd name="T64" fmla="*/ 2147483647 w 56"/>
                <a:gd name="T65" fmla="*/ 2147483647 h 89"/>
                <a:gd name="T66" fmla="*/ 2147483647 w 56"/>
                <a:gd name="T67" fmla="*/ 2147483647 h 89"/>
                <a:gd name="T68" fmla="*/ 2147483647 w 56"/>
                <a:gd name="T69" fmla="*/ 2147483647 h 89"/>
                <a:gd name="T70" fmla="*/ 2147483647 w 56"/>
                <a:gd name="T71" fmla="*/ 2147483647 h 89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56"/>
                <a:gd name="T109" fmla="*/ 0 h 89"/>
                <a:gd name="T110" fmla="*/ 56 w 56"/>
                <a:gd name="T111" fmla="*/ 89 h 89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56" h="89">
                  <a:moveTo>
                    <a:pt x="17" y="38"/>
                  </a:moveTo>
                  <a:cubicBezTo>
                    <a:pt x="18" y="38"/>
                    <a:pt x="18" y="38"/>
                    <a:pt x="18" y="38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2" y="36"/>
                    <a:pt x="22" y="36"/>
                    <a:pt x="22" y="36"/>
                  </a:cubicBezTo>
                  <a:cubicBezTo>
                    <a:pt x="22" y="41"/>
                    <a:pt x="22" y="41"/>
                    <a:pt x="22" y="41"/>
                  </a:cubicBezTo>
                  <a:cubicBezTo>
                    <a:pt x="24" y="44"/>
                    <a:pt x="24" y="44"/>
                    <a:pt x="24" y="44"/>
                  </a:cubicBezTo>
                  <a:cubicBezTo>
                    <a:pt x="23" y="45"/>
                    <a:pt x="23" y="45"/>
                    <a:pt x="23" y="45"/>
                  </a:cubicBezTo>
                  <a:cubicBezTo>
                    <a:pt x="26" y="46"/>
                    <a:pt x="26" y="46"/>
                    <a:pt x="26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8"/>
                    <a:pt x="21" y="48"/>
                    <a:pt x="21" y="48"/>
                  </a:cubicBezTo>
                  <a:cubicBezTo>
                    <a:pt x="18" y="51"/>
                    <a:pt x="18" y="51"/>
                    <a:pt x="18" y="51"/>
                  </a:cubicBezTo>
                  <a:cubicBezTo>
                    <a:pt x="17" y="54"/>
                    <a:pt x="17" y="54"/>
                    <a:pt x="17" y="54"/>
                  </a:cubicBezTo>
                  <a:cubicBezTo>
                    <a:pt x="15" y="55"/>
                    <a:pt x="15" y="55"/>
                    <a:pt x="15" y="55"/>
                  </a:cubicBezTo>
                  <a:cubicBezTo>
                    <a:pt x="13" y="57"/>
                    <a:pt x="13" y="57"/>
                    <a:pt x="13" y="57"/>
                  </a:cubicBezTo>
                  <a:cubicBezTo>
                    <a:pt x="12" y="59"/>
                    <a:pt x="12" y="59"/>
                    <a:pt x="12" y="59"/>
                  </a:cubicBezTo>
                  <a:cubicBezTo>
                    <a:pt x="12" y="59"/>
                    <a:pt x="10" y="59"/>
                    <a:pt x="9" y="62"/>
                  </a:cubicBezTo>
                  <a:cubicBezTo>
                    <a:pt x="8" y="64"/>
                    <a:pt x="8" y="68"/>
                    <a:pt x="9" y="69"/>
                  </a:cubicBezTo>
                  <a:cubicBezTo>
                    <a:pt x="10" y="70"/>
                    <a:pt x="10" y="74"/>
                    <a:pt x="10" y="74"/>
                  </a:cubicBezTo>
                  <a:cubicBezTo>
                    <a:pt x="10" y="77"/>
                    <a:pt x="10" y="77"/>
                    <a:pt x="10" y="77"/>
                  </a:cubicBezTo>
                  <a:cubicBezTo>
                    <a:pt x="11" y="82"/>
                    <a:pt x="11" y="82"/>
                    <a:pt x="11" y="82"/>
                  </a:cubicBezTo>
                  <a:cubicBezTo>
                    <a:pt x="11" y="82"/>
                    <a:pt x="14" y="86"/>
                    <a:pt x="15" y="87"/>
                  </a:cubicBezTo>
                  <a:cubicBezTo>
                    <a:pt x="16" y="87"/>
                    <a:pt x="18" y="86"/>
                    <a:pt x="18" y="86"/>
                  </a:cubicBezTo>
                  <a:cubicBezTo>
                    <a:pt x="18" y="86"/>
                    <a:pt x="19" y="89"/>
                    <a:pt x="22" y="89"/>
                  </a:cubicBezTo>
                  <a:cubicBezTo>
                    <a:pt x="25" y="88"/>
                    <a:pt x="27" y="86"/>
                    <a:pt x="27" y="86"/>
                  </a:cubicBezTo>
                  <a:cubicBezTo>
                    <a:pt x="30" y="83"/>
                    <a:pt x="30" y="83"/>
                    <a:pt x="30" y="83"/>
                  </a:cubicBezTo>
                  <a:cubicBezTo>
                    <a:pt x="35" y="84"/>
                    <a:pt x="35" y="84"/>
                    <a:pt x="35" y="84"/>
                  </a:cubicBezTo>
                  <a:cubicBezTo>
                    <a:pt x="38" y="82"/>
                    <a:pt x="38" y="82"/>
                    <a:pt x="38" y="82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4" y="80"/>
                    <a:pt x="44" y="80"/>
                    <a:pt x="44" y="80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9" y="74"/>
                    <a:pt x="49" y="74"/>
                    <a:pt x="49" y="74"/>
                  </a:cubicBezTo>
                  <a:cubicBezTo>
                    <a:pt x="51" y="70"/>
                    <a:pt x="51" y="70"/>
                    <a:pt x="51" y="70"/>
                  </a:cubicBezTo>
                  <a:cubicBezTo>
                    <a:pt x="52" y="70"/>
                    <a:pt x="52" y="70"/>
                    <a:pt x="52" y="70"/>
                  </a:cubicBezTo>
                  <a:cubicBezTo>
                    <a:pt x="54" y="65"/>
                    <a:pt x="54" y="65"/>
                    <a:pt x="54" y="65"/>
                  </a:cubicBezTo>
                  <a:cubicBezTo>
                    <a:pt x="56" y="61"/>
                    <a:pt x="56" y="61"/>
                    <a:pt x="56" y="61"/>
                  </a:cubicBezTo>
                  <a:cubicBezTo>
                    <a:pt x="55" y="59"/>
                    <a:pt x="55" y="59"/>
                    <a:pt x="55" y="59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50" y="55"/>
                    <a:pt x="50" y="55"/>
                    <a:pt x="50" y="55"/>
                  </a:cubicBezTo>
                  <a:cubicBezTo>
                    <a:pt x="50" y="51"/>
                    <a:pt x="50" y="51"/>
                    <a:pt x="50" y="51"/>
                  </a:cubicBezTo>
                  <a:cubicBezTo>
                    <a:pt x="47" y="48"/>
                    <a:pt x="47" y="48"/>
                    <a:pt x="47" y="48"/>
                  </a:cubicBezTo>
                  <a:cubicBezTo>
                    <a:pt x="46" y="46"/>
                    <a:pt x="46" y="46"/>
                    <a:pt x="46" y="46"/>
                  </a:cubicBezTo>
                  <a:cubicBezTo>
                    <a:pt x="44" y="44"/>
                    <a:pt x="44" y="44"/>
                    <a:pt x="44" y="44"/>
                  </a:cubicBezTo>
                  <a:cubicBezTo>
                    <a:pt x="43" y="35"/>
                    <a:pt x="43" y="35"/>
                    <a:pt x="43" y="35"/>
                  </a:cubicBezTo>
                  <a:cubicBezTo>
                    <a:pt x="40" y="32"/>
                    <a:pt x="40" y="32"/>
                    <a:pt x="40" y="32"/>
                  </a:cubicBezTo>
                  <a:cubicBezTo>
                    <a:pt x="40" y="26"/>
                    <a:pt x="40" y="26"/>
                    <a:pt x="40" y="26"/>
                  </a:cubicBezTo>
                  <a:cubicBezTo>
                    <a:pt x="42" y="24"/>
                    <a:pt x="42" y="24"/>
                    <a:pt x="42" y="24"/>
                  </a:cubicBezTo>
                  <a:cubicBezTo>
                    <a:pt x="42" y="20"/>
                    <a:pt x="42" y="20"/>
                    <a:pt x="42" y="20"/>
                  </a:cubicBezTo>
                  <a:cubicBezTo>
                    <a:pt x="37" y="16"/>
                    <a:pt x="37" y="16"/>
                    <a:pt x="37" y="16"/>
                  </a:cubicBezTo>
                  <a:cubicBezTo>
                    <a:pt x="37" y="11"/>
                    <a:pt x="37" y="11"/>
                    <a:pt x="37" y="11"/>
                  </a:cubicBezTo>
                  <a:cubicBezTo>
                    <a:pt x="35" y="9"/>
                    <a:pt x="35" y="9"/>
                    <a:pt x="35" y="9"/>
                  </a:cubicBezTo>
                  <a:cubicBezTo>
                    <a:pt x="35" y="5"/>
                    <a:pt x="35" y="5"/>
                    <a:pt x="35" y="5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2" y="2"/>
                    <a:pt x="22" y="2"/>
                    <a:pt x="22" y="2"/>
                  </a:cubicBezTo>
                  <a:cubicBezTo>
                    <a:pt x="22" y="7"/>
                    <a:pt x="22" y="7"/>
                    <a:pt x="22" y="7"/>
                  </a:cubicBezTo>
                  <a:cubicBezTo>
                    <a:pt x="22" y="11"/>
                    <a:pt x="22" y="11"/>
                    <a:pt x="22" y="11"/>
                  </a:cubicBezTo>
                  <a:cubicBezTo>
                    <a:pt x="18" y="13"/>
                    <a:pt x="18" y="13"/>
                    <a:pt x="18" y="13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4" y="22"/>
                    <a:pt x="14" y="22"/>
                    <a:pt x="14" y="22"/>
                  </a:cubicBezTo>
                  <a:cubicBezTo>
                    <a:pt x="16" y="25"/>
                    <a:pt x="16" y="25"/>
                    <a:pt x="16" y="25"/>
                  </a:cubicBezTo>
                  <a:cubicBezTo>
                    <a:pt x="16" y="28"/>
                    <a:pt x="16" y="28"/>
                    <a:pt x="16" y="28"/>
                  </a:cubicBezTo>
                  <a:cubicBezTo>
                    <a:pt x="17" y="30"/>
                    <a:pt x="17" y="30"/>
                    <a:pt x="17" y="30"/>
                  </a:cubicBezTo>
                  <a:lnTo>
                    <a:pt x="17" y="38"/>
                  </a:lnTo>
                  <a:close/>
                </a:path>
              </a:pathLst>
            </a:custGeom>
            <a:solidFill>
              <a:srgbClr val="E2E4EA"/>
            </a:solidFill>
            <a:ln w="6350" cap="flat" cmpd="sng">
              <a:solidFill>
                <a:srgbClr val="EEECE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1" name="Freeform 66"/>
            <p:cNvSpPr>
              <a:spLocks/>
            </p:cNvSpPr>
            <p:nvPr/>
          </p:nvSpPr>
          <p:spPr bwMode="auto">
            <a:xfrm>
              <a:off x="2604" y="476"/>
              <a:ext cx="1286" cy="1335"/>
            </a:xfrm>
            <a:custGeom>
              <a:avLst/>
              <a:gdLst>
                <a:gd name="T0" fmla="*/ 2147483647 w 109"/>
                <a:gd name="T1" fmla="*/ 2147483647 h 118"/>
                <a:gd name="T2" fmla="*/ 2147483647 w 109"/>
                <a:gd name="T3" fmla="*/ 2147483647 h 118"/>
                <a:gd name="T4" fmla="*/ 2147483647 w 109"/>
                <a:gd name="T5" fmla="*/ 2147483647 h 118"/>
                <a:gd name="T6" fmla="*/ 2147483647 w 109"/>
                <a:gd name="T7" fmla="*/ 2147483647 h 118"/>
                <a:gd name="T8" fmla="*/ 2147483647 w 109"/>
                <a:gd name="T9" fmla="*/ 2147483647 h 118"/>
                <a:gd name="T10" fmla="*/ 2147483647 w 109"/>
                <a:gd name="T11" fmla="*/ 2147483647 h 118"/>
                <a:gd name="T12" fmla="*/ 2147483647 w 109"/>
                <a:gd name="T13" fmla="*/ 2147483647 h 118"/>
                <a:gd name="T14" fmla="*/ 2147483647 w 109"/>
                <a:gd name="T15" fmla="*/ 2147483647 h 118"/>
                <a:gd name="T16" fmla="*/ 2147483647 w 109"/>
                <a:gd name="T17" fmla="*/ 2147483647 h 118"/>
                <a:gd name="T18" fmla="*/ 2147483647 w 109"/>
                <a:gd name="T19" fmla="*/ 2147483647 h 118"/>
                <a:gd name="T20" fmla="*/ 2147483647 w 109"/>
                <a:gd name="T21" fmla="*/ 2147483647 h 118"/>
                <a:gd name="T22" fmla="*/ 2147483647 w 109"/>
                <a:gd name="T23" fmla="*/ 2147483647 h 118"/>
                <a:gd name="T24" fmla="*/ 2147483647 w 109"/>
                <a:gd name="T25" fmla="*/ 2147483647 h 118"/>
                <a:gd name="T26" fmla="*/ 2147483647 w 109"/>
                <a:gd name="T27" fmla="*/ 2147483647 h 118"/>
                <a:gd name="T28" fmla="*/ 2147483647 w 109"/>
                <a:gd name="T29" fmla="*/ 2147483647 h 118"/>
                <a:gd name="T30" fmla="*/ 2147483647 w 109"/>
                <a:gd name="T31" fmla="*/ 2147483647 h 118"/>
                <a:gd name="T32" fmla="*/ 2147483647 w 109"/>
                <a:gd name="T33" fmla="*/ 2147483647 h 118"/>
                <a:gd name="T34" fmla="*/ 2147483647 w 109"/>
                <a:gd name="T35" fmla="*/ 2147483647 h 118"/>
                <a:gd name="T36" fmla="*/ 2147483647 w 109"/>
                <a:gd name="T37" fmla="*/ 2147483647 h 118"/>
                <a:gd name="T38" fmla="*/ 2147483647 w 109"/>
                <a:gd name="T39" fmla="*/ 2147483647 h 118"/>
                <a:gd name="T40" fmla="*/ 2147483647 w 109"/>
                <a:gd name="T41" fmla="*/ 2147483647 h 118"/>
                <a:gd name="T42" fmla="*/ 2147483647 w 109"/>
                <a:gd name="T43" fmla="*/ 2147483647 h 118"/>
                <a:gd name="T44" fmla="*/ 2147483647 w 109"/>
                <a:gd name="T45" fmla="*/ 2147483647 h 118"/>
                <a:gd name="T46" fmla="*/ 2147483647 w 109"/>
                <a:gd name="T47" fmla="*/ 2147483647 h 118"/>
                <a:gd name="T48" fmla="*/ 2147483647 w 109"/>
                <a:gd name="T49" fmla="*/ 2147483647 h 118"/>
                <a:gd name="T50" fmla="*/ 2147483647 w 109"/>
                <a:gd name="T51" fmla="*/ 2147483647 h 118"/>
                <a:gd name="T52" fmla="*/ 2147483647 w 109"/>
                <a:gd name="T53" fmla="*/ 2147483647 h 118"/>
                <a:gd name="T54" fmla="*/ 2147483647 w 109"/>
                <a:gd name="T55" fmla="*/ 2147483647 h 118"/>
                <a:gd name="T56" fmla="*/ 2147483647 w 109"/>
                <a:gd name="T57" fmla="*/ 2147483647 h 118"/>
                <a:gd name="T58" fmla="*/ 2147483647 w 109"/>
                <a:gd name="T59" fmla="*/ 2147483647 h 118"/>
                <a:gd name="T60" fmla="*/ 2147483647 w 109"/>
                <a:gd name="T61" fmla="*/ 2147483647 h 118"/>
                <a:gd name="T62" fmla="*/ 2147483647 w 109"/>
                <a:gd name="T63" fmla="*/ 2147483647 h 118"/>
                <a:gd name="T64" fmla="*/ 2147483647 w 109"/>
                <a:gd name="T65" fmla="*/ 2147483647 h 118"/>
                <a:gd name="T66" fmla="*/ 2147483647 w 109"/>
                <a:gd name="T67" fmla="*/ 2147483647 h 118"/>
                <a:gd name="T68" fmla="*/ 2147483647 w 109"/>
                <a:gd name="T69" fmla="*/ 2147483647 h 118"/>
                <a:gd name="T70" fmla="*/ 0 w 109"/>
                <a:gd name="T71" fmla="*/ 2147483647 h 118"/>
                <a:gd name="T72" fmla="*/ 2147483647 w 109"/>
                <a:gd name="T73" fmla="*/ 2147483647 h 118"/>
                <a:gd name="T74" fmla="*/ 2147483647 w 109"/>
                <a:gd name="T75" fmla="*/ 2147483647 h 118"/>
                <a:gd name="T76" fmla="*/ 2147483647 w 109"/>
                <a:gd name="T77" fmla="*/ 2147483647 h 118"/>
                <a:gd name="T78" fmla="*/ 2147483647 w 109"/>
                <a:gd name="T79" fmla="*/ 2147483647 h 118"/>
                <a:gd name="T80" fmla="*/ 2147483647 w 109"/>
                <a:gd name="T81" fmla="*/ 2147483647 h 118"/>
                <a:gd name="T82" fmla="*/ 2147483647 w 109"/>
                <a:gd name="T83" fmla="*/ 2147483647 h 118"/>
                <a:gd name="T84" fmla="*/ 2147483647 w 109"/>
                <a:gd name="T85" fmla="*/ 2147483647 h 118"/>
                <a:gd name="T86" fmla="*/ 2147483647 w 109"/>
                <a:gd name="T87" fmla="*/ 2147483647 h 118"/>
                <a:gd name="T88" fmla="*/ 2147483647 w 109"/>
                <a:gd name="T89" fmla="*/ 2147483647 h 118"/>
                <a:gd name="T90" fmla="*/ 2147483647 w 109"/>
                <a:gd name="T91" fmla="*/ 2147483647 h 118"/>
                <a:gd name="T92" fmla="*/ 2147483647 w 109"/>
                <a:gd name="T93" fmla="*/ 2147483647 h 118"/>
                <a:gd name="T94" fmla="*/ 2147483647 w 109"/>
                <a:gd name="T95" fmla="*/ 2147483647 h 118"/>
                <a:gd name="T96" fmla="*/ 2147483647 w 109"/>
                <a:gd name="T97" fmla="*/ 2147483647 h 118"/>
                <a:gd name="T98" fmla="*/ 2147483647 w 109"/>
                <a:gd name="T99" fmla="*/ 2147483647 h 118"/>
                <a:gd name="T100" fmla="*/ 2147483647 w 109"/>
                <a:gd name="T101" fmla="*/ 2147483647 h 118"/>
                <a:gd name="T102" fmla="*/ 2147483647 w 109"/>
                <a:gd name="T103" fmla="*/ 2147483647 h 118"/>
                <a:gd name="T104" fmla="*/ 2147483647 w 109"/>
                <a:gd name="T105" fmla="*/ 2147483647 h 118"/>
                <a:gd name="T106" fmla="*/ 2147483647 w 109"/>
                <a:gd name="T107" fmla="*/ 2147483647 h 118"/>
                <a:gd name="T108" fmla="*/ 2147483647 w 109"/>
                <a:gd name="T109" fmla="*/ 2147483647 h 118"/>
                <a:gd name="T110" fmla="*/ 2147483647 w 109"/>
                <a:gd name="T111" fmla="*/ 2147483647 h 118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09"/>
                <a:gd name="T169" fmla="*/ 0 h 118"/>
                <a:gd name="T170" fmla="*/ 109 w 109"/>
                <a:gd name="T171" fmla="*/ 118 h 118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09" h="118">
                  <a:moveTo>
                    <a:pt x="109" y="12"/>
                  </a:moveTo>
                  <a:cubicBezTo>
                    <a:pt x="107" y="10"/>
                    <a:pt x="107" y="10"/>
                    <a:pt x="107" y="10"/>
                  </a:cubicBezTo>
                  <a:cubicBezTo>
                    <a:pt x="106" y="12"/>
                    <a:pt x="106" y="12"/>
                    <a:pt x="106" y="12"/>
                  </a:cubicBezTo>
                  <a:cubicBezTo>
                    <a:pt x="103" y="11"/>
                    <a:pt x="103" y="11"/>
                    <a:pt x="103" y="11"/>
                  </a:cubicBezTo>
                  <a:cubicBezTo>
                    <a:pt x="105" y="9"/>
                    <a:pt x="105" y="9"/>
                    <a:pt x="105" y="9"/>
                  </a:cubicBezTo>
                  <a:cubicBezTo>
                    <a:pt x="100" y="10"/>
                    <a:pt x="100" y="10"/>
                    <a:pt x="100" y="10"/>
                  </a:cubicBezTo>
                  <a:cubicBezTo>
                    <a:pt x="101" y="9"/>
                    <a:pt x="101" y="9"/>
                    <a:pt x="101" y="9"/>
                  </a:cubicBezTo>
                  <a:cubicBezTo>
                    <a:pt x="104" y="8"/>
                    <a:pt x="104" y="8"/>
                    <a:pt x="104" y="8"/>
                  </a:cubicBezTo>
                  <a:cubicBezTo>
                    <a:pt x="104" y="7"/>
                    <a:pt x="104" y="7"/>
                    <a:pt x="104" y="7"/>
                  </a:cubicBezTo>
                  <a:cubicBezTo>
                    <a:pt x="105" y="8"/>
                    <a:pt x="105" y="8"/>
                    <a:pt x="105" y="8"/>
                  </a:cubicBezTo>
                  <a:cubicBezTo>
                    <a:pt x="108" y="5"/>
                    <a:pt x="108" y="5"/>
                    <a:pt x="108" y="5"/>
                  </a:cubicBezTo>
                  <a:cubicBezTo>
                    <a:pt x="105" y="4"/>
                    <a:pt x="105" y="4"/>
                    <a:pt x="105" y="4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100" y="4"/>
                    <a:pt x="100" y="4"/>
                    <a:pt x="100" y="4"/>
                  </a:cubicBezTo>
                  <a:cubicBezTo>
                    <a:pt x="98" y="5"/>
                    <a:pt x="98" y="5"/>
                    <a:pt x="98" y="5"/>
                  </a:cubicBezTo>
                  <a:cubicBezTo>
                    <a:pt x="97" y="7"/>
                    <a:pt x="97" y="7"/>
                    <a:pt x="97" y="7"/>
                  </a:cubicBezTo>
                  <a:cubicBezTo>
                    <a:pt x="96" y="5"/>
                    <a:pt x="96" y="5"/>
                    <a:pt x="96" y="5"/>
                  </a:cubicBezTo>
                  <a:cubicBezTo>
                    <a:pt x="98" y="5"/>
                    <a:pt x="98" y="5"/>
                    <a:pt x="98" y="5"/>
                  </a:cubicBezTo>
                  <a:cubicBezTo>
                    <a:pt x="99" y="2"/>
                    <a:pt x="99" y="2"/>
                    <a:pt x="99" y="2"/>
                  </a:cubicBezTo>
                  <a:cubicBezTo>
                    <a:pt x="96" y="2"/>
                    <a:pt x="96" y="2"/>
                    <a:pt x="96" y="2"/>
                  </a:cubicBezTo>
                  <a:cubicBezTo>
                    <a:pt x="96" y="2"/>
                    <a:pt x="95" y="0"/>
                    <a:pt x="94" y="1"/>
                  </a:cubicBezTo>
                  <a:cubicBezTo>
                    <a:pt x="93" y="2"/>
                    <a:pt x="91" y="4"/>
                    <a:pt x="91" y="4"/>
                  </a:cubicBezTo>
                  <a:cubicBezTo>
                    <a:pt x="92" y="5"/>
                    <a:pt x="92" y="5"/>
                    <a:pt x="92" y="5"/>
                  </a:cubicBezTo>
                  <a:cubicBezTo>
                    <a:pt x="91" y="6"/>
                    <a:pt x="91" y="6"/>
                    <a:pt x="91" y="6"/>
                  </a:cubicBezTo>
                  <a:cubicBezTo>
                    <a:pt x="90" y="7"/>
                    <a:pt x="90" y="7"/>
                    <a:pt x="90" y="7"/>
                  </a:cubicBezTo>
                  <a:cubicBezTo>
                    <a:pt x="91" y="2"/>
                    <a:pt x="91" y="2"/>
                    <a:pt x="91" y="2"/>
                  </a:cubicBezTo>
                  <a:cubicBezTo>
                    <a:pt x="89" y="2"/>
                    <a:pt x="89" y="2"/>
                    <a:pt x="89" y="2"/>
                  </a:cubicBezTo>
                  <a:cubicBezTo>
                    <a:pt x="87" y="5"/>
                    <a:pt x="87" y="5"/>
                    <a:pt x="87" y="5"/>
                  </a:cubicBezTo>
                  <a:cubicBezTo>
                    <a:pt x="87" y="6"/>
                    <a:pt x="87" y="6"/>
                    <a:pt x="87" y="6"/>
                  </a:cubicBezTo>
                  <a:cubicBezTo>
                    <a:pt x="85" y="4"/>
                    <a:pt x="85" y="4"/>
                    <a:pt x="85" y="4"/>
                  </a:cubicBezTo>
                  <a:cubicBezTo>
                    <a:pt x="87" y="3"/>
                    <a:pt x="87" y="3"/>
                    <a:pt x="87" y="3"/>
                  </a:cubicBezTo>
                  <a:cubicBezTo>
                    <a:pt x="83" y="2"/>
                    <a:pt x="83" y="2"/>
                    <a:pt x="83" y="2"/>
                  </a:cubicBezTo>
                  <a:cubicBezTo>
                    <a:pt x="83" y="2"/>
                    <a:pt x="81" y="1"/>
                    <a:pt x="81" y="2"/>
                  </a:cubicBezTo>
                  <a:cubicBezTo>
                    <a:pt x="81" y="3"/>
                    <a:pt x="81" y="5"/>
                    <a:pt x="81" y="5"/>
                  </a:cubicBezTo>
                  <a:cubicBezTo>
                    <a:pt x="84" y="5"/>
                    <a:pt x="84" y="5"/>
                    <a:pt x="84" y="5"/>
                  </a:cubicBezTo>
                  <a:cubicBezTo>
                    <a:pt x="83" y="6"/>
                    <a:pt x="83" y="6"/>
                    <a:pt x="83" y="6"/>
                  </a:cubicBezTo>
                  <a:cubicBezTo>
                    <a:pt x="82" y="6"/>
                    <a:pt x="82" y="6"/>
                    <a:pt x="82" y="6"/>
                  </a:cubicBezTo>
                  <a:cubicBezTo>
                    <a:pt x="80" y="6"/>
                    <a:pt x="80" y="6"/>
                    <a:pt x="80" y="6"/>
                  </a:cubicBezTo>
                  <a:cubicBezTo>
                    <a:pt x="79" y="5"/>
                    <a:pt x="79" y="5"/>
                    <a:pt x="79" y="5"/>
                  </a:cubicBezTo>
                  <a:cubicBezTo>
                    <a:pt x="77" y="6"/>
                    <a:pt x="77" y="6"/>
                    <a:pt x="77" y="6"/>
                  </a:cubicBezTo>
                  <a:cubicBezTo>
                    <a:pt x="79" y="8"/>
                    <a:pt x="79" y="8"/>
                    <a:pt x="79" y="8"/>
                  </a:cubicBezTo>
                  <a:cubicBezTo>
                    <a:pt x="80" y="8"/>
                    <a:pt x="80" y="8"/>
                    <a:pt x="80" y="8"/>
                  </a:cubicBezTo>
                  <a:cubicBezTo>
                    <a:pt x="78" y="10"/>
                    <a:pt x="78" y="10"/>
                    <a:pt x="78" y="10"/>
                  </a:cubicBezTo>
                  <a:cubicBezTo>
                    <a:pt x="80" y="12"/>
                    <a:pt x="80" y="12"/>
                    <a:pt x="80" y="12"/>
                  </a:cubicBezTo>
                  <a:cubicBezTo>
                    <a:pt x="77" y="11"/>
                    <a:pt x="77" y="11"/>
                    <a:pt x="77" y="11"/>
                  </a:cubicBezTo>
                  <a:cubicBezTo>
                    <a:pt x="76" y="9"/>
                    <a:pt x="76" y="9"/>
                    <a:pt x="76" y="9"/>
                  </a:cubicBezTo>
                  <a:cubicBezTo>
                    <a:pt x="74" y="7"/>
                    <a:pt x="74" y="7"/>
                    <a:pt x="74" y="7"/>
                  </a:cubicBezTo>
                  <a:cubicBezTo>
                    <a:pt x="67" y="7"/>
                    <a:pt x="67" y="7"/>
                    <a:pt x="67" y="7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69" y="9"/>
                    <a:pt x="69" y="9"/>
                    <a:pt x="69" y="9"/>
                  </a:cubicBezTo>
                  <a:cubicBezTo>
                    <a:pt x="70" y="11"/>
                    <a:pt x="70" y="11"/>
                    <a:pt x="70" y="11"/>
                  </a:cubicBezTo>
                  <a:cubicBezTo>
                    <a:pt x="67" y="11"/>
                    <a:pt x="67" y="11"/>
                    <a:pt x="67" y="11"/>
                  </a:cubicBezTo>
                  <a:cubicBezTo>
                    <a:pt x="66" y="12"/>
                    <a:pt x="66" y="12"/>
                    <a:pt x="66" y="12"/>
                  </a:cubicBezTo>
                  <a:cubicBezTo>
                    <a:pt x="64" y="13"/>
                    <a:pt x="64" y="13"/>
                    <a:pt x="64" y="13"/>
                  </a:cubicBezTo>
                  <a:cubicBezTo>
                    <a:pt x="62" y="16"/>
                    <a:pt x="62" y="16"/>
                    <a:pt x="62" y="16"/>
                  </a:cubicBezTo>
                  <a:cubicBezTo>
                    <a:pt x="62" y="13"/>
                    <a:pt x="62" y="13"/>
                    <a:pt x="62" y="13"/>
                  </a:cubicBezTo>
                  <a:cubicBezTo>
                    <a:pt x="60" y="11"/>
                    <a:pt x="60" y="11"/>
                    <a:pt x="60" y="11"/>
                  </a:cubicBezTo>
                  <a:cubicBezTo>
                    <a:pt x="59" y="14"/>
                    <a:pt x="59" y="14"/>
                    <a:pt x="59" y="14"/>
                  </a:cubicBezTo>
                  <a:cubicBezTo>
                    <a:pt x="56" y="14"/>
                    <a:pt x="56" y="14"/>
                    <a:pt x="56" y="14"/>
                  </a:cubicBezTo>
                  <a:cubicBezTo>
                    <a:pt x="55" y="15"/>
                    <a:pt x="55" y="15"/>
                    <a:pt x="55" y="15"/>
                  </a:cubicBezTo>
                  <a:cubicBezTo>
                    <a:pt x="57" y="16"/>
                    <a:pt x="57" y="16"/>
                    <a:pt x="57" y="16"/>
                  </a:cubicBezTo>
                  <a:cubicBezTo>
                    <a:pt x="53" y="17"/>
                    <a:pt x="53" y="17"/>
                    <a:pt x="53" y="17"/>
                  </a:cubicBezTo>
                  <a:cubicBezTo>
                    <a:pt x="52" y="18"/>
                    <a:pt x="52" y="18"/>
                    <a:pt x="52" y="18"/>
                  </a:cubicBezTo>
                  <a:cubicBezTo>
                    <a:pt x="51" y="20"/>
                    <a:pt x="51" y="20"/>
                    <a:pt x="51" y="20"/>
                  </a:cubicBezTo>
                  <a:cubicBezTo>
                    <a:pt x="47" y="22"/>
                    <a:pt x="47" y="22"/>
                    <a:pt x="47" y="22"/>
                  </a:cubicBezTo>
                  <a:cubicBezTo>
                    <a:pt x="48" y="24"/>
                    <a:pt x="48" y="24"/>
                    <a:pt x="48" y="24"/>
                  </a:cubicBezTo>
                  <a:cubicBezTo>
                    <a:pt x="50" y="25"/>
                    <a:pt x="50" y="25"/>
                    <a:pt x="50" y="25"/>
                  </a:cubicBezTo>
                  <a:cubicBezTo>
                    <a:pt x="51" y="27"/>
                    <a:pt x="51" y="27"/>
                    <a:pt x="51" y="27"/>
                  </a:cubicBezTo>
                  <a:cubicBezTo>
                    <a:pt x="49" y="26"/>
                    <a:pt x="49" y="26"/>
                    <a:pt x="49" y="26"/>
                  </a:cubicBezTo>
                  <a:cubicBezTo>
                    <a:pt x="47" y="26"/>
                    <a:pt x="47" y="26"/>
                    <a:pt x="47" y="26"/>
                  </a:cubicBezTo>
                  <a:cubicBezTo>
                    <a:pt x="47" y="29"/>
                    <a:pt x="47" y="29"/>
                    <a:pt x="47" y="29"/>
                  </a:cubicBezTo>
                  <a:cubicBezTo>
                    <a:pt x="45" y="28"/>
                    <a:pt x="45" y="28"/>
                    <a:pt x="45" y="28"/>
                  </a:cubicBezTo>
                  <a:cubicBezTo>
                    <a:pt x="44" y="30"/>
                    <a:pt x="44" y="30"/>
                    <a:pt x="44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1" y="33"/>
                    <a:pt x="41" y="33"/>
                    <a:pt x="41" y="33"/>
                  </a:cubicBezTo>
                  <a:cubicBezTo>
                    <a:pt x="44" y="34"/>
                    <a:pt x="44" y="34"/>
                    <a:pt x="44" y="34"/>
                  </a:cubicBezTo>
                  <a:cubicBezTo>
                    <a:pt x="44" y="35"/>
                    <a:pt x="44" y="35"/>
                    <a:pt x="44" y="35"/>
                  </a:cubicBezTo>
                  <a:cubicBezTo>
                    <a:pt x="41" y="34"/>
                    <a:pt x="41" y="34"/>
                    <a:pt x="41" y="34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3" y="39"/>
                    <a:pt x="43" y="39"/>
                    <a:pt x="43" y="39"/>
                  </a:cubicBezTo>
                  <a:cubicBezTo>
                    <a:pt x="39" y="39"/>
                    <a:pt x="39" y="39"/>
                    <a:pt x="39" y="39"/>
                  </a:cubicBezTo>
                  <a:cubicBezTo>
                    <a:pt x="37" y="42"/>
                    <a:pt x="37" y="42"/>
                    <a:pt x="37" y="42"/>
                  </a:cubicBezTo>
                  <a:cubicBezTo>
                    <a:pt x="38" y="44"/>
                    <a:pt x="38" y="44"/>
                    <a:pt x="38" y="44"/>
                  </a:cubicBezTo>
                  <a:cubicBezTo>
                    <a:pt x="36" y="44"/>
                    <a:pt x="36" y="44"/>
                    <a:pt x="36" y="44"/>
                  </a:cubicBezTo>
                  <a:cubicBezTo>
                    <a:pt x="39" y="46"/>
                    <a:pt x="39" y="46"/>
                    <a:pt x="39" y="46"/>
                  </a:cubicBezTo>
                  <a:cubicBezTo>
                    <a:pt x="41" y="47"/>
                    <a:pt x="41" y="47"/>
                    <a:pt x="41" y="47"/>
                  </a:cubicBezTo>
                  <a:cubicBezTo>
                    <a:pt x="40" y="48"/>
                    <a:pt x="40" y="48"/>
                    <a:pt x="40" y="48"/>
                  </a:cubicBezTo>
                  <a:cubicBezTo>
                    <a:pt x="36" y="45"/>
                    <a:pt x="36" y="45"/>
                    <a:pt x="36" y="45"/>
                  </a:cubicBezTo>
                  <a:cubicBezTo>
                    <a:pt x="35" y="48"/>
                    <a:pt x="35" y="48"/>
                    <a:pt x="35" y="48"/>
                  </a:cubicBezTo>
                  <a:cubicBezTo>
                    <a:pt x="36" y="49"/>
                    <a:pt x="36" y="49"/>
                    <a:pt x="36" y="49"/>
                  </a:cubicBezTo>
                  <a:cubicBezTo>
                    <a:pt x="34" y="50"/>
                    <a:pt x="34" y="50"/>
                    <a:pt x="34" y="50"/>
                  </a:cubicBezTo>
                  <a:cubicBezTo>
                    <a:pt x="32" y="52"/>
                    <a:pt x="32" y="52"/>
                    <a:pt x="32" y="52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3" y="54"/>
                    <a:pt x="33" y="54"/>
                    <a:pt x="33" y="54"/>
                  </a:cubicBezTo>
                  <a:cubicBezTo>
                    <a:pt x="30" y="55"/>
                    <a:pt x="30" y="55"/>
                    <a:pt x="30" y="55"/>
                  </a:cubicBezTo>
                  <a:cubicBezTo>
                    <a:pt x="28" y="56"/>
                    <a:pt x="28" y="56"/>
                    <a:pt x="28" y="56"/>
                  </a:cubicBezTo>
                  <a:cubicBezTo>
                    <a:pt x="26" y="59"/>
                    <a:pt x="26" y="59"/>
                    <a:pt x="26" y="59"/>
                  </a:cubicBezTo>
                  <a:cubicBezTo>
                    <a:pt x="27" y="61"/>
                    <a:pt x="27" y="61"/>
                    <a:pt x="27" y="61"/>
                  </a:cubicBezTo>
                  <a:cubicBezTo>
                    <a:pt x="29" y="62"/>
                    <a:pt x="29" y="62"/>
                    <a:pt x="29" y="62"/>
                  </a:cubicBezTo>
                  <a:cubicBezTo>
                    <a:pt x="32" y="61"/>
                    <a:pt x="32" y="61"/>
                    <a:pt x="32" y="61"/>
                  </a:cubicBezTo>
                  <a:cubicBezTo>
                    <a:pt x="32" y="60"/>
                    <a:pt x="32" y="60"/>
                    <a:pt x="32" y="60"/>
                  </a:cubicBezTo>
                  <a:cubicBezTo>
                    <a:pt x="36" y="58"/>
                    <a:pt x="36" y="58"/>
                    <a:pt x="36" y="58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7" y="59"/>
                    <a:pt x="37" y="59"/>
                    <a:pt x="37" y="59"/>
                  </a:cubicBezTo>
                  <a:cubicBezTo>
                    <a:pt x="40" y="60"/>
                    <a:pt x="40" y="60"/>
                    <a:pt x="40" y="60"/>
                  </a:cubicBezTo>
                  <a:cubicBezTo>
                    <a:pt x="38" y="62"/>
                    <a:pt x="38" y="62"/>
                    <a:pt x="38" y="62"/>
                  </a:cubicBezTo>
                  <a:cubicBezTo>
                    <a:pt x="36" y="59"/>
                    <a:pt x="36" y="59"/>
                    <a:pt x="36" y="59"/>
                  </a:cubicBezTo>
                  <a:cubicBezTo>
                    <a:pt x="33" y="60"/>
                    <a:pt x="33" y="60"/>
                    <a:pt x="33" y="60"/>
                  </a:cubicBezTo>
                  <a:cubicBezTo>
                    <a:pt x="33" y="62"/>
                    <a:pt x="33" y="62"/>
                    <a:pt x="33" y="62"/>
                  </a:cubicBezTo>
                  <a:cubicBezTo>
                    <a:pt x="30" y="63"/>
                    <a:pt x="30" y="63"/>
                    <a:pt x="30" y="63"/>
                  </a:cubicBezTo>
                  <a:cubicBezTo>
                    <a:pt x="29" y="65"/>
                    <a:pt x="29" y="65"/>
                    <a:pt x="29" y="65"/>
                  </a:cubicBezTo>
                  <a:cubicBezTo>
                    <a:pt x="28" y="64"/>
                    <a:pt x="28" y="64"/>
                    <a:pt x="28" y="64"/>
                  </a:cubicBezTo>
                  <a:cubicBezTo>
                    <a:pt x="26" y="62"/>
                    <a:pt x="26" y="62"/>
                    <a:pt x="26" y="62"/>
                  </a:cubicBezTo>
                  <a:cubicBezTo>
                    <a:pt x="24" y="62"/>
                    <a:pt x="24" y="62"/>
                    <a:pt x="24" y="62"/>
                  </a:cubicBezTo>
                  <a:cubicBezTo>
                    <a:pt x="23" y="63"/>
                    <a:pt x="23" y="63"/>
                    <a:pt x="23" y="63"/>
                  </a:cubicBezTo>
                  <a:cubicBezTo>
                    <a:pt x="22" y="65"/>
                    <a:pt x="22" y="65"/>
                    <a:pt x="22" y="65"/>
                  </a:cubicBezTo>
                  <a:cubicBezTo>
                    <a:pt x="23" y="67"/>
                    <a:pt x="23" y="67"/>
                    <a:pt x="23" y="67"/>
                  </a:cubicBezTo>
                  <a:cubicBezTo>
                    <a:pt x="25" y="69"/>
                    <a:pt x="25" y="69"/>
                    <a:pt x="25" y="69"/>
                  </a:cubicBezTo>
                  <a:cubicBezTo>
                    <a:pt x="23" y="69"/>
                    <a:pt x="23" y="69"/>
                    <a:pt x="23" y="69"/>
                  </a:cubicBezTo>
                  <a:cubicBezTo>
                    <a:pt x="20" y="68"/>
                    <a:pt x="20" y="68"/>
                    <a:pt x="20" y="68"/>
                  </a:cubicBezTo>
                  <a:cubicBezTo>
                    <a:pt x="18" y="68"/>
                    <a:pt x="18" y="68"/>
                    <a:pt x="18" y="68"/>
                  </a:cubicBezTo>
                  <a:cubicBezTo>
                    <a:pt x="16" y="70"/>
                    <a:pt x="16" y="70"/>
                    <a:pt x="16" y="70"/>
                  </a:cubicBezTo>
                  <a:cubicBezTo>
                    <a:pt x="16" y="71"/>
                    <a:pt x="16" y="71"/>
                    <a:pt x="16" y="71"/>
                  </a:cubicBezTo>
                  <a:cubicBezTo>
                    <a:pt x="17" y="73"/>
                    <a:pt x="17" y="73"/>
                    <a:pt x="17" y="73"/>
                  </a:cubicBezTo>
                  <a:cubicBezTo>
                    <a:pt x="14" y="73"/>
                    <a:pt x="14" y="73"/>
                    <a:pt x="14" y="73"/>
                  </a:cubicBezTo>
                  <a:cubicBezTo>
                    <a:pt x="12" y="75"/>
                    <a:pt x="12" y="75"/>
                    <a:pt x="12" y="75"/>
                  </a:cubicBezTo>
                  <a:cubicBezTo>
                    <a:pt x="15" y="76"/>
                    <a:pt x="15" y="76"/>
                    <a:pt x="15" y="76"/>
                  </a:cubicBezTo>
                  <a:cubicBezTo>
                    <a:pt x="10" y="75"/>
                    <a:pt x="10" y="75"/>
                    <a:pt x="10" y="75"/>
                  </a:cubicBezTo>
                  <a:cubicBezTo>
                    <a:pt x="12" y="78"/>
                    <a:pt x="12" y="78"/>
                    <a:pt x="12" y="78"/>
                  </a:cubicBezTo>
                  <a:cubicBezTo>
                    <a:pt x="9" y="76"/>
                    <a:pt x="9" y="76"/>
                    <a:pt x="9" y="76"/>
                  </a:cubicBezTo>
                  <a:cubicBezTo>
                    <a:pt x="7" y="76"/>
                    <a:pt x="7" y="76"/>
                    <a:pt x="7" y="76"/>
                  </a:cubicBezTo>
                  <a:cubicBezTo>
                    <a:pt x="6" y="78"/>
                    <a:pt x="6" y="78"/>
                    <a:pt x="6" y="78"/>
                  </a:cubicBezTo>
                  <a:cubicBezTo>
                    <a:pt x="4" y="79"/>
                    <a:pt x="4" y="79"/>
                    <a:pt x="4" y="79"/>
                  </a:cubicBezTo>
                  <a:cubicBezTo>
                    <a:pt x="4" y="80"/>
                    <a:pt x="4" y="80"/>
                    <a:pt x="4" y="80"/>
                  </a:cubicBezTo>
                  <a:cubicBezTo>
                    <a:pt x="8" y="80"/>
                    <a:pt x="8" y="80"/>
                    <a:pt x="8" y="80"/>
                  </a:cubicBezTo>
                  <a:cubicBezTo>
                    <a:pt x="11" y="82"/>
                    <a:pt x="11" y="82"/>
                    <a:pt x="11" y="82"/>
                  </a:cubicBezTo>
                  <a:cubicBezTo>
                    <a:pt x="7" y="82"/>
                    <a:pt x="7" y="82"/>
                    <a:pt x="7" y="82"/>
                  </a:cubicBezTo>
                  <a:cubicBezTo>
                    <a:pt x="4" y="81"/>
                    <a:pt x="4" y="81"/>
                    <a:pt x="4" y="81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3" y="84"/>
                    <a:pt x="3" y="84"/>
                    <a:pt x="3" y="84"/>
                  </a:cubicBezTo>
                  <a:cubicBezTo>
                    <a:pt x="7" y="85"/>
                    <a:pt x="7" y="85"/>
                    <a:pt x="7" y="85"/>
                  </a:cubicBezTo>
                  <a:cubicBezTo>
                    <a:pt x="2" y="85"/>
                    <a:pt x="2" y="85"/>
                    <a:pt x="2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1" y="92"/>
                    <a:pt x="1" y="92"/>
                    <a:pt x="1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3" y="96"/>
                    <a:pt x="3" y="96"/>
                    <a:pt x="3" y="96"/>
                  </a:cubicBezTo>
                  <a:cubicBezTo>
                    <a:pt x="2" y="98"/>
                    <a:pt x="2" y="98"/>
                    <a:pt x="2" y="98"/>
                  </a:cubicBezTo>
                  <a:cubicBezTo>
                    <a:pt x="4" y="98"/>
                    <a:pt x="4" y="98"/>
                    <a:pt x="4" y="98"/>
                  </a:cubicBezTo>
                  <a:cubicBezTo>
                    <a:pt x="3" y="101"/>
                    <a:pt x="3" y="101"/>
                    <a:pt x="3" y="101"/>
                  </a:cubicBezTo>
                  <a:cubicBezTo>
                    <a:pt x="5" y="102"/>
                    <a:pt x="5" y="102"/>
                    <a:pt x="5" y="102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2" y="105"/>
                    <a:pt x="2" y="105"/>
                    <a:pt x="2" y="105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7" y="105"/>
                    <a:pt x="7" y="105"/>
                    <a:pt x="7" y="105"/>
                  </a:cubicBezTo>
                  <a:cubicBezTo>
                    <a:pt x="6" y="108"/>
                    <a:pt x="6" y="108"/>
                    <a:pt x="6" y="108"/>
                  </a:cubicBezTo>
                  <a:cubicBezTo>
                    <a:pt x="3" y="107"/>
                    <a:pt x="3" y="107"/>
                    <a:pt x="3" y="107"/>
                  </a:cubicBezTo>
                  <a:cubicBezTo>
                    <a:pt x="3" y="108"/>
                    <a:pt x="3" y="108"/>
                    <a:pt x="3" y="108"/>
                  </a:cubicBezTo>
                  <a:cubicBezTo>
                    <a:pt x="4" y="113"/>
                    <a:pt x="4" y="113"/>
                    <a:pt x="4" y="113"/>
                  </a:cubicBezTo>
                  <a:cubicBezTo>
                    <a:pt x="4" y="113"/>
                    <a:pt x="5" y="114"/>
                    <a:pt x="6" y="115"/>
                  </a:cubicBezTo>
                  <a:cubicBezTo>
                    <a:pt x="8" y="116"/>
                    <a:pt x="10" y="117"/>
                    <a:pt x="10" y="117"/>
                  </a:cubicBezTo>
                  <a:cubicBezTo>
                    <a:pt x="12" y="116"/>
                    <a:pt x="12" y="116"/>
                    <a:pt x="12" y="116"/>
                  </a:cubicBezTo>
                  <a:cubicBezTo>
                    <a:pt x="13" y="117"/>
                    <a:pt x="13" y="117"/>
                    <a:pt x="13" y="117"/>
                  </a:cubicBezTo>
                  <a:cubicBezTo>
                    <a:pt x="13" y="117"/>
                    <a:pt x="13" y="118"/>
                    <a:pt x="18" y="116"/>
                  </a:cubicBezTo>
                  <a:cubicBezTo>
                    <a:pt x="22" y="113"/>
                    <a:pt x="23" y="111"/>
                    <a:pt x="23" y="111"/>
                  </a:cubicBezTo>
                  <a:cubicBezTo>
                    <a:pt x="24" y="108"/>
                    <a:pt x="24" y="108"/>
                    <a:pt x="24" y="108"/>
                  </a:cubicBezTo>
                  <a:cubicBezTo>
                    <a:pt x="24" y="109"/>
                    <a:pt x="24" y="109"/>
                    <a:pt x="24" y="109"/>
                  </a:cubicBezTo>
                  <a:cubicBezTo>
                    <a:pt x="27" y="107"/>
                    <a:pt x="27" y="107"/>
                    <a:pt x="27" y="107"/>
                  </a:cubicBezTo>
                  <a:cubicBezTo>
                    <a:pt x="26" y="104"/>
                    <a:pt x="26" y="104"/>
                    <a:pt x="26" y="104"/>
                  </a:cubicBezTo>
                  <a:cubicBezTo>
                    <a:pt x="27" y="105"/>
                    <a:pt x="27" y="105"/>
                    <a:pt x="27" y="105"/>
                  </a:cubicBezTo>
                  <a:cubicBezTo>
                    <a:pt x="28" y="99"/>
                    <a:pt x="28" y="99"/>
                    <a:pt x="28" y="99"/>
                  </a:cubicBezTo>
                  <a:cubicBezTo>
                    <a:pt x="28" y="106"/>
                    <a:pt x="28" y="106"/>
                    <a:pt x="28" y="106"/>
                  </a:cubicBezTo>
                  <a:cubicBezTo>
                    <a:pt x="30" y="107"/>
                    <a:pt x="30" y="107"/>
                    <a:pt x="30" y="107"/>
                  </a:cubicBezTo>
                  <a:cubicBezTo>
                    <a:pt x="30" y="109"/>
                    <a:pt x="30" y="109"/>
                    <a:pt x="30" y="109"/>
                  </a:cubicBezTo>
                  <a:cubicBezTo>
                    <a:pt x="32" y="109"/>
                    <a:pt x="32" y="109"/>
                    <a:pt x="32" y="109"/>
                  </a:cubicBezTo>
                  <a:cubicBezTo>
                    <a:pt x="32" y="104"/>
                    <a:pt x="32" y="104"/>
                    <a:pt x="32" y="104"/>
                  </a:cubicBezTo>
                  <a:cubicBezTo>
                    <a:pt x="35" y="101"/>
                    <a:pt x="35" y="101"/>
                    <a:pt x="35" y="101"/>
                  </a:cubicBezTo>
                  <a:cubicBezTo>
                    <a:pt x="36" y="95"/>
                    <a:pt x="36" y="95"/>
                    <a:pt x="36" y="95"/>
                  </a:cubicBezTo>
                  <a:cubicBezTo>
                    <a:pt x="34" y="94"/>
                    <a:pt x="34" y="94"/>
                    <a:pt x="34" y="94"/>
                  </a:cubicBezTo>
                  <a:cubicBezTo>
                    <a:pt x="35" y="92"/>
                    <a:pt x="35" y="92"/>
                    <a:pt x="35" y="92"/>
                  </a:cubicBezTo>
                  <a:cubicBezTo>
                    <a:pt x="37" y="89"/>
                    <a:pt x="37" y="89"/>
                    <a:pt x="37" y="89"/>
                  </a:cubicBezTo>
                  <a:cubicBezTo>
                    <a:pt x="35" y="87"/>
                    <a:pt x="35" y="87"/>
                    <a:pt x="35" y="87"/>
                  </a:cubicBezTo>
                  <a:cubicBezTo>
                    <a:pt x="34" y="76"/>
                    <a:pt x="34" y="76"/>
                    <a:pt x="34" y="76"/>
                  </a:cubicBezTo>
                  <a:cubicBezTo>
                    <a:pt x="34" y="69"/>
                    <a:pt x="34" y="69"/>
                    <a:pt x="34" y="69"/>
                  </a:cubicBezTo>
                  <a:cubicBezTo>
                    <a:pt x="35" y="66"/>
                    <a:pt x="35" y="66"/>
                    <a:pt x="35" y="66"/>
                  </a:cubicBezTo>
                  <a:cubicBezTo>
                    <a:pt x="42" y="66"/>
                    <a:pt x="42" y="66"/>
                    <a:pt x="42" y="66"/>
                  </a:cubicBezTo>
                  <a:cubicBezTo>
                    <a:pt x="41" y="59"/>
                    <a:pt x="41" y="59"/>
                    <a:pt x="41" y="59"/>
                  </a:cubicBezTo>
                  <a:cubicBezTo>
                    <a:pt x="43" y="55"/>
                    <a:pt x="43" y="55"/>
                    <a:pt x="43" y="55"/>
                  </a:cubicBezTo>
                  <a:cubicBezTo>
                    <a:pt x="44" y="47"/>
                    <a:pt x="44" y="47"/>
                    <a:pt x="44" y="47"/>
                  </a:cubicBezTo>
                  <a:cubicBezTo>
                    <a:pt x="46" y="47"/>
                    <a:pt x="46" y="47"/>
                    <a:pt x="46" y="47"/>
                  </a:cubicBezTo>
                  <a:cubicBezTo>
                    <a:pt x="47" y="40"/>
                    <a:pt x="47" y="40"/>
                    <a:pt x="47" y="40"/>
                  </a:cubicBezTo>
                  <a:cubicBezTo>
                    <a:pt x="49" y="38"/>
                    <a:pt x="49" y="38"/>
                    <a:pt x="49" y="38"/>
                  </a:cubicBezTo>
                  <a:cubicBezTo>
                    <a:pt x="51" y="30"/>
                    <a:pt x="51" y="30"/>
                    <a:pt x="51" y="30"/>
                  </a:cubicBezTo>
                  <a:cubicBezTo>
                    <a:pt x="52" y="30"/>
                    <a:pt x="52" y="30"/>
                    <a:pt x="52" y="30"/>
                  </a:cubicBezTo>
                  <a:cubicBezTo>
                    <a:pt x="55" y="30"/>
                    <a:pt x="55" y="30"/>
                    <a:pt x="55" y="30"/>
                  </a:cubicBezTo>
                  <a:cubicBezTo>
                    <a:pt x="55" y="26"/>
                    <a:pt x="55" y="26"/>
                    <a:pt x="55" y="26"/>
                  </a:cubicBezTo>
                  <a:cubicBezTo>
                    <a:pt x="59" y="25"/>
                    <a:pt x="59" y="25"/>
                    <a:pt x="59" y="25"/>
                  </a:cubicBezTo>
                  <a:cubicBezTo>
                    <a:pt x="63" y="27"/>
                    <a:pt x="63" y="27"/>
                    <a:pt x="63" y="27"/>
                  </a:cubicBezTo>
                  <a:cubicBezTo>
                    <a:pt x="65" y="27"/>
                    <a:pt x="65" y="27"/>
                    <a:pt x="65" y="27"/>
                  </a:cubicBezTo>
                  <a:cubicBezTo>
                    <a:pt x="65" y="21"/>
                    <a:pt x="65" y="21"/>
                    <a:pt x="65" y="21"/>
                  </a:cubicBezTo>
                  <a:cubicBezTo>
                    <a:pt x="66" y="20"/>
                    <a:pt x="66" y="20"/>
                    <a:pt x="66" y="20"/>
                  </a:cubicBezTo>
                  <a:cubicBezTo>
                    <a:pt x="67" y="18"/>
                    <a:pt x="67" y="18"/>
                    <a:pt x="67" y="18"/>
                  </a:cubicBezTo>
                  <a:cubicBezTo>
                    <a:pt x="70" y="19"/>
                    <a:pt x="70" y="19"/>
                    <a:pt x="70" y="19"/>
                  </a:cubicBezTo>
                  <a:cubicBezTo>
                    <a:pt x="74" y="21"/>
                    <a:pt x="74" y="21"/>
                    <a:pt x="74" y="21"/>
                  </a:cubicBezTo>
                  <a:cubicBezTo>
                    <a:pt x="76" y="23"/>
                    <a:pt x="76" y="23"/>
                    <a:pt x="76" y="23"/>
                  </a:cubicBezTo>
                  <a:cubicBezTo>
                    <a:pt x="82" y="21"/>
                    <a:pt x="82" y="21"/>
                    <a:pt x="82" y="21"/>
                  </a:cubicBezTo>
                  <a:cubicBezTo>
                    <a:pt x="84" y="23"/>
                    <a:pt x="84" y="23"/>
                    <a:pt x="84" y="23"/>
                  </a:cubicBezTo>
                  <a:cubicBezTo>
                    <a:pt x="88" y="21"/>
                    <a:pt x="88" y="21"/>
                    <a:pt x="88" y="21"/>
                  </a:cubicBezTo>
                  <a:cubicBezTo>
                    <a:pt x="88" y="17"/>
                    <a:pt x="88" y="17"/>
                    <a:pt x="88" y="17"/>
                  </a:cubicBezTo>
                  <a:cubicBezTo>
                    <a:pt x="88" y="12"/>
                    <a:pt x="88" y="12"/>
                    <a:pt x="88" y="12"/>
                  </a:cubicBezTo>
                  <a:cubicBezTo>
                    <a:pt x="91" y="11"/>
                    <a:pt x="91" y="11"/>
                    <a:pt x="91" y="11"/>
                  </a:cubicBezTo>
                  <a:cubicBezTo>
                    <a:pt x="96" y="10"/>
                    <a:pt x="96" y="10"/>
                    <a:pt x="96" y="10"/>
                  </a:cubicBezTo>
                  <a:cubicBezTo>
                    <a:pt x="99" y="14"/>
                    <a:pt x="99" y="14"/>
                    <a:pt x="99" y="14"/>
                  </a:cubicBezTo>
                  <a:cubicBezTo>
                    <a:pt x="101" y="15"/>
                    <a:pt x="101" y="15"/>
                    <a:pt x="101" y="15"/>
                  </a:cubicBezTo>
                  <a:cubicBezTo>
                    <a:pt x="101" y="19"/>
                    <a:pt x="101" y="19"/>
                    <a:pt x="101" y="19"/>
                  </a:cubicBezTo>
                  <a:cubicBezTo>
                    <a:pt x="103" y="21"/>
                    <a:pt x="103" y="21"/>
                    <a:pt x="103" y="21"/>
                  </a:cubicBezTo>
                  <a:cubicBezTo>
                    <a:pt x="105" y="19"/>
                    <a:pt x="105" y="19"/>
                    <a:pt x="105" y="19"/>
                  </a:cubicBezTo>
                  <a:cubicBezTo>
                    <a:pt x="104" y="14"/>
                    <a:pt x="104" y="14"/>
                    <a:pt x="104" y="14"/>
                  </a:cubicBezTo>
                  <a:lnTo>
                    <a:pt x="109" y="12"/>
                  </a:lnTo>
                  <a:close/>
                </a:path>
              </a:pathLst>
            </a:custGeom>
            <a:solidFill>
              <a:srgbClr val="E2E4EA"/>
            </a:solidFill>
            <a:ln w="6350" cap="flat" cmpd="sng">
              <a:solidFill>
                <a:srgbClr val="EEECE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2" name="Freeform 67"/>
            <p:cNvSpPr>
              <a:spLocks/>
            </p:cNvSpPr>
            <p:nvPr/>
          </p:nvSpPr>
          <p:spPr bwMode="auto">
            <a:xfrm>
              <a:off x="2947" y="702"/>
              <a:ext cx="633" cy="1330"/>
            </a:xfrm>
            <a:custGeom>
              <a:avLst/>
              <a:gdLst>
                <a:gd name="T0" fmla="*/ 2147483647 w 54"/>
                <a:gd name="T1" fmla="*/ 2147483647 h 118"/>
                <a:gd name="T2" fmla="*/ 2147483647 w 54"/>
                <a:gd name="T3" fmla="*/ 2147483647 h 118"/>
                <a:gd name="T4" fmla="*/ 2147483647 w 54"/>
                <a:gd name="T5" fmla="*/ 2147483647 h 118"/>
                <a:gd name="T6" fmla="*/ 2147483647 w 54"/>
                <a:gd name="T7" fmla="*/ 2147483647 h 118"/>
                <a:gd name="T8" fmla="*/ 2147483647 w 54"/>
                <a:gd name="T9" fmla="*/ 2147483647 h 118"/>
                <a:gd name="T10" fmla="*/ 2147483647 w 54"/>
                <a:gd name="T11" fmla="*/ 2147483647 h 118"/>
                <a:gd name="T12" fmla="*/ 2147483647 w 54"/>
                <a:gd name="T13" fmla="*/ 2147483647 h 118"/>
                <a:gd name="T14" fmla="*/ 2147483647 w 54"/>
                <a:gd name="T15" fmla="*/ 2147483647 h 118"/>
                <a:gd name="T16" fmla="*/ 2147483647 w 54"/>
                <a:gd name="T17" fmla="*/ 2147483647 h 118"/>
                <a:gd name="T18" fmla="*/ 2147483647 w 54"/>
                <a:gd name="T19" fmla="*/ 2147483647 h 118"/>
                <a:gd name="T20" fmla="*/ 2147483647 w 54"/>
                <a:gd name="T21" fmla="*/ 2147483647 h 118"/>
                <a:gd name="T22" fmla="*/ 2147483647 w 54"/>
                <a:gd name="T23" fmla="*/ 2147483647 h 118"/>
                <a:gd name="T24" fmla="*/ 2147483647 w 54"/>
                <a:gd name="T25" fmla="*/ 2147483647 h 118"/>
                <a:gd name="T26" fmla="*/ 2147483647 w 54"/>
                <a:gd name="T27" fmla="*/ 0 h 118"/>
                <a:gd name="T28" fmla="*/ 2147483647 w 54"/>
                <a:gd name="T29" fmla="*/ 2147483647 h 118"/>
                <a:gd name="T30" fmla="*/ 2147483647 w 54"/>
                <a:gd name="T31" fmla="*/ 2147483647 h 118"/>
                <a:gd name="T32" fmla="*/ 2147483647 w 54"/>
                <a:gd name="T33" fmla="*/ 2147483647 h 118"/>
                <a:gd name="T34" fmla="*/ 2147483647 w 54"/>
                <a:gd name="T35" fmla="*/ 2147483647 h 118"/>
                <a:gd name="T36" fmla="*/ 2147483647 w 54"/>
                <a:gd name="T37" fmla="*/ 2147483647 h 118"/>
                <a:gd name="T38" fmla="*/ 2147483647 w 54"/>
                <a:gd name="T39" fmla="*/ 2147483647 h 118"/>
                <a:gd name="T40" fmla="*/ 2147483647 w 54"/>
                <a:gd name="T41" fmla="*/ 2147483647 h 118"/>
                <a:gd name="T42" fmla="*/ 2147483647 w 54"/>
                <a:gd name="T43" fmla="*/ 2147483647 h 118"/>
                <a:gd name="T44" fmla="*/ 2147483647 w 54"/>
                <a:gd name="T45" fmla="*/ 2147483647 h 118"/>
                <a:gd name="T46" fmla="*/ 2147483647 w 54"/>
                <a:gd name="T47" fmla="*/ 2147483647 h 118"/>
                <a:gd name="T48" fmla="*/ 2147483647 w 54"/>
                <a:gd name="T49" fmla="*/ 2147483647 h 118"/>
                <a:gd name="T50" fmla="*/ 2147483647 w 54"/>
                <a:gd name="T51" fmla="*/ 2147483647 h 118"/>
                <a:gd name="T52" fmla="*/ 2147483647 w 54"/>
                <a:gd name="T53" fmla="*/ 2147483647 h 118"/>
                <a:gd name="T54" fmla="*/ 2147483647 w 54"/>
                <a:gd name="T55" fmla="*/ 2147483647 h 118"/>
                <a:gd name="T56" fmla="*/ 2147483647 w 54"/>
                <a:gd name="T57" fmla="*/ 2147483647 h 118"/>
                <a:gd name="T58" fmla="*/ 2147483647 w 54"/>
                <a:gd name="T59" fmla="*/ 2147483647 h 118"/>
                <a:gd name="T60" fmla="*/ 2147483647 w 54"/>
                <a:gd name="T61" fmla="*/ 2147483647 h 118"/>
                <a:gd name="T62" fmla="*/ 2147483647 w 54"/>
                <a:gd name="T63" fmla="*/ 2147483647 h 118"/>
                <a:gd name="T64" fmla="*/ 2147483647 w 54"/>
                <a:gd name="T65" fmla="*/ 2147483647 h 118"/>
                <a:gd name="T66" fmla="*/ 2147483647 w 54"/>
                <a:gd name="T67" fmla="*/ 2147483647 h 118"/>
                <a:gd name="T68" fmla="*/ 2147483647 w 54"/>
                <a:gd name="T69" fmla="*/ 2147483647 h 118"/>
                <a:gd name="T70" fmla="*/ 2147483647 w 54"/>
                <a:gd name="T71" fmla="*/ 2147483647 h 118"/>
                <a:gd name="T72" fmla="*/ 2147483647 w 54"/>
                <a:gd name="T73" fmla="*/ 2147483647 h 118"/>
                <a:gd name="T74" fmla="*/ 2147483647 w 54"/>
                <a:gd name="T75" fmla="*/ 2147483647 h 118"/>
                <a:gd name="T76" fmla="*/ 2147483647 w 54"/>
                <a:gd name="T77" fmla="*/ 2147483647 h 118"/>
                <a:gd name="T78" fmla="*/ 2147483647 w 54"/>
                <a:gd name="T79" fmla="*/ 2147483647 h 118"/>
                <a:gd name="T80" fmla="*/ 2147483647 w 54"/>
                <a:gd name="T81" fmla="*/ 2147483647 h 118"/>
                <a:gd name="T82" fmla="*/ 2147483647 w 54"/>
                <a:gd name="T83" fmla="*/ 2147483647 h 118"/>
                <a:gd name="T84" fmla="*/ 2147483647 w 54"/>
                <a:gd name="T85" fmla="*/ 2147483647 h 118"/>
                <a:gd name="T86" fmla="*/ 2147483647 w 54"/>
                <a:gd name="T87" fmla="*/ 2147483647 h 118"/>
                <a:gd name="T88" fmla="*/ 2147483647 w 54"/>
                <a:gd name="T89" fmla="*/ 2147483647 h 118"/>
                <a:gd name="T90" fmla="*/ 2147483647 w 54"/>
                <a:gd name="T91" fmla="*/ 2147483647 h 118"/>
                <a:gd name="T92" fmla="*/ 2147483647 w 54"/>
                <a:gd name="T93" fmla="*/ 2147483647 h 118"/>
                <a:gd name="T94" fmla="*/ 2147483647 w 54"/>
                <a:gd name="T95" fmla="*/ 2147483647 h 118"/>
                <a:gd name="T96" fmla="*/ 2147483647 w 54"/>
                <a:gd name="T97" fmla="*/ 2147483647 h 118"/>
                <a:gd name="T98" fmla="*/ 2147483647 w 54"/>
                <a:gd name="T99" fmla="*/ 2147483647 h 118"/>
                <a:gd name="T100" fmla="*/ 2147483647 w 54"/>
                <a:gd name="T101" fmla="*/ 2147483647 h 118"/>
                <a:gd name="T102" fmla="*/ 2147483647 w 54"/>
                <a:gd name="T103" fmla="*/ 2147483647 h 118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54"/>
                <a:gd name="T157" fmla="*/ 0 h 118"/>
                <a:gd name="T158" fmla="*/ 54 w 54"/>
                <a:gd name="T159" fmla="*/ 118 h 118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54" h="118">
                  <a:moveTo>
                    <a:pt x="1" y="89"/>
                  </a:moveTo>
                  <a:cubicBezTo>
                    <a:pt x="3" y="89"/>
                    <a:pt x="3" y="89"/>
                    <a:pt x="3" y="89"/>
                  </a:cubicBezTo>
                  <a:cubicBezTo>
                    <a:pt x="3" y="84"/>
                    <a:pt x="3" y="84"/>
                    <a:pt x="3" y="84"/>
                  </a:cubicBezTo>
                  <a:cubicBezTo>
                    <a:pt x="6" y="81"/>
                    <a:pt x="6" y="81"/>
                    <a:pt x="6" y="81"/>
                  </a:cubicBezTo>
                  <a:cubicBezTo>
                    <a:pt x="7" y="75"/>
                    <a:pt x="7" y="75"/>
                    <a:pt x="7" y="75"/>
                  </a:cubicBezTo>
                  <a:cubicBezTo>
                    <a:pt x="5" y="74"/>
                    <a:pt x="5" y="74"/>
                    <a:pt x="5" y="74"/>
                  </a:cubicBezTo>
                  <a:cubicBezTo>
                    <a:pt x="6" y="72"/>
                    <a:pt x="6" y="72"/>
                    <a:pt x="6" y="72"/>
                  </a:cubicBezTo>
                  <a:cubicBezTo>
                    <a:pt x="8" y="69"/>
                    <a:pt x="8" y="69"/>
                    <a:pt x="8" y="69"/>
                  </a:cubicBezTo>
                  <a:cubicBezTo>
                    <a:pt x="6" y="67"/>
                    <a:pt x="6" y="67"/>
                    <a:pt x="6" y="67"/>
                  </a:cubicBezTo>
                  <a:cubicBezTo>
                    <a:pt x="5" y="56"/>
                    <a:pt x="5" y="56"/>
                    <a:pt x="5" y="56"/>
                  </a:cubicBezTo>
                  <a:cubicBezTo>
                    <a:pt x="5" y="49"/>
                    <a:pt x="5" y="49"/>
                    <a:pt x="5" y="49"/>
                  </a:cubicBezTo>
                  <a:cubicBezTo>
                    <a:pt x="6" y="46"/>
                    <a:pt x="6" y="46"/>
                    <a:pt x="6" y="46"/>
                  </a:cubicBezTo>
                  <a:cubicBezTo>
                    <a:pt x="13" y="46"/>
                    <a:pt x="13" y="46"/>
                    <a:pt x="13" y="46"/>
                  </a:cubicBezTo>
                  <a:cubicBezTo>
                    <a:pt x="12" y="39"/>
                    <a:pt x="12" y="39"/>
                    <a:pt x="12" y="39"/>
                  </a:cubicBezTo>
                  <a:cubicBezTo>
                    <a:pt x="14" y="35"/>
                    <a:pt x="14" y="35"/>
                    <a:pt x="14" y="35"/>
                  </a:cubicBezTo>
                  <a:cubicBezTo>
                    <a:pt x="15" y="27"/>
                    <a:pt x="15" y="27"/>
                    <a:pt x="15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22" y="10"/>
                    <a:pt x="22" y="10"/>
                    <a:pt x="22" y="10"/>
                  </a:cubicBezTo>
                  <a:cubicBezTo>
                    <a:pt x="23" y="10"/>
                    <a:pt x="23" y="10"/>
                    <a:pt x="23" y="10"/>
                  </a:cubicBezTo>
                  <a:cubicBezTo>
                    <a:pt x="26" y="10"/>
                    <a:pt x="26" y="10"/>
                    <a:pt x="26" y="10"/>
                  </a:cubicBezTo>
                  <a:cubicBezTo>
                    <a:pt x="26" y="6"/>
                    <a:pt x="26" y="6"/>
                    <a:pt x="26" y="6"/>
                  </a:cubicBezTo>
                  <a:cubicBezTo>
                    <a:pt x="30" y="5"/>
                    <a:pt x="30" y="5"/>
                    <a:pt x="30" y="5"/>
                  </a:cubicBezTo>
                  <a:cubicBezTo>
                    <a:pt x="34" y="7"/>
                    <a:pt x="34" y="7"/>
                    <a:pt x="34" y="7"/>
                  </a:cubicBezTo>
                  <a:cubicBezTo>
                    <a:pt x="36" y="7"/>
                    <a:pt x="36" y="7"/>
                    <a:pt x="36" y="7"/>
                  </a:cubicBezTo>
                  <a:cubicBezTo>
                    <a:pt x="36" y="1"/>
                    <a:pt x="36" y="1"/>
                    <a:pt x="36" y="1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40" y="3"/>
                    <a:pt x="40" y="3"/>
                    <a:pt x="40" y="3"/>
                  </a:cubicBezTo>
                  <a:cubicBezTo>
                    <a:pt x="43" y="7"/>
                    <a:pt x="43" y="7"/>
                    <a:pt x="43" y="7"/>
                  </a:cubicBezTo>
                  <a:cubicBezTo>
                    <a:pt x="47" y="6"/>
                    <a:pt x="47" y="6"/>
                    <a:pt x="47" y="6"/>
                  </a:cubicBezTo>
                  <a:cubicBezTo>
                    <a:pt x="52" y="10"/>
                    <a:pt x="52" y="10"/>
                    <a:pt x="52" y="10"/>
                  </a:cubicBezTo>
                  <a:cubicBezTo>
                    <a:pt x="51" y="12"/>
                    <a:pt x="51" y="12"/>
                    <a:pt x="51" y="12"/>
                  </a:cubicBezTo>
                  <a:cubicBezTo>
                    <a:pt x="53" y="15"/>
                    <a:pt x="53" y="15"/>
                    <a:pt x="53" y="15"/>
                  </a:cubicBezTo>
                  <a:cubicBezTo>
                    <a:pt x="53" y="18"/>
                    <a:pt x="53" y="18"/>
                    <a:pt x="53" y="18"/>
                  </a:cubicBezTo>
                  <a:cubicBezTo>
                    <a:pt x="54" y="20"/>
                    <a:pt x="54" y="20"/>
                    <a:pt x="54" y="20"/>
                  </a:cubicBezTo>
                  <a:cubicBezTo>
                    <a:pt x="54" y="28"/>
                    <a:pt x="54" y="28"/>
                    <a:pt x="54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49" y="31"/>
                    <a:pt x="49" y="31"/>
                    <a:pt x="49" y="31"/>
                  </a:cubicBezTo>
                  <a:cubicBezTo>
                    <a:pt x="45" y="30"/>
                    <a:pt x="45" y="30"/>
                    <a:pt x="45" y="30"/>
                  </a:cubicBezTo>
                  <a:cubicBezTo>
                    <a:pt x="47" y="32"/>
                    <a:pt x="47" y="32"/>
                    <a:pt x="47" y="32"/>
                  </a:cubicBezTo>
                  <a:cubicBezTo>
                    <a:pt x="44" y="33"/>
                    <a:pt x="44" y="33"/>
                    <a:pt x="44" y="33"/>
                  </a:cubicBezTo>
                  <a:cubicBezTo>
                    <a:pt x="46" y="35"/>
                    <a:pt x="46" y="35"/>
                    <a:pt x="46" y="35"/>
                  </a:cubicBezTo>
                  <a:cubicBezTo>
                    <a:pt x="43" y="37"/>
                    <a:pt x="43" y="37"/>
                    <a:pt x="43" y="37"/>
                  </a:cubicBezTo>
                  <a:cubicBezTo>
                    <a:pt x="44" y="39"/>
                    <a:pt x="44" y="39"/>
                    <a:pt x="44" y="39"/>
                  </a:cubicBezTo>
                  <a:cubicBezTo>
                    <a:pt x="44" y="43"/>
                    <a:pt x="44" y="43"/>
                    <a:pt x="44" y="43"/>
                  </a:cubicBezTo>
                  <a:cubicBezTo>
                    <a:pt x="41" y="46"/>
                    <a:pt x="41" y="46"/>
                    <a:pt x="41" y="46"/>
                  </a:cubicBezTo>
                  <a:cubicBezTo>
                    <a:pt x="40" y="50"/>
                    <a:pt x="40" y="50"/>
                    <a:pt x="40" y="50"/>
                  </a:cubicBezTo>
                  <a:cubicBezTo>
                    <a:pt x="36" y="50"/>
                    <a:pt x="36" y="50"/>
                    <a:pt x="36" y="50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1" y="54"/>
                    <a:pt x="31" y="54"/>
                    <a:pt x="31" y="54"/>
                  </a:cubicBezTo>
                  <a:cubicBezTo>
                    <a:pt x="30" y="56"/>
                    <a:pt x="30" y="56"/>
                    <a:pt x="30" y="56"/>
                  </a:cubicBezTo>
                  <a:cubicBezTo>
                    <a:pt x="28" y="57"/>
                    <a:pt x="28" y="57"/>
                    <a:pt x="28" y="57"/>
                  </a:cubicBezTo>
                  <a:cubicBezTo>
                    <a:pt x="27" y="64"/>
                    <a:pt x="27" y="64"/>
                    <a:pt x="27" y="64"/>
                  </a:cubicBezTo>
                  <a:cubicBezTo>
                    <a:pt x="28" y="66"/>
                    <a:pt x="28" y="66"/>
                    <a:pt x="28" y="66"/>
                  </a:cubicBezTo>
                  <a:cubicBezTo>
                    <a:pt x="28" y="72"/>
                    <a:pt x="28" y="72"/>
                    <a:pt x="28" y="72"/>
                  </a:cubicBezTo>
                  <a:cubicBezTo>
                    <a:pt x="31" y="72"/>
                    <a:pt x="31" y="72"/>
                    <a:pt x="31" y="72"/>
                  </a:cubicBezTo>
                  <a:cubicBezTo>
                    <a:pt x="33" y="73"/>
                    <a:pt x="33" y="73"/>
                    <a:pt x="33" y="73"/>
                  </a:cubicBezTo>
                  <a:cubicBezTo>
                    <a:pt x="35" y="76"/>
                    <a:pt x="35" y="76"/>
                    <a:pt x="35" y="76"/>
                  </a:cubicBezTo>
                  <a:cubicBezTo>
                    <a:pt x="37" y="78"/>
                    <a:pt x="37" y="78"/>
                    <a:pt x="37" y="78"/>
                  </a:cubicBezTo>
                  <a:cubicBezTo>
                    <a:pt x="37" y="81"/>
                    <a:pt x="37" y="81"/>
                    <a:pt x="37" y="81"/>
                  </a:cubicBezTo>
                  <a:cubicBezTo>
                    <a:pt x="37" y="82"/>
                    <a:pt x="37" y="82"/>
                    <a:pt x="37" y="82"/>
                  </a:cubicBezTo>
                  <a:cubicBezTo>
                    <a:pt x="35" y="84"/>
                    <a:pt x="35" y="84"/>
                    <a:pt x="35" y="84"/>
                  </a:cubicBezTo>
                  <a:cubicBezTo>
                    <a:pt x="32" y="84"/>
                    <a:pt x="32" y="84"/>
                    <a:pt x="32" y="84"/>
                  </a:cubicBezTo>
                  <a:cubicBezTo>
                    <a:pt x="30" y="83"/>
                    <a:pt x="30" y="83"/>
                    <a:pt x="30" y="83"/>
                  </a:cubicBezTo>
                  <a:cubicBezTo>
                    <a:pt x="25" y="84"/>
                    <a:pt x="25" y="84"/>
                    <a:pt x="25" y="84"/>
                  </a:cubicBezTo>
                  <a:cubicBezTo>
                    <a:pt x="31" y="85"/>
                    <a:pt x="31" y="85"/>
                    <a:pt x="31" y="85"/>
                  </a:cubicBezTo>
                  <a:cubicBezTo>
                    <a:pt x="34" y="85"/>
                    <a:pt x="34" y="85"/>
                    <a:pt x="34" y="85"/>
                  </a:cubicBezTo>
                  <a:cubicBezTo>
                    <a:pt x="35" y="86"/>
                    <a:pt x="35" y="86"/>
                    <a:pt x="35" y="86"/>
                  </a:cubicBezTo>
                  <a:cubicBezTo>
                    <a:pt x="34" y="88"/>
                    <a:pt x="34" y="88"/>
                    <a:pt x="34" y="88"/>
                  </a:cubicBezTo>
                  <a:cubicBezTo>
                    <a:pt x="31" y="90"/>
                    <a:pt x="31" y="90"/>
                    <a:pt x="31" y="90"/>
                  </a:cubicBezTo>
                  <a:cubicBezTo>
                    <a:pt x="30" y="91"/>
                    <a:pt x="30" y="91"/>
                    <a:pt x="30" y="91"/>
                  </a:cubicBezTo>
                  <a:cubicBezTo>
                    <a:pt x="27" y="91"/>
                    <a:pt x="27" y="91"/>
                    <a:pt x="27" y="91"/>
                  </a:cubicBezTo>
                  <a:cubicBezTo>
                    <a:pt x="28" y="93"/>
                    <a:pt x="28" y="93"/>
                    <a:pt x="28" y="93"/>
                  </a:cubicBezTo>
                  <a:cubicBezTo>
                    <a:pt x="28" y="94"/>
                    <a:pt x="28" y="94"/>
                    <a:pt x="28" y="94"/>
                  </a:cubicBezTo>
                  <a:cubicBezTo>
                    <a:pt x="29" y="96"/>
                    <a:pt x="29" y="96"/>
                    <a:pt x="29" y="96"/>
                  </a:cubicBezTo>
                  <a:cubicBezTo>
                    <a:pt x="28" y="99"/>
                    <a:pt x="28" y="99"/>
                    <a:pt x="28" y="99"/>
                  </a:cubicBezTo>
                  <a:cubicBezTo>
                    <a:pt x="30" y="102"/>
                    <a:pt x="30" y="102"/>
                    <a:pt x="30" y="102"/>
                  </a:cubicBezTo>
                  <a:cubicBezTo>
                    <a:pt x="30" y="102"/>
                    <a:pt x="28" y="106"/>
                    <a:pt x="28" y="107"/>
                  </a:cubicBezTo>
                  <a:cubicBezTo>
                    <a:pt x="28" y="108"/>
                    <a:pt x="26" y="109"/>
                    <a:pt x="25" y="109"/>
                  </a:cubicBezTo>
                  <a:cubicBezTo>
                    <a:pt x="24" y="110"/>
                    <a:pt x="23" y="112"/>
                    <a:pt x="23" y="112"/>
                  </a:cubicBezTo>
                  <a:cubicBezTo>
                    <a:pt x="21" y="111"/>
                    <a:pt x="21" y="111"/>
                    <a:pt x="21" y="111"/>
                  </a:cubicBezTo>
                  <a:cubicBezTo>
                    <a:pt x="19" y="112"/>
                    <a:pt x="19" y="112"/>
                    <a:pt x="19" y="112"/>
                  </a:cubicBezTo>
                  <a:cubicBezTo>
                    <a:pt x="18" y="112"/>
                    <a:pt x="18" y="112"/>
                    <a:pt x="18" y="112"/>
                  </a:cubicBezTo>
                  <a:cubicBezTo>
                    <a:pt x="18" y="115"/>
                    <a:pt x="18" y="115"/>
                    <a:pt x="18" y="115"/>
                  </a:cubicBezTo>
                  <a:cubicBezTo>
                    <a:pt x="17" y="118"/>
                    <a:pt x="17" y="118"/>
                    <a:pt x="17" y="118"/>
                  </a:cubicBezTo>
                  <a:cubicBezTo>
                    <a:pt x="15" y="118"/>
                    <a:pt x="15" y="118"/>
                    <a:pt x="15" y="118"/>
                  </a:cubicBezTo>
                  <a:cubicBezTo>
                    <a:pt x="13" y="118"/>
                    <a:pt x="13" y="118"/>
                    <a:pt x="13" y="118"/>
                  </a:cubicBezTo>
                  <a:cubicBezTo>
                    <a:pt x="10" y="118"/>
                    <a:pt x="10" y="118"/>
                    <a:pt x="10" y="118"/>
                  </a:cubicBezTo>
                  <a:cubicBezTo>
                    <a:pt x="11" y="116"/>
                    <a:pt x="11" y="116"/>
                    <a:pt x="11" y="116"/>
                  </a:cubicBezTo>
                  <a:cubicBezTo>
                    <a:pt x="11" y="114"/>
                    <a:pt x="11" y="114"/>
                    <a:pt x="11" y="114"/>
                  </a:cubicBezTo>
                  <a:cubicBezTo>
                    <a:pt x="9" y="112"/>
                    <a:pt x="9" y="112"/>
                    <a:pt x="9" y="112"/>
                  </a:cubicBezTo>
                  <a:cubicBezTo>
                    <a:pt x="9" y="110"/>
                    <a:pt x="9" y="110"/>
                    <a:pt x="9" y="110"/>
                  </a:cubicBezTo>
                  <a:cubicBezTo>
                    <a:pt x="11" y="110"/>
                    <a:pt x="11" y="110"/>
                    <a:pt x="11" y="110"/>
                  </a:cubicBezTo>
                  <a:cubicBezTo>
                    <a:pt x="8" y="106"/>
                    <a:pt x="8" y="106"/>
                    <a:pt x="8" y="106"/>
                  </a:cubicBezTo>
                  <a:cubicBezTo>
                    <a:pt x="8" y="104"/>
                    <a:pt x="8" y="104"/>
                    <a:pt x="8" y="104"/>
                  </a:cubicBezTo>
                  <a:cubicBezTo>
                    <a:pt x="7" y="103"/>
                    <a:pt x="7" y="103"/>
                    <a:pt x="7" y="103"/>
                  </a:cubicBezTo>
                  <a:cubicBezTo>
                    <a:pt x="4" y="100"/>
                    <a:pt x="4" y="100"/>
                    <a:pt x="4" y="100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4" y="96"/>
                    <a:pt x="4" y="96"/>
                    <a:pt x="4" y="96"/>
                  </a:cubicBezTo>
                  <a:cubicBezTo>
                    <a:pt x="3" y="95"/>
                    <a:pt x="3" y="95"/>
                    <a:pt x="3" y="95"/>
                  </a:cubicBezTo>
                  <a:cubicBezTo>
                    <a:pt x="1" y="93"/>
                    <a:pt x="1" y="93"/>
                    <a:pt x="1" y="93"/>
                  </a:cubicBezTo>
                  <a:cubicBezTo>
                    <a:pt x="0" y="90"/>
                    <a:pt x="0" y="90"/>
                    <a:pt x="0" y="90"/>
                  </a:cubicBezTo>
                  <a:lnTo>
                    <a:pt x="1" y="89"/>
                  </a:lnTo>
                  <a:close/>
                </a:path>
              </a:pathLst>
            </a:custGeom>
            <a:solidFill>
              <a:srgbClr val="E2E4EA"/>
            </a:solidFill>
            <a:ln w="6350" cap="flat" cmpd="sng">
              <a:solidFill>
                <a:srgbClr val="EEECE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3" name="Freeform 68"/>
            <p:cNvSpPr>
              <a:spLocks/>
            </p:cNvSpPr>
            <p:nvPr/>
          </p:nvSpPr>
          <p:spPr bwMode="auto">
            <a:xfrm>
              <a:off x="2407" y="3068"/>
              <a:ext cx="24" cy="29"/>
            </a:xfrm>
            <a:custGeom>
              <a:avLst/>
              <a:gdLst>
                <a:gd name="T0" fmla="*/ 0 w 5"/>
                <a:gd name="T1" fmla="*/ 0 h 6"/>
                <a:gd name="T2" fmla="*/ 2147483647 w 5"/>
                <a:gd name="T3" fmla="*/ 2147483647 h 6"/>
                <a:gd name="T4" fmla="*/ 2147483647 w 5"/>
                <a:gd name="T5" fmla="*/ 2147483647 h 6"/>
                <a:gd name="T6" fmla="*/ 2147483647 w 5"/>
                <a:gd name="T7" fmla="*/ 0 h 6"/>
                <a:gd name="T8" fmla="*/ 0 w 5"/>
                <a:gd name="T9" fmla="*/ 0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6"/>
                <a:gd name="T17" fmla="*/ 5 w 5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6">
                  <a:moveTo>
                    <a:pt x="0" y="0"/>
                  </a:moveTo>
                  <a:lnTo>
                    <a:pt x="2" y="6"/>
                  </a:lnTo>
                  <a:lnTo>
                    <a:pt x="5" y="3"/>
                  </a:ln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E4EA"/>
            </a:solidFill>
            <a:ln w="6350" cap="flat" cmpd="sng">
              <a:solidFill>
                <a:srgbClr val="EEECE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4" name="Freeform 69"/>
            <p:cNvSpPr>
              <a:spLocks/>
            </p:cNvSpPr>
            <p:nvPr/>
          </p:nvSpPr>
          <p:spPr bwMode="auto">
            <a:xfrm>
              <a:off x="2911" y="2697"/>
              <a:ext cx="12" cy="25"/>
            </a:xfrm>
            <a:custGeom>
              <a:avLst/>
              <a:gdLst>
                <a:gd name="T0" fmla="*/ 2147483647 w 3"/>
                <a:gd name="T1" fmla="*/ 0 h 6"/>
                <a:gd name="T2" fmla="*/ 0 w 3"/>
                <a:gd name="T3" fmla="*/ 2147483647 h 6"/>
                <a:gd name="T4" fmla="*/ 2147483647 w 3"/>
                <a:gd name="T5" fmla="*/ 2147483647 h 6"/>
                <a:gd name="T6" fmla="*/ 2147483647 w 3"/>
                <a:gd name="T7" fmla="*/ 0 h 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"/>
                <a:gd name="T13" fmla="*/ 0 h 6"/>
                <a:gd name="T14" fmla="*/ 3 w 3"/>
                <a:gd name="T15" fmla="*/ 6 h 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" h="6">
                  <a:moveTo>
                    <a:pt x="3" y="0"/>
                  </a:moveTo>
                  <a:lnTo>
                    <a:pt x="0" y="6"/>
                  </a:lnTo>
                  <a:lnTo>
                    <a:pt x="3" y="6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E2E4EA"/>
            </a:solidFill>
            <a:ln w="6350" cap="flat" cmpd="sng">
              <a:solidFill>
                <a:srgbClr val="EEECE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5" name="Freeform 70"/>
            <p:cNvSpPr>
              <a:spLocks/>
            </p:cNvSpPr>
            <p:nvPr/>
          </p:nvSpPr>
          <p:spPr bwMode="auto">
            <a:xfrm>
              <a:off x="3608" y="3060"/>
              <a:ext cx="149" cy="145"/>
            </a:xfrm>
            <a:custGeom>
              <a:avLst/>
              <a:gdLst>
                <a:gd name="T0" fmla="*/ 2147483647 w 34"/>
                <a:gd name="T1" fmla="*/ 2147483647 h 34"/>
                <a:gd name="T2" fmla="*/ 2147483647 w 34"/>
                <a:gd name="T3" fmla="*/ 2147483647 h 34"/>
                <a:gd name="T4" fmla="*/ 2147483647 w 34"/>
                <a:gd name="T5" fmla="*/ 2147483647 h 34"/>
                <a:gd name="T6" fmla="*/ 2147483647 w 34"/>
                <a:gd name="T7" fmla="*/ 2147483647 h 34"/>
                <a:gd name="T8" fmla="*/ 2147483647 w 34"/>
                <a:gd name="T9" fmla="*/ 0 h 34"/>
                <a:gd name="T10" fmla="*/ 2147483647 w 34"/>
                <a:gd name="T11" fmla="*/ 2147483647 h 34"/>
                <a:gd name="T12" fmla="*/ 2147483647 w 34"/>
                <a:gd name="T13" fmla="*/ 2147483647 h 34"/>
                <a:gd name="T14" fmla="*/ 2147483647 w 34"/>
                <a:gd name="T15" fmla="*/ 2147483647 h 34"/>
                <a:gd name="T16" fmla="*/ 0 w 34"/>
                <a:gd name="T17" fmla="*/ 2147483647 h 34"/>
                <a:gd name="T18" fmla="*/ 0 w 34"/>
                <a:gd name="T19" fmla="*/ 2147483647 h 34"/>
                <a:gd name="T20" fmla="*/ 2147483647 w 34"/>
                <a:gd name="T21" fmla="*/ 2147483647 h 34"/>
                <a:gd name="T22" fmla="*/ 2147483647 w 34"/>
                <a:gd name="T23" fmla="*/ 2147483647 h 34"/>
                <a:gd name="T24" fmla="*/ 2147483647 w 34"/>
                <a:gd name="T25" fmla="*/ 2147483647 h 34"/>
                <a:gd name="T26" fmla="*/ 2147483647 w 34"/>
                <a:gd name="T27" fmla="*/ 2147483647 h 34"/>
                <a:gd name="T28" fmla="*/ 2147483647 w 34"/>
                <a:gd name="T29" fmla="*/ 2147483647 h 34"/>
                <a:gd name="T30" fmla="*/ 2147483647 w 34"/>
                <a:gd name="T31" fmla="*/ 2147483647 h 34"/>
                <a:gd name="T32" fmla="*/ 2147483647 w 34"/>
                <a:gd name="T33" fmla="*/ 2147483647 h 3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4"/>
                <a:gd name="T52" fmla="*/ 0 h 34"/>
                <a:gd name="T53" fmla="*/ 34 w 34"/>
                <a:gd name="T54" fmla="*/ 34 h 3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4" h="34">
                  <a:moveTo>
                    <a:pt x="34" y="18"/>
                  </a:moveTo>
                  <a:lnTo>
                    <a:pt x="32" y="16"/>
                  </a:lnTo>
                  <a:lnTo>
                    <a:pt x="32" y="8"/>
                  </a:lnTo>
                  <a:lnTo>
                    <a:pt x="26" y="5"/>
                  </a:lnTo>
                  <a:lnTo>
                    <a:pt x="24" y="0"/>
                  </a:lnTo>
                  <a:lnTo>
                    <a:pt x="16" y="2"/>
                  </a:lnTo>
                  <a:lnTo>
                    <a:pt x="10" y="5"/>
                  </a:lnTo>
                  <a:lnTo>
                    <a:pt x="8" y="10"/>
                  </a:lnTo>
                  <a:lnTo>
                    <a:pt x="0" y="10"/>
                  </a:lnTo>
                  <a:lnTo>
                    <a:pt x="0" y="24"/>
                  </a:lnTo>
                  <a:lnTo>
                    <a:pt x="5" y="29"/>
                  </a:lnTo>
                  <a:lnTo>
                    <a:pt x="5" y="34"/>
                  </a:lnTo>
                  <a:lnTo>
                    <a:pt x="10" y="34"/>
                  </a:lnTo>
                  <a:lnTo>
                    <a:pt x="16" y="29"/>
                  </a:lnTo>
                  <a:lnTo>
                    <a:pt x="24" y="29"/>
                  </a:lnTo>
                  <a:lnTo>
                    <a:pt x="32" y="24"/>
                  </a:lnTo>
                  <a:lnTo>
                    <a:pt x="34" y="18"/>
                  </a:lnTo>
                  <a:close/>
                </a:path>
              </a:pathLst>
            </a:custGeom>
            <a:solidFill>
              <a:srgbClr val="E2E4EA"/>
            </a:solidFill>
            <a:ln w="6350" cap="flat" cmpd="sng">
              <a:solidFill>
                <a:srgbClr val="EEECE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6" name="Freeform 71"/>
            <p:cNvSpPr>
              <a:spLocks/>
            </p:cNvSpPr>
            <p:nvPr/>
          </p:nvSpPr>
          <p:spPr bwMode="auto">
            <a:xfrm>
              <a:off x="3580" y="3097"/>
              <a:ext cx="403" cy="447"/>
            </a:xfrm>
            <a:custGeom>
              <a:avLst/>
              <a:gdLst>
                <a:gd name="T0" fmla="*/ 2147483647 w 34"/>
                <a:gd name="T1" fmla="*/ 2147483647 h 40"/>
                <a:gd name="T2" fmla="*/ 2147483647 w 34"/>
                <a:gd name="T3" fmla="*/ 2147483647 h 40"/>
                <a:gd name="T4" fmla="*/ 2147483647 w 34"/>
                <a:gd name="T5" fmla="*/ 2147483647 h 40"/>
                <a:gd name="T6" fmla="*/ 2147483647 w 34"/>
                <a:gd name="T7" fmla="*/ 2147483647 h 40"/>
                <a:gd name="T8" fmla="*/ 2147483647 w 34"/>
                <a:gd name="T9" fmla="*/ 2147483647 h 40"/>
                <a:gd name="T10" fmla="*/ 2147483647 w 34"/>
                <a:gd name="T11" fmla="*/ 2147483647 h 40"/>
                <a:gd name="T12" fmla="*/ 2147483647 w 34"/>
                <a:gd name="T13" fmla="*/ 2147483647 h 40"/>
                <a:gd name="T14" fmla="*/ 2147483647 w 34"/>
                <a:gd name="T15" fmla="*/ 2147483647 h 40"/>
                <a:gd name="T16" fmla="*/ 2147483647 w 34"/>
                <a:gd name="T17" fmla="*/ 2147483647 h 40"/>
                <a:gd name="T18" fmla="*/ 2147483647 w 34"/>
                <a:gd name="T19" fmla="*/ 2147483647 h 40"/>
                <a:gd name="T20" fmla="*/ 0 w 34"/>
                <a:gd name="T21" fmla="*/ 2147483647 h 40"/>
                <a:gd name="T22" fmla="*/ 2147483647 w 34"/>
                <a:gd name="T23" fmla="*/ 2147483647 h 40"/>
                <a:gd name="T24" fmla="*/ 2147483647 w 34"/>
                <a:gd name="T25" fmla="*/ 2147483647 h 40"/>
                <a:gd name="T26" fmla="*/ 2147483647 w 34"/>
                <a:gd name="T27" fmla="*/ 2147483647 h 40"/>
                <a:gd name="T28" fmla="*/ 2147483647 w 34"/>
                <a:gd name="T29" fmla="*/ 2147483647 h 40"/>
                <a:gd name="T30" fmla="*/ 2147483647 w 34"/>
                <a:gd name="T31" fmla="*/ 2147483647 h 40"/>
                <a:gd name="T32" fmla="*/ 2147483647 w 34"/>
                <a:gd name="T33" fmla="*/ 2147483647 h 40"/>
                <a:gd name="T34" fmla="*/ 2147483647 w 34"/>
                <a:gd name="T35" fmla="*/ 2147483647 h 40"/>
                <a:gd name="T36" fmla="*/ 2147483647 w 34"/>
                <a:gd name="T37" fmla="*/ 2147483647 h 40"/>
                <a:gd name="T38" fmla="*/ 2147483647 w 34"/>
                <a:gd name="T39" fmla="*/ 2147483647 h 40"/>
                <a:gd name="T40" fmla="*/ 2147483647 w 34"/>
                <a:gd name="T41" fmla="*/ 2147483647 h 40"/>
                <a:gd name="T42" fmla="*/ 2147483647 w 34"/>
                <a:gd name="T43" fmla="*/ 2147483647 h 40"/>
                <a:gd name="T44" fmla="*/ 2147483647 w 34"/>
                <a:gd name="T45" fmla="*/ 2147483647 h 40"/>
                <a:gd name="T46" fmla="*/ 2147483647 w 34"/>
                <a:gd name="T47" fmla="*/ 2147483647 h 40"/>
                <a:gd name="T48" fmla="*/ 2147483647 w 34"/>
                <a:gd name="T49" fmla="*/ 2147483647 h 40"/>
                <a:gd name="T50" fmla="*/ 2147483647 w 34"/>
                <a:gd name="T51" fmla="*/ 2147483647 h 40"/>
                <a:gd name="T52" fmla="*/ 2147483647 w 34"/>
                <a:gd name="T53" fmla="*/ 2147483647 h 40"/>
                <a:gd name="T54" fmla="*/ 2147483647 w 34"/>
                <a:gd name="T55" fmla="*/ 2147483647 h 40"/>
                <a:gd name="T56" fmla="*/ 2147483647 w 34"/>
                <a:gd name="T57" fmla="*/ 2147483647 h 40"/>
                <a:gd name="T58" fmla="*/ 2147483647 w 34"/>
                <a:gd name="T59" fmla="*/ 2147483647 h 40"/>
                <a:gd name="T60" fmla="*/ 2147483647 w 34"/>
                <a:gd name="T61" fmla="*/ 2147483647 h 40"/>
                <a:gd name="T62" fmla="*/ 2147483647 w 34"/>
                <a:gd name="T63" fmla="*/ 2147483647 h 40"/>
                <a:gd name="T64" fmla="*/ 2147483647 w 34"/>
                <a:gd name="T65" fmla="*/ 2147483647 h 40"/>
                <a:gd name="T66" fmla="*/ 2147483647 w 34"/>
                <a:gd name="T67" fmla="*/ 2147483647 h 4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34"/>
                <a:gd name="T103" fmla="*/ 0 h 40"/>
                <a:gd name="T104" fmla="*/ 34 w 34"/>
                <a:gd name="T105" fmla="*/ 40 h 40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34" h="40">
                  <a:moveTo>
                    <a:pt x="31" y="11"/>
                  </a:moveTo>
                  <a:cubicBezTo>
                    <a:pt x="32" y="8"/>
                    <a:pt x="32" y="8"/>
                    <a:pt x="32" y="8"/>
                  </a:cubicBezTo>
                  <a:cubicBezTo>
                    <a:pt x="33" y="5"/>
                    <a:pt x="33" y="5"/>
                    <a:pt x="33" y="5"/>
                  </a:cubicBezTo>
                  <a:cubicBezTo>
                    <a:pt x="34" y="3"/>
                    <a:pt x="34" y="3"/>
                    <a:pt x="34" y="3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31" y="1"/>
                    <a:pt x="31" y="1"/>
                    <a:pt x="31" y="1"/>
                  </a:cubicBezTo>
                  <a:cubicBezTo>
                    <a:pt x="31" y="4"/>
                    <a:pt x="31" y="4"/>
                    <a:pt x="31" y="4"/>
                  </a:cubicBezTo>
                  <a:cubicBezTo>
                    <a:pt x="29" y="6"/>
                    <a:pt x="29" y="6"/>
                    <a:pt x="29" y="6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22" y="4"/>
                    <a:pt x="22" y="4"/>
                    <a:pt x="22" y="4"/>
                  </a:cubicBezTo>
                  <a:cubicBezTo>
                    <a:pt x="19" y="5"/>
                    <a:pt x="19" y="5"/>
                    <a:pt x="19" y="5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1" y="19"/>
                    <a:pt x="1" y="19"/>
                    <a:pt x="1" y="19"/>
                  </a:cubicBezTo>
                  <a:cubicBezTo>
                    <a:pt x="2" y="21"/>
                    <a:pt x="2" y="21"/>
                    <a:pt x="2" y="21"/>
                  </a:cubicBezTo>
                  <a:cubicBezTo>
                    <a:pt x="6" y="23"/>
                    <a:pt x="6" y="23"/>
                    <a:pt x="6" y="23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8" y="25"/>
                    <a:pt x="8" y="25"/>
                    <a:pt x="8" y="25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4" y="27"/>
                    <a:pt x="14" y="27"/>
                    <a:pt x="14" y="27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9"/>
                    <a:pt x="16" y="29"/>
                    <a:pt x="16" y="29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9" y="27"/>
                    <a:pt x="9" y="27"/>
                    <a:pt x="9" y="27"/>
                  </a:cubicBezTo>
                  <a:cubicBezTo>
                    <a:pt x="6" y="28"/>
                    <a:pt x="6" y="28"/>
                    <a:pt x="6" y="28"/>
                  </a:cubicBezTo>
                  <a:cubicBezTo>
                    <a:pt x="5" y="31"/>
                    <a:pt x="5" y="31"/>
                    <a:pt x="5" y="31"/>
                  </a:cubicBezTo>
                  <a:cubicBezTo>
                    <a:pt x="7" y="32"/>
                    <a:pt x="7" y="32"/>
                    <a:pt x="7" y="32"/>
                  </a:cubicBezTo>
                  <a:cubicBezTo>
                    <a:pt x="8" y="33"/>
                    <a:pt x="8" y="33"/>
                    <a:pt x="8" y="33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11" y="37"/>
                    <a:pt x="11" y="37"/>
                    <a:pt x="11" y="37"/>
                  </a:cubicBezTo>
                  <a:cubicBezTo>
                    <a:pt x="11" y="36"/>
                    <a:pt x="11" y="36"/>
                    <a:pt x="11" y="36"/>
                  </a:cubicBezTo>
                  <a:cubicBezTo>
                    <a:pt x="13" y="36"/>
                    <a:pt x="13" y="36"/>
                    <a:pt x="13" y="36"/>
                  </a:cubicBezTo>
                  <a:cubicBezTo>
                    <a:pt x="15" y="39"/>
                    <a:pt x="15" y="39"/>
                    <a:pt x="15" y="39"/>
                  </a:cubicBezTo>
                  <a:cubicBezTo>
                    <a:pt x="16" y="40"/>
                    <a:pt x="16" y="40"/>
                    <a:pt x="16" y="40"/>
                  </a:cubicBezTo>
                  <a:cubicBezTo>
                    <a:pt x="15" y="37"/>
                    <a:pt x="15" y="37"/>
                    <a:pt x="15" y="37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8" y="32"/>
                    <a:pt x="18" y="32"/>
                    <a:pt x="18" y="32"/>
                  </a:cubicBezTo>
                  <a:cubicBezTo>
                    <a:pt x="17" y="30"/>
                    <a:pt x="17" y="30"/>
                    <a:pt x="17" y="30"/>
                  </a:cubicBezTo>
                  <a:cubicBezTo>
                    <a:pt x="19" y="30"/>
                    <a:pt x="19" y="30"/>
                    <a:pt x="19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20" y="15"/>
                    <a:pt x="20" y="15"/>
                    <a:pt x="20" y="15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21" y="9"/>
                    <a:pt x="21" y="9"/>
                    <a:pt x="21" y="9"/>
                  </a:cubicBezTo>
                  <a:cubicBezTo>
                    <a:pt x="24" y="11"/>
                    <a:pt x="24" y="11"/>
                    <a:pt x="24" y="11"/>
                  </a:cubicBezTo>
                  <a:cubicBezTo>
                    <a:pt x="26" y="9"/>
                    <a:pt x="26" y="9"/>
                    <a:pt x="26" y="9"/>
                  </a:cubicBezTo>
                  <a:cubicBezTo>
                    <a:pt x="26" y="9"/>
                    <a:pt x="28" y="10"/>
                    <a:pt x="30" y="11"/>
                  </a:cubicBezTo>
                  <a:cubicBezTo>
                    <a:pt x="30" y="11"/>
                    <a:pt x="30" y="11"/>
                    <a:pt x="31" y="11"/>
                  </a:cubicBezTo>
                </a:path>
              </a:pathLst>
            </a:custGeom>
            <a:solidFill>
              <a:srgbClr val="E2E4EA"/>
            </a:solidFill>
            <a:ln w="6350" cap="flat" cmpd="sng">
              <a:solidFill>
                <a:srgbClr val="EEECE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7" name="Freeform 72"/>
            <p:cNvSpPr>
              <a:spLocks/>
            </p:cNvSpPr>
            <p:nvPr/>
          </p:nvSpPr>
          <p:spPr bwMode="auto">
            <a:xfrm>
              <a:off x="3628" y="1605"/>
              <a:ext cx="262" cy="206"/>
            </a:xfrm>
            <a:custGeom>
              <a:avLst/>
              <a:gdLst>
                <a:gd name="T0" fmla="*/ 2147483647 w 22"/>
                <a:gd name="T1" fmla="*/ 2147483647 h 18"/>
                <a:gd name="T2" fmla="*/ 2147483647 w 22"/>
                <a:gd name="T3" fmla="*/ 2147483647 h 18"/>
                <a:gd name="T4" fmla="*/ 2147483647 w 22"/>
                <a:gd name="T5" fmla="*/ 2147483647 h 18"/>
                <a:gd name="T6" fmla="*/ 2147483647 w 22"/>
                <a:gd name="T7" fmla="*/ 2147483647 h 18"/>
                <a:gd name="T8" fmla="*/ 2147483647 w 22"/>
                <a:gd name="T9" fmla="*/ 2147483647 h 18"/>
                <a:gd name="T10" fmla="*/ 2147483647 w 22"/>
                <a:gd name="T11" fmla="*/ 2147483647 h 18"/>
                <a:gd name="T12" fmla="*/ 2147483647 w 22"/>
                <a:gd name="T13" fmla="*/ 2147483647 h 18"/>
                <a:gd name="T14" fmla="*/ 2147483647 w 22"/>
                <a:gd name="T15" fmla="*/ 2147483647 h 18"/>
                <a:gd name="T16" fmla="*/ 2147483647 w 22"/>
                <a:gd name="T17" fmla="*/ 2147483647 h 18"/>
                <a:gd name="T18" fmla="*/ 2147483647 w 22"/>
                <a:gd name="T19" fmla="*/ 0 h 18"/>
                <a:gd name="T20" fmla="*/ 2147483647 w 22"/>
                <a:gd name="T21" fmla="*/ 2147483647 h 18"/>
                <a:gd name="T22" fmla="*/ 2147483647 w 22"/>
                <a:gd name="T23" fmla="*/ 2147483647 h 18"/>
                <a:gd name="T24" fmla="*/ 2147483647 w 22"/>
                <a:gd name="T25" fmla="*/ 2147483647 h 18"/>
                <a:gd name="T26" fmla="*/ 2147483647 w 22"/>
                <a:gd name="T27" fmla="*/ 2147483647 h 18"/>
                <a:gd name="T28" fmla="*/ 2147483647 w 22"/>
                <a:gd name="T29" fmla="*/ 0 h 18"/>
                <a:gd name="T30" fmla="*/ 2147483647 w 22"/>
                <a:gd name="T31" fmla="*/ 2147483647 h 18"/>
                <a:gd name="T32" fmla="*/ 0 w 22"/>
                <a:gd name="T33" fmla="*/ 2147483647 h 18"/>
                <a:gd name="T34" fmla="*/ 2147483647 w 22"/>
                <a:gd name="T35" fmla="*/ 2147483647 h 18"/>
                <a:gd name="T36" fmla="*/ 0 w 22"/>
                <a:gd name="T37" fmla="*/ 2147483647 h 18"/>
                <a:gd name="T38" fmla="*/ 2147483647 w 22"/>
                <a:gd name="T39" fmla="*/ 2147483647 h 18"/>
                <a:gd name="T40" fmla="*/ 2147483647 w 22"/>
                <a:gd name="T41" fmla="*/ 2147483647 h 18"/>
                <a:gd name="T42" fmla="*/ 2147483647 w 22"/>
                <a:gd name="T43" fmla="*/ 2147483647 h 18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22"/>
                <a:gd name="T67" fmla="*/ 0 h 18"/>
                <a:gd name="T68" fmla="*/ 22 w 22"/>
                <a:gd name="T69" fmla="*/ 18 h 18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22" h="18">
                  <a:moveTo>
                    <a:pt x="5" y="15"/>
                  </a:moveTo>
                  <a:cubicBezTo>
                    <a:pt x="8" y="14"/>
                    <a:pt x="8" y="14"/>
                    <a:pt x="8" y="14"/>
                  </a:cubicBezTo>
                  <a:cubicBezTo>
                    <a:pt x="13" y="14"/>
                    <a:pt x="13" y="14"/>
                    <a:pt x="13" y="14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20" y="6"/>
                    <a:pt x="20" y="6"/>
                    <a:pt x="20" y="6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4" y="1"/>
                    <a:pt x="13" y="0"/>
                    <a:pt x="10" y="0"/>
                  </a:cubicBezTo>
                  <a:cubicBezTo>
                    <a:pt x="7" y="0"/>
                    <a:pt x="4" y="3"/>
                    <a:pt x="2" y="4"/>
                  </a:cubicBezTo>
                  <a:cubicBezTo>
                    <a:pt x="0" y="5"/>
                    <a:pt x="0" y="7"/>
                    <a:pt x="0" y="7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2"/>
                    <a:pt x="2" y="12"/>
                  </a:cubicBezTo>
                  <a:cubicBezTo>
                    <a:pt x="4" y="13"/>
                    <a:pt x="5" y="9"/>
                    <a:pt x="5" y="11"/>
                  </a:cubicBezTo>
                  <a:cubicBezTo>
                    <a:pt x="5" y="12"/>
                    <a:pt x="5" y="13"/>
                    <a:pt x="5" y="15"/>
                  </a:cubicBezTo>
                </a:path>
              </a:pathLst>
            </a:custGeom>
            <a:solidFill>
              <a:srgbClr val="E2E4EA"/>
            </a:solidFill>
            <a:ln w="6350" cap="flat" cmpd="sng">
              <a:solidFill>
                <a:srgbClr val="EEECE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8" name="Freeform 73"/>
            <p:cNvSpPr>
              <a:spLocks/>
            </p:cNvSpPr>
            <p:nvPr/>
          </p:nvSpPr>
          <p:spPr bwMode="auto">
            <a:xfrm>
              <a:off x="1701" y="2048"/>
              <a:ext cx="290" cy="303"/>
            </a:xfrm>
            <a:custGeom>
              <a:avLst/>
              <a:gdLst>
                <a:gd name="T0" fmla="*/ 2147483647 w 25"/>
                <a:gd name="T1" fmla="*/ 2147483647 h 27"/>
                <a:gd name="T2" fmla="*/ 2147483647 w 25"/>
                <a:gd name="T3" fmla="*/ 2147483647 h 27"/>
                <a:gd name="T4" fmla="*/ 2147483647 w 25"/>
                <a:gd name="T5" fmla="*/ 2147483647 h 27"/>
                <a:gd name="T6" fmla="*/ 2147483647 w 25"/>
                <a:gd name="T7" fmla="*/ 2147483647 h 27"/>
                <a:gd name="T8" fmla="*/ 2147483647 w 25"/>
                <a:gd name="T9" fmla="*/ 2147483647 h 27"/>
                <a:gd name="T10" fmla="*/ 2147483647 w 25"/>
                <a:gd name="T11" fmla="*/ 2147483647 h 27"/>
                <a:gd name="T12" fmla="*/ 2147483647 w 25"/>
                <a:gd name="T13" fmla="*/ 2147483647 h 27"/>
                <a:gd name="T14" fmla="*/ 2147483647 w 25"/>
                <a:gd name="T15" fmla="*/ 2147483647 h 27"/>
                <a:gd name="T16" fmla="*/ 2147483647 w 25"/>
                <a:gd name="T17" fmla="*/ 2147483647 h 27"/>
                <a:gd name="T18" fmla="*/ 2147483647 w 25"/>
                <a:gd name="T19" fmla="*/ 0 h 27"/>
                <a:gd name="T20" fmla="*/ 2147483647 w 25"/>
                <a:gd name="T21" fmla="*/ 0 h 27"/>
                <a:gd name="T22" fmla="*/ 2147483647 w 25"/>
                <a:gd name="T23" fmla="*/ 2147483647 h 27"/>
                <a:gd name="T24" fmla="*/ 2147483647 w 25"/>
                <a:gd name="T25" fmla="*/ 2147483647 h 27"/>
                <a:gd name="T26" fmla="*/ 2147483647 w 25"/>
                <a:gd name="T27" fmla="*/ 2147483647 h 27"/>
                <a:gd name="T28" fmla="*/ 2147483647 w 25"/>
                <a:gd name="T29" fmla="*/ 2147483647 h 27"/>
                <a:gd name="T30" fmla="*/ 2147483647 w 25"/>
                <a:gd name="T31" fmla="*/ 2147483647 h 27"/>
                <a:gd name="T32" fmla="*/ 2147483647 w 25"/>
                <a:gd name="T33" fmla="*/ 2147483647 h 27"/>
                <a:gd name="T34" fmla="*/ 2147483647 w 25"/>
                <a:gd name="T35" fmla="*/ 2147483647 h 27"/>
                <a:gd name="T36" fmla="*/ 2147483647 w 25"/>
                <a:gd name="T37" fmla="*/ 2147483647 h 27"/>
                <a:gd name="T38" fmla="*/ 2147483647 w 25"/>
                <a:gd name="T39" fmla="*/ 2147483647 h 27"/>
                <a:gd name="T40" fmla="*/ 2147483647 w 25"/>
                <a:gd name="T41" fmla="*/ 2147483647 h 27"/>
                <a:gd name="T42" fmla="*/ 2147483647 w 25"/>
                <a:gd name="T43" fmla="*/ 2147483647 h 27"/>
                <a:gd name="T44" fmla="*/ 2147483647 w 25"/>
                <a:gd name="T45" fmla="*/ 2147483647 h 27"/>
                <a:gd name="T46" fmla="*/ 2147483647 w 25"/>
                <a:gd name="T47" fmla="*/ 2147483647 h 27"/>
                <a:gd name="T48" fmla="*/ 2147483647 w 25"/>
                <a:gd name="T49" fmla="*/ 2147483647 h 27"/>
                <a:gd name="T50" fmla="*/ 2147483647 w 25"/>
                <a:gd name="T51" fmla="*/ 2147483647 h 27"/>
                <a:gd name="T52" fmla="*/ 2147483647 w 25"/>
                <a:gd name="T53" fmla="*/ 2147483647 h 27"/>
                <a:gd name="T54" fmla="*/ 2147483647 w 25"/>
                <a:gd name="T55" fmla="*/ 2147483647 h 27"/>
                <a:gd name="T56" fmla="*/ 2147483647 w 25"/>
                <a:gd name="T57" fmla="*/ 2147483647 h 27"/>
                <a:gd name="T58" fmla="*/ 2147483647 w 25"/>
                <a:gd name="T59" fmla="*/ 2147483647 h 27"/>
                <a:gd name="T60" fmla="*/ 2147483647 w 25"/>
                <a:gd name="T61" fmla="*/ 2147483647 h 27"/>
                <a:gd name="T62" fmla="*/ 2147483647 w 25"/>
                <a:gd name="T63" fmla="*/ 2147483647 h 27"/>
                <a:gd name="T64" fmla="*/ 2147483647 w 25"/>
                <a:gd name="T65" fmla="*/ 2147483647 h 27"/>
                <a:gd name="T66" fmla="*/ 2147483647 w 25"/>
                <a:gd name="T67" fmla="*/ 2147483647 h 27"/>
                <a:gd name="T68" fmla="*/ 2147483647 w 25"/>
                <a:gd name="T69" fmla="*/ 2147483647 h 27"/>
                <a:gd name="T70" fmla="*/ 2147483647 w 25"/>
                <a:gd name="T71" fmla="*/ 2147483647 h 27"/>
                <a:gd name="T72" fmla="*/ 2147483647 w 25"/>
                <a:gd name="T73" fmla="*/ 2147483647 h 27"/>
                <a:gd name="T74" fmla="*/ 0 w 25"/>
                <a:gd name="T75" fmla="*/ 2147483647 h 27"/>
                <a:gd name="T76" fmla="*/ 2147483647 w 25"/>
                <a:gd name="T77" fmla="*/ 2147483647 h 27"/>
                <a:gd name="T78" fmla="*/ 2147483647 w 25"/>
                <a:gd name="T79" fmla="*/ 2147483647 h 27"/>
                <a:gd name="T80" fmla="*/ 2147483647 w 25"/>
                <a:gd name="T81" fmla="*/ 2147483647 h 27"/>
                <a:gd name="T82" fmla="*/ 2147483647 w 25"/>
                <a:gd name="T83" fmla="*/ 2147483647 h 27"/>
                <a:gd name="T84" fmla="*/ 2147483647 w 25"/>
                <a:gd name="T85" fmla="*/ 2147483647 h 27"/>
                <a:gd name="T86" fmla="*/ 2147483647 w 25"/>
                <a:gd name="T87" fmla="*/ 2147483647 h 27"/>
                <a:gd name="T88" fmla="*/ 2147483647 w 25"/>
                <a:gd name="T89" fmla="*/ 2147483647 h 27"/>
                <a:gd name="T90" fmla="*/ 2147483647 w 25"/>
                <a:gd name="T91" fmla="*/ 2147483647 h 27"/>
                <a:gd name="T92" fmla="*/ 2147483647 w 25"/>
                <a:gd name="T93" fmla="*/ 2147483647 h 27"/>
                <a:gd name="T94" fmla="*/ 2147483647 w 25"/>
                <a:gd name="T95" fmla="*/ 2147483647 h 27"/>
                <a:gd name="T96" fmla="*/ 2147483647 w 25"/>
                <a:gd name="T97" fmla="*/ 2147483647 h 27"/>
                <a:gd name="T98" fmla="*/ 2147483647 w 25"/>
                <a:gd name="T99" fmla="*/ 2147483647 h 27"/>
                <a:gd name="T100" fmla="*/ 2147483647 w 25"/>
                <a:gd name="T101" fmla="*/ 2147483647 h 27"/>
                <a:gd name="T102" fmla="*/ 2147483647 w 25"/>
                <a:gd name="T103" fmla="*/ 2147483647 h 27"/>
                <a:gd name="T104" fmla="*/ 2147483647 w 25"/>
                <a:gd name="T105" fmla="*/ 2147483647 h 27"/>
                <a:gd name="T106" fmla="*/ 2147483647 w 25"/>
                <a:gd name="T107" fmla="*/ 2147483647 h 27"/>
                <a:gd name="T108" fmla="*/ 2147483647 w 25"/>
                <a:gd name="T109" fmla="*/ 2147483647 h 27"/>
                <a:gd name="T110" fmla="*/ 2147483647 w 25"/>
                <a:gd name="T111" fmla="*/ 2147483647 h 27"/>
                <a:gd name="T112" fmla="*/ 2147483647 w 25"/>
                <a:gd name="T113" fmla="*/ 2147483647 h 27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25"/>
                <a:gd name="T172" fmla="*/ 0 h 27"/>
                <a:gd name="T173" fmla="*/ 25 w 25"/>
                <a:gd name="T174" fmla="*/ 27 h 27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25" h="27">
                  <a:moveTo>
                    <a:pt x="23" y="9"/>
                  </a:moveTo>
                  <a:cubicBezTo>
                    <a:pt x="21" y="8"/>
                    <a:pt x="21" y="8"/>
                    <a:pt x="21" y="8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7" y="0"/>
                    <a:pt x="16" y="0"/>
                    <a:pt x="14" y="0"/>
                  </a:cubicBezTo>
                  <a:cubicBezTo>
                    <a:pt x="13" y="1"/>
                    <a:pt x="12" y="2"/>
                    <a:pt x="12" y="2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6"/>
                    <a:pt x="7" y="6"/>
                    <a:pt x="5" y="6"/>
                  </a:cubicBezTo>
                  <a:cubicBezTo>
                    <a:pt x="4" y="7"/>
                    <a:pt x="3" y="8"/>
                    <a:pt x="3" y="8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10" y="17"/>
                    <a:pt x="10" y="17"/>
                    <a:pt x="10" y="17"/>
                  </a:cubicBezTo>
                  <a:cubicBezTo>
                    <a:pt x="8" y="20"/>
                    <a:pt x="8" y="20"/>
                    <a:pt x="8" y="20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1" y="23"/>
                    <a:pt x="1" y="23"/>
                    <a:pt x="1" y="23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1" y="27"/>
                    <a:pt x="1" y="27"/>
                    <a:pt x="1" y="27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5" y="25"/>
                    <a:pt x="5" y="25"/>
                    <a:pt x="5" y="25"/>
                  </a:cubicBezTo>
                  <a:cubicBezTo>
                    <a:pt x="6" y="27"/>
                    <a:pt x="6" y="27"/>
                    <a:pt x="6" y="27"/>
                  </a:cubicBezTo>
                  <a:cubicBezTo>
                    <a:pt x="9" y="27"/>
                    <a:pt x="9" y="27"/>
                    <a:pt x="9" y="27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5" y="25"/>
                    <a:pt x="15" y="25"/>
                    <a:pt x="15" y="25"/>
                  </a:cubicBezTo>
                  <a:cubicBezTo>
                    <a:pt x="15" y="25"/>
                    <a:pt x="16" y="24"/>
                    <a:pt x="17" y="24"/>
                  </a:cubicBezTo>
                  <a:cubicBezTo>
                    <a:pt x="18" y="24"/>
                    <a:pt x="20" y="24"/>
                    <a:pt x="20" y="24"/>
                  </a:cubicBezTo>
                  <a:cubicBezTo>
                    <a:pt x="22" y="24"/>
                    <a:pt x="22" y="24"/>
                    <a:pt x="22" y="24"/>
                  </a:cubicBezTo>
                  <a:cubicBezTo>
                    <a:pt x="24" y="23"/>
                    <a:pt x="24" y="23"/>
                    <a:pt x="24" y="23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22" y="22"/>
                    <a:pt x="24" y="20"/>
                    <a:pt x="24" y="18"/>
                  </a:cubicBezTo>
                  <a:cubicBezTo>
                    <a:pt x="24" y="17"/>
                    <a:pt x="24" y="14"/>
                    <a:pt x="24" y="14"/>
                  </a:cubicBezTo>
                  <a:cubicBezTo>
                    <a:pt x="24" y="14"/>
                    <a:pt x="25" y="13"/>
                    <a:pt x="24" y="12"/>
                  </a:cubicBezTo>
                  <a:cubicBezTo>
                    <a:pt x="24" y="11"/>
                    <a:pt x="23" y="9"/>
                    <a:pt x="23" y="9"/>
                  </a:cubicBezTo>
                </a:path>
              </a:pathLst>
            </a:custGeom>
            <a:solidFill>
              <a:srgbClr val="E2E4EA"/>
            </a:solidFill>
            <a:ln w="6350" cap="flat" cmpd="sng">
              <a:solidFill>
                <a:srgbClr val="EEECE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9" name="Freeform 74"/>
            <p:cNvSpPr>
              <a:spLocks/>
            </p:cNvSpPr>
            <p:nvPr/>
          </p:nvSpPr>
          <p:spPr bwMode="auto">
            <a:xfrm>
              <a:off x="3451" y="1988"/>
              <a:ext cx="189" cy="113"/>
            </a:xfrm>
            <a:custGeom>
              <a:avLst/>
              <a:gdLst>
                <a:gd name="T0" fmla="*/ 0 w 16"/>
                <a:gd name="T1" fmla="*/ 2147483647 h 10"/>
                <a:gd name="T2" fmla="*/ 2147483647 w 16"/>
                <a:gd name="T3" fmla="*/ 2147483647 h 10"/>
                <a:gd name="T4" fmla="*/ 2147483647 w 16"/>
                <a:gd name="T5" fmla="*/ 2147483647 h 10"/>
                <a:gd name="T6" fmla="*/ 2147483647 w 16"/>
                <a:gd name="T7" fmla="*/ 2147483647 h 10"/>
                <a:gd name="T8" fmla="*/ 2147483647 w 16"/>
                <a:gd name="T9" fmla="*/ 2147483647 h 10"/>
                <a:gd name="T10" fmla="*/ 2147483647 w 16"/>
                <a:gd name="T11" fmla="*/ 2147483647 h 10"/>
                <a:gd name="T12" fmla="*/ 2147483647 w 16"/>
                <a:gd name="T13" fmla="*/ 2147483647 h 10"/>
                <a:gd name="T14" fmla="*/ 2147483647 w 16"/>
                <a:gd name="T15" fmla="*/ 2147483647 h 10"/>
                <a:gd name="T16" fmla="*/ 2147483647 w 16"/>
                <a:gd name="T17" fmla="*/ 2147483647 h 10"/>
                <a:gd name="T18" fmla="*/ 2147483647 w 16"/>
                <a:gd name="T19" fmla="*/ 2147483647 h 10"/>
                <a:gd name="T20" fmla="*/ 2147483647 w 16"/>
                <a:gd name="T21" fmla="*/ 2147483647 h 10"/>
                <a:gd name="T22" fmla="*/ 2147483647 w 16"/>
                <a:gd name="T23" fmla="*/ 2147483647 h 10"/>
                <a:gd name="T24" fmla="*/ 2147483647 w 16"/>
                <a:gd name="T25" fmla="*/ 2147483647 h 10"/>
                <a:gd name="T26" fmla="*/ 2147483647 w 16"/>
                <a:gd name="T27" fmla="*/ 2147483647 h 10"/>
                <a:gd name="T28" fmla="*/ 2147483647 w 16"/>
                <a:gd name="T29" fmla="*/ 2147483647 h 10"/>
                <a:gd name="T30" fmla="*/ 0 w 16"/>
                <a:gd name="T31" fmla="*/ 2147483647 h 1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6"/>
                <a:gd name="T49" fmla="*/ 0 h 10"/>
                <a:gd name="T50" fmla="*/ 16 w 16"/>
                <a:gd name="T51" fmla="*/ 10 h 1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6" h="10">
                  <a:moveTo>
                    <a:pt x="0" y="10"/>
                  </a:moveTo>
                  <a:cubicBezTo>
                    <a:pt x="3" y="10"/>
                    <a:pt x="3" y="10"/>
                    <a:pt x="3" y="10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6" y="2"/>
                    <a:pt x="6" y="1"/>
                  </a:cubicBezTo>
                  <a:cubicBezTo>
                    <a:pt x="6" y="0"/>
                    <a:pt x="2" y="5"/>
                    <a:pt x="2" y="5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4" y="6"/>
                    <a:pt x="4" y="7"/>
                  </a:cubicBezTo>
                  <a:cubicBezTo>
                    <a:pt x="3" y="8"/>
                    <a:pt x="2" y="10"/>
                    <a:pt x="0" y="10"/>
                  </a:cubicBezTo>
                </a:path>
              </a:pathLst>
            </a:custGeom>
            <a:solidFill>
              <a:srgbClr val="E2E4EA"/>
            </a:solidFill>
            <a:ln w="6350" cap="flat" cmpd="sng">
              <a:solidFill>
                <a:srgbClr val="EEECE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0" name="Freeform 75"/>
            <p:cNvSpPr>
              <a:spLocks/>
            </p:cNvSpPr>
            <p:nvPr/>
          </p:nvSpPr>
          <p:spPr bwMode="auto">
            <a:xfrm>
              <a:off x="3298" y="1843"/>
              <a:ext cx="28" cy="76"/>
            </a:xfrm>
            <a:custGeom>
              <a:avLst/>
              <a:gdLst>
                <a:gd name="T0" fmla="*/ 0 w 6"/>
                <a:gd name="T1" fmla="*/ 2147483647 h 18"/>
                <a:gd name="T2" fmla="*/ 0 w 6"/>
                <a:gd name="T3" fmla="*/ 2147483647 h 18"/>
                <a:gd name="T4" fmla="*/ 2147483647 w 6"/>
                <a:gd name="T5" fmla="*/ 0 h 18"/>
                <a:gd name="T6" fmla="*/ 2147483647 w 6"/>
                <a:gd name="T7" fmla="*/ 2147483647 h 18"/>
                <a:gd name="T8" fmla="*/ 2147483647 w 6"/>
                <a:gd name="T9" fmla="*/ 2147483647 h 18"/>
                <a:gd name="T10" fmla="*/ 0 w 6"/>
                <a:gd name="T11" fmla="*/ 2147483647 h 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"/>
                <a:gd name="T19" fmla="*/ 0 h 18"/>
                <a:gd name="T20" fmla="*/ 6 w 6"/>
                <a:gd name="T21" fmla="*/ 18 h 1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" h="18">
                  <a:moveTo>
                    <a:pt x="0" y="18"/>
                  </a:moveTo>
                  <a:lnTo>
                    <a:pt x="0" y="8"/>
                  </a:lnTo>
                  <a:lnTo>
                    <a:pt x="6" y="0"/>
                  </a:lnTo>
                  <a:lnTo>
                    <a:pt x="3" y="8"/>
                  </a:lnTo>
                  <a:lnTo>
                    <a:pt x="3" y="13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E2E4EA"/>
            </a:solidFill>
            <a:ln w="6350" cap="flat" cmpd="sng">
              <a:solidFill>
                <a:srgbClr val="EEECE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1" name="Freeform 76"/>
            <p:cNvSpPr>
              <a:spLocks/>
            </p:cNvSpPr>
            <p:nvPr/>
          </p:nvSpPr>
          <p:spPr bwMode="auto">
            <a:xfrm>
              <a:off x="3358" y="1774"/>
              <a:ext cx="44" cy="113"/>
            </a:xfrm>
            <a:custGeom>
              <a:avLst/>
              <a:gdLst>
                <a:gd name="T0" fmla="*/ 2147483647 w 10"/>
                <a:gd name="T1" fmla="*/ 2147483647 h 26"/>
                <a:gd name="T2" fmla="*/ 2147483647 w 10"/>
                <a:gd name="T3" fmla="*/ 2147483647 h 26"/>
                <a:gd name="T4" fmla="*/ 0 w 10"/>
                <a:gd name="T5" fmla="*/ 2147483647 h 26"/>
                <a:gd name="T6" fmla="*/ 2147483647 w 10"/>
                <a:gd name="T7" fmla="*/ 0 h 26"/>
                <a:gd name="T8" fmla="*/ 2147483647 w 10"/>
                <a:gd name="T9" fmla="*/ 2147483647 h 26"/>
                <a:gd name="T10" fmla="*/ 2147483647 w 10"/>
                <a:gd name="T11" fmla="*/ 2147483647 h 26"/>
                <a:gd name="T12" fmla="*/ 2147483647 w 10"/>
                <a:gd name="T13" fmla="*/ 2147483647 h 26"/>
                <a:gd name="T14" fmla="*/ 2147483647 w 10"/>
                <a:gd name="T15" fmla="*/ 2147483647 h 2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0"/>
                <a:gd name="T25" fmla="*/ 0 h 26"/>
                <a:gd name="T26" fmla="*/ 10 w 10"/>
                <a:gd name="T27" fmla="*/ 26 h 2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0" h="26">
                  <a:moveTo>
                    <a:pt x="2" y="26"/>
                  </a:moveTo>
                  <a:lnTo>
                    <a:pt x="2" y="21"/>
                  </a:lnTo>
                  <a:lnTo>
                    <a:pt x="0" y="13"/>
                  </a:lnTo>
                  <a:lnTo>
                    <a:pt x="10" y="0"/>
                  </a:lnTo>
                  <a:lnTo>
                    <a:pt x="10" y="5"/>
                  </a:lnTo>
                  <a:lnTo>
                    <a:pt x="10" y="16"/>
                  </a:lnTo>
                  <a:lnTo>
                    <a:pt x="10" y="21"/>
                  </a:lnTo>
                  <a:lnTo>
                    <a:pt x="2" y="26"/>
                  </a:lnTo>
                  <a:close/>
                </a:path>
              </a:pathLst>
            </a:custGeom>
            <a:solidFill>
              <a:srgbClr val="E2E4EA"/>
            </a:solidFill>
            <a:ln w="6350" cap="flat" cmpd="sng">
              <a:solidFill>
                <a:srgbClr val="EEECE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2" name="Freeform 77"/>
            <p:cNvSpPr>
              <a:spLocks/>
            </p:cNvSpPr>
            <p:nvPr/>
          </p:nvSpPr>
          <p:spPr bwMode="auto">
            <a:xfrm>
              <a:off x="3402" y="1561"/>
              <a:ext cx="49" cy="32"/>
            </a:xfrm>
            <a:custGeom>
              <a:avLst/>
              <a:gdLst>
                <a:gd name="T0" fmla="*/ 2147483647 w 11"/>
                <a:gd name="T1" fmla="*/ 2147483647 h 8"/>
                <a:gd name="T2" fmla="*/ 0 w 11"/>
                <a:gd name="T3" fmla="*/ 2147483647 h 8"/>
                <a:gd name="T4" fmla="*/ 2147483647 w 11"/>
                <a:gd name="T5" fmla="*/ 0 h 8"/>
                <a:gd name="T6" fmla="*/ 2147483647 w 11"/>
                <a:gd name="T7" fmla="*/ 0 h 8"/>
                <a:gd name="T8" fmla="*/ 2147483647 w 11"/>
                <a:gd name="T9" fmla="*/ 2147483647 h 8"/>
                <a:gd name="T10" fmla="*/ 2147483647 w 11"/>
                <a:gd name="T11" fmla="*/ 2147483647 h 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1"/>
                <a:gd name="T19" fmla="*/ 0 h 8"/>
                <a:gd name="T20" fmla="*/ 11 w 11"/>
                <a:gd name="T21" fmla="*/ 8 h 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1" h="8">
                  <a:moveTo>
                    <a:pt x="3" y="8"/>
                  </a:moveTo>
                  <a:lnTo>
                    <a:pt x="0" y="3"/>
                  </a:lnTo>
                  <a:lnTo>
                    <a:pt x="6" y="0"/>
                  </a:lnTo>
                  <a:lnTo>
                    <a:pt x="11" y="0"/>
                  </a:lnTo>
                  <a:lnTo>
                    <a:pt x="8" y="3"/>
                  </a:lnTo>
                  <a:lnTo>
                    <a:pt x="3" y="8"/>
                  </a:lnTo>
                  <a:close/>
                </a:path>
              </a:pathLst>
            </a:custGeom>
            <a:solidFill>
              <a:srgbClr val="E2E4EA"/>
            </a:solidFill>
            <a:ln w="6350" cap="flat" cmpd="sng">
              <a:solidFill>
                <a:srgbClr val="EEECE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3" name="Freeform 78"/>
            <p:cNvSpPr>
              <a:spLocks/>
            </p:cNvSpPr>
            <p:nvPr/>
          </p:nvSpPr>
          <p:spPr bwMode="auto">
            <a:xfrm>
              <a:off x="3394" y="1605"/>
              <a:ext cx="25" cy="44"/>
            </a:xfrm>
            <a:custGeom>
              <a:avLst/>
              <a:gdLst>
                <a:gd name="T0" fmla="*/ 0 w 5"/>
                <a:gd name="T1" fmla="*/ 0 h 10"/>
                <a:gd name="T2" fmla="*/ 2147483647 w 5"/>
                <a:gd name="T3" fmla="*/ 2147483647 h 10"/>
                <a:gd name="T4" fmla="*/ 2147483647 w 5"/>
                <a:gd name="T5" fmla="*/ 2147483647 h 10"/>
                <a:gd name="T6" fmla="*/ 0 w 5"/>
                <a:gd name="T7" fmla="*/ 0 h 1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"/>
                <a:gd name="T13" fmla="*/ 0 h 10"/>
                <a:gd name="T14" fmla="*/ 5 w 5"/>
                <a:gd name="T15" fmla="*/ 10 h 1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" h="10">
                  <a:moveTo>
                    <a:pt x="0" y="0"/>
                  </a:moveTo>
                  <a:lnTo>
                    <a:pt x="5" y="5"/>
                  </a:lnTo>
                  <a:lnTo>
                    <a:pt x="2" y="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E4EA"/>
            </a:solidFill>
            <a:ln w="6350" cap="flat" cmpd="sng">
              <a:solidFill>
                <a:srgbClr val="EEECE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4" name="Freeform 79"/>
            <p:cNvSpPr>
              <a:spLocks/>
            </p:cNvSpPr>
            <p:nvPr/>
          </p:nvSpPr>
          <p:spPr bwMode="auto">
            <a:xfrm>
              <a:off x="3535" y="1593"/>
              <a:ext cx="37" cy="24"/>
            </a:xfrm>
            <a:custGeom>
              <a:avLst/>
              <a:gdLst>
                <a:gd name="T0" fmla="*/ 2147483647 w 8"/>
                <a:gd name="T1" fmla="*/ 0 h 5"/>
                <a:gd name="T2" fmla="*/ 0 w 8"/>
                <a:gd name="T3" fmla="*/ 2147483647 h 5"/>
                <a:gd name="T4" fmla="*/ 2147483647 w 8"/>
                <a:gd name="T5" fmla="*/ 2147483647 h 5"/>
                <a:gd name="T6" fmla="*/ 2147483647 w 8"/>
                <a:gd name="T7" fmla="*/ 0 h 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"/>
                <a:gd name="T13" fmla="*/ 0 h 5"/>
                <a:gd name="T14" fmla="*/ 8 w 8"/>
                <a:gd name="T15" fmla="*/ 5 h 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" h="5">
                  <a:moveTo>
                    <a:pt x="8" y="0"/>
                  </a:moveTo>
                  <a:lnTo>
                    <a:pt x="0" y="3"/>
                  </a:lnTo>
                  <a:lnTo>
                    <a:pt x="5" y="5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E2E4EA"/>
            </a:solidFill>
            <a:ln w="6350" cap="flat" cmpd="sng">
              <a:solidFill>
                <a:srgbClr val="EEECE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5" name="Freeform 80"/>
            <p:cNvSpPr>
              <a:spLocks/>
            </p:cNvSpPr>
            <p:nvPr/>
          </p:nvSpPr>
          <p:spPr bwMode="auto">
            <a:xfrm>
              <a:off x="3511" y="1561"/>
              <a:ext cx="24" cy="20"/>
            </a:xfrm>
            <a:custGeom>
              <a:avLst/>
              <a:gdLst>
                <a:gd name="T0" fmla="*/ 0 w 6"/>
                <a:gd name="T1" fmla="*/ 0 h 5"/>
                <a:gd name="T2" fmla="*/ 2147483647 w 6"/>
                <a:gd name="T3" fmla="*/ 2147483647 h 5"/>
                <a:gd name="T4" fmla="*/ 2147483647 w 6"/>
                <a:gd name="T5" fmla="*/ 2147483647 h 5"/>
                <a:gd name="T6" fmla="*/ 0 w 6"/>
                <a:gd name="T7" fmla="*/ 0 h 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"/>
                <a:gd name="T13" fmla="*/ 0 h 5"/>
                <a:gd name="T14" fmla="*/ 6 w 6"/>
                <a:gd name="T15" fmla="*/ 5 h 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" h="5">
                  <a:moveTo>
                    <a:pt x="0" y="0"/>
                  </a:moveTo>
                  <a:lnTo>
                    <a:pt x="6" y="3"/>
                  </a:lnTo>
                  <a:lnTo>
                    <a:pt x="3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E4EA"/>
            </a:solidFill>
            <a:ln w="6350" cap="flat" cmpd="sng">
              <a:solidFill>
                <a:srgbClr val="EEECE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6" name="Freeform 81"/>
            <p:cNvSpPr>
              <a:spLocks/>
            </p:cNvSpPr>
            <p:nvPr/>
          </p:nvSpPr>
          <p:spPr bwMode="auto">
            <a:xfrm>
              <a:off x="3560" y="1681"/>
              <a:ext cx="56" cy="29"/>
            </a:xfrm>
            <a:custGeom>
              <a:avLst/>
              <a:gdLst>
                <a:gd name="T0" fmla="*/ 2147483647 w 5"/>
                <a:gd name="T1" fmla="*/ 2147483647 h 2"/>
                <a:gd name="T2" fmla="*/ 0 w 5"/>
                <a:gd name="T3" fmla="*/ 0 h 2"/>
                <a:gd name="T4" fmla="*/ 2147483647 w 5"/>
                <a:gd name="T5" fmla="*/ 0 h 2"/>
                <a:gd name="T6" fmla="*/ 2147483647 w 5"/>
                <a:gd name="T7" fmla="*/ 2147483647 h 2"/>
                <a:gd name="T8" fmla="*/ 2147483647 w 5"/>
                <a:gd name="T9" fmla="*/ 2147483647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2"/>
                <a:gd name="T17" fmla="*/ 5 w 5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2">
                  <a:moveTo>
                    <a:pt x="1" y="2"/>
                  </a:moveTo>
                  <a:cubicBezTo>
                    <a:pt x="2" y="2"/>
                    <a:pt x="0" y="0"/>
                    <a:pt x="0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3" y="2"/>
                    <a:pt x="3" y="2"/>
                    <a:pt x="3" y="2"/>
                  </a:cubicBezTo>
                  <a:lnTo>
                    <a:pt x="1" y="2"/>
                  </a:lnTo>
                  <a:close/>
                </a:path>
              </a:pathLst>
            </a:custGeom>
            <a:solidFill>
              <a:srgbClr val="E2E4EA"/>
            </a:solidFill>
            <a:ln w="6350" cap="flat" cmpd="sng">
              <a:solidFill>
                <a:srgbClr val="EEECE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7" name="Freeform 82"/>
            <p:cNvSpPr>
              <a:spLocks/>
            </p:cNvSpPr>
            <p:nvPr/>
          </p:nvSpPr>
          <p:spPr bwMode="auto">
            <a:xfrm>
              <a:off x="3535" y="1718"/>
              <a:ext cx="81" cy="68"/>
            </a:xfrm>
            <a:custGeom>
              <a:avLst/>
              <a:gdLst>
                <a:gd name="T0" fmla="*/ 2147483647 w 7"/>
                <a:gd name="T1" fmla="*/ 0 h 6"/>
                <a:gd name="T2" fmla="*/ 2147483647 w 7"/>
                <a:gd name="T3" fmla="*/ 2147483647 h 6"/>
                <a:gd name="T4" fmla="*/ 2147483647 w 7"/>
                <a:gd name="T5" fmla="*/ 2147483647 h 6"/>
                <a:gd name="T6" fmla="*/ 2147483647 w 7"/>
                <a:gd name="T7" fmla="*/ 2147483647 h 6"/>
                <a:gd name="T8" fmla="*/ 2147483647 w 7"/>
                <a:gd name="T9" fmla="*/ 2147483647 h 6"/>
                <a:gd name="T10" fmla="*/ 2147483647 w 7"/>
                <a:gd name="T11" fmla="*/ 2147483647 h 6"/>
                <a:gd name="T12" fmla="*/ 0 w 7"/>
                <a:gd name="T13" fmla="*/ 2147483647 h 6"/>
                <a:gd name="T14" fmla="*/ 2147483647 w 7"/>
                <a:gd name="T15" fmla="*/ 0 h 6"/>
                <a:gd name="T16" fmla="*/ 2147483647 w 7"/>
                <a:gd name="T17" fmla="*/ 0 h 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7"/>
                <a:gd name="T28" fmla="*/ 0 h 6"/>
                <a:gd name="T29" fmla="*/ 7 w 7"/>
                <a:gd name="T30" fmla="*/ 6 h 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7" h="6">
                  <a:moveTo>
                    <a:pt x="5" y="0"/>
                  </a:moveTo>
                  <a:cubicBezTo>
                    <a:pt x="7" y="1"/>
                    <a:pt x="7" y="1"/>
                    <a:pt x="7" y="1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2" y="1"/>
                    <a:pt x="3" y="0"/>
                  </a:cubicBezTo>
                  <a:lnTo>
                    <a:pt x="5" y="0"/>
                  </a:lnTo>
                  <a:close/>
                </a:path>
              </a:pathLst>
            </a:custGeom>
            <a:solidFill>
              <a:srgbClr val="E2E4EA"/>
            </a:solidFill>
            <a:ln w="6350" cap="flat" cmpd="sng">
              <a:solidFill>
                <a:srgbClr val="EEECE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8" name="Freeform 83"/>
            <p:cNvSpPr>
              <a:spLocks/>
            </p:cNvSpPr>
            <p:nvPr/>
          </p:nvSpPr>
          <p:spPr bwMode="auto">
            <a:xfrm>
              <a:off x="2782" y="1879"/>
              <a:ext cx="189" cy="222"/>
            </a:xfrm>
            <a:custGeom>
              <a:avLst/>
              <a:gdLst>
                <a:gd name="T0" fmla="*/ 2147483647 w 16"/>
                <a:gd name="T1" fmla="*/ 2147483647 h 20"/>
                <a:gd name="T2" fmla="*/ 2147483647 w 16"/>
                <a:gd name="T3" fmla="*/ 2147483647 h 20"/>
                <a:gd name="T4" fmla="*/ 2147483647 w 16"/>
                <a:gd name="T5" fmla="*/ 2147483647 h 20"/>
                <a:gd name="T6" fmla="*/ 2147483647 w 16"/>
                <a:gd name="T7" fmla="*/ 2147483647 h 20"/>
                <a:gd name="T8" fmla="*/ 2147483647 w 16"/>
                <a:gd name="T9" fmla="*/ 2147483647 h 20"/>
                <a:gd name="T10" fmla="*/ 0 w 16"/>
                <a:gd name="T11" fmla="*/ 2147483647 h 20"/>
                <a:gd name="T12" fmla="*/ 2147483647 w 16"/>
                <a:gd name="T13" fmla="*/ 2147483647 h 20"/>
                <a:gd name="T14" fmla="*/ 2147483647 w 16"/>
                <a:gd name="T15" fmla="*/ 2147483647 h 20"/>
                <a:gd name="T16" fmla="*/ 2147483647 w 16"/>
                <a:gd name="T17" fmla="*/ 2147483647 h 20"/>
                <a:gd name="T18" fmla="*/ 2147483647 w 16"/>
                <a:gd name="T19" fmla="*/ 2147483647 h 20"/>
                <a:gd name="T20" fmla="*/ 2147483647 w 16"/>
                <a:gd name="T21" fmla="*/ 2147483647 h 20"/>
                <a:gd name="T22" fmla="*/ 2147483647 w 16"/>
                <a:gd name="T23" fmla="*/ 2147483647 h 20"/>
                <a:gd name="T24" fmla="*/ 2147483647 w 16"/>
                <a:gd name="T25" fmla="*/ 2147483647 h 20"/>
                <a:gd name="T26" fmla="*/ 2147483647 w 16"/>
                <a:gd name="T27" fmla="*/ 2147483647 h 20"/>
                <a:gd name="T28" fmla="*/ 2147483647 w 16"/>
                <a:gd name="T29" fmla="*/ 2147483647 h 20"/>
                <a:gd name="T30" fmla="*/ 2147483647 w 16"/>
                <a:gd name="T31" fmla="*/ 2147483647 h 20"/>
                <a:gd name="T32" fmla="*/ 2147483647 w 16"/>
                <a:gd name="T33" fmla="*/ 2147483647 h 20"/>
                <a:gd name="T34" fmla="*/ 2147483647 w 16"/>
                <a:gd name="T35" fmla="*/ 2147483647 h 20"/>
                <a:gd name="T36" fmla="*/ 2147483647 w 16"/>
                <a:gd name="T37" fmla="*/ 2147483647 h 20"/>
                <a:gd name="T38" fmla="*/ 2147483647 w 16"/>
                <a:gd name="T39" fmla="*/ 2147483647 h 20"/>
                <a:gd name="T40" fmla="*/ 2147483647 w 16"/>
                <a:gd name="T41" fmla="*/ 2147483647 h 20"/>
                <a:gd name="T42" fmla="*/ 2147483647 w 16"/>
                <a:gd name="T43" fmla="*/ 2147483647 h 20"/>
                <a:gd name="T44" fmla="*/ 2147483647 w 16"/>
                <a:gd name="T45" fmla="*/ 2147483647 h 20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6"/>
                <a:gd name="T70" fmla="*/ 0 h 20"/>
                <a:gd name="T71" fmla="*/ 16 w 16"/>
                <a:gd name="T72" fmla="*/ 20 h 20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6" h="20">
                  <a:moveTo>
                    <a:pt x="7" y="20"/>
                  </a:moveTo>
                  <a:cubicBezTo>
                    <a:pt x="3" y="19"/>
                    <a:pt x="3" y="19"/>
                    <a:pt x="3" y="19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2" y="18"/>
                    <a:pt x="3" y="14"/>
                    <a:pt x="3" y="12"/>
                  </a:cubicBezTo>
                  <a:cubicBezTo>
                    <a:pt x="3" y="10"/>
                    <a:pt x="1" y="12"/>
                    <a:pt x="1" y="12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cubicBezTo>
                    <a:pt x="3" y="3"/>
                    <a:pt x="6" y="4"/>
                    <a:pt x="6" y="4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8" y="6"/>
                    <a:pt x="8" y="3"/>
                    <a:pt x="9" y="1"/>
                  </a:cubicBezTo>
                  <a:cubicBezTo>
                    <a:pt x="10" y="0"/>
                    <a:pt x="10" y="1"/>
                    <a:pt x="11" y="1"/>
                  </a:cubicBezTo>
                  <a:cubicBezTo>
                    <a:pt x="12" y="1"/>
                    <a:pt x="13" y="4"/>
                    <a:pt x="13" y="4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8"/>
                    <a:pt x="10" y="18"/>
                    <a:pt x="10" y="18"/>
                  </a:cubicBezTo>
                  <a:lnTo>
                    <a:pt x="7" y="20"/>
                  </a:lnTo>
                  <a:close/>
                </a:path>
              </a:pathLst>
            </a:custGeom>
            <a:solidFill>
              <a:srgbClr val="E2E4EA"/>
            </a:solidFill>
            <a:ln w="6350" cap="flat" cmpd="sng">
              <a:solidFill>
                <a:srgbClr val="EEECE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9" name="Freeform 84"/>
            <p:cNvSpPr>
              <a:spLocks/>
            </p:cNvSpPr>
            <p:nvPr/>
          </p:nvSpPr>
          <p:spPr bwMode="auto">
            <a:xfrm>
              <a:off x="2769" y="1786"/>
              <a:ext cx="166" cy="145"/>
            </a:xfrm>
            <a:custGeom>
              <a:avLst/>
              <a:gdLst>
                <a:gd name="T0" fmla="*/ 0 w 14"/>
                <a:gd name="T1" fmla="*/ 2147483647 h 13"/>
                <a:gd name="T2" fmla="*/ 2147483647 w 14"/>
                <a:gd name="T3" fmla="*/ 2147483647 h 13"/>
                <a:gd name="T4" fmla="*/ 2147483647 w 14"/>
                <a:gd name="T5" fmla="*/ 2147483647 h 13"/>
                <a:gd name="T6" fmla="*/ 2147483647 w 14"/>
                <a:gd name="T7" fmla="*/ 2147483647 h 13"/>
                <a:gd name="T8" fmla="*/ 2147483647 w 14"/>
                <a:gd name="T9" fmla="*/ 2147483647 h 13"/>
                <a:gd name="T10" fmla="*/ 2147483647 w 14"/>
                <a:gd name="T11" fmla="*/ 2147483647 h 13"/>
                <a:gd name="T12" fmla="*/ 2147483647 w 14"/>
                <a:gd name="T13" fmla="*/ 0 h 13"/>
                <a:gd name="T14" fmla="*/ 2147483647 w 14"/>
                <a:gd name="T15" fmla="*/ 2147483647 h 13"/>
                <a:gd name="T16" fmla="*/ 2147483647 w 14"/>
                <a:gd name="T17" fmla="*/ 2147483647 h 13"/>
                <a:gd name="T18" fmla="*/ 2147483647 w 14"/>
                <a:gd name="T19" fmla="*/ 2147483647 h 13"/>
                <a:gd name="T20" fmla="*/ 2147483647 w 14"/>
                <a:gd name="T21" fmla="*/ 2147483647 h 13"/>
                <a:gd name="T22" fmla="*/ 2147483647 w 14"/>
                <a:gd name="T23" fmla="*/ 2147483647 h 13"/>
                <a:gd name="T24" fmla="*/ 0 w 14"/>
                <a:gd name="T25" fmla="*/ 2147483647 h 1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4"/>
                <a:gd name="T40" fmla="*/ 0 h 13"/>
                <a:gd name="T41" fmla="*/ 14 w 14"/>
                <a:gd name="T42" fmla="*/ 13 h 1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4" h="13">
                  <a:moveTo>
                    <a:pt x="0" y="13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5" y="10"/>
                    <a:pt x="5" y="9"/>
                  </a:cubicBezTo>
                  <a:cubicBezTo>
                    <a:pt x="5" y="8"/>
                    <a:pt x="7" y="5"/>
                    <a:pt x="7" y="5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2" y="2"/>
                    <a:pt x="14" y="4"/>
                    <a:pt x="14" y="6"/>
                  </a:cubicBezTo>
                  <a:cubicBezTo>
                    <a:pt x="13" y="7"/>
                    <a:pt x="12" y="8"/>
                    <a:pt x="12" y="8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0" y="6"/>
                    <a:pt x="6" y="8"/>
                    <a:pt x="5" y="10"/>
                  </a:cubicBezTo>
                  <a:cubicBezTo>
                    <a:pt x="5" y="12"/>
                    <a:pt x="1" y="9"/>
                    <a:pt x="0" y="13"/>
                  </a:cubicBezTo>
                </a:path>
              </a:pathLst>
            </a:custGeom>
            <a:solidFill>
              <a:srgbClr val="E2E4EA"/>
            </a:solidFill>
            <a:ln w="6350" cap="flat" cmpd="sng">
              <a:solidFill>
                <a:srgbClr val="EEECE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0" name="Freeform 85"/>
            <p:cNvSpPr>
              <a:spLocks/>
            </p:cNvSpPr>
            <p:nvPr/>
          </p:nvSpPr>
          <p:spPr bwMode="auto">
            <a:xfrm>
              <a:off x="2923" y="2000"/>
              <a:ext cx="48" cy="69"/>
            </a:xfrm>
            <a:custGeom>
              <a:avLst/>
              <a:gdLst>
                <a:gd name="T0" fmla="*/ 0 w 11"/>
                <a:gd name="T1" fmla="*/ 0 h 16"/>
                <a:gd name="T2" fmla="*/ 0 w 11"/>
                <a:gd name="T3" fmla="*/ 2147483647 h 16"/>
                <a:gd name="T4" fmla="*/ 0 w 11"/>
                <a:gd name="T5" fmla="*/ 2147483647 h 16"/>
                <a:gd name="T6" fmla="*/ 2147483647 w 11"/>
                <a:gd name="T7" fmla="*/ 2147483647 h 16"/>
                <a:gd name="T8" fmla="*/ 2147483647 w 11"/>
                <a:gd name="T9" fmla="*/ 2147483647 h 16"/>
                <a:gd name="T10" fmla="*/ 0 w 11"/>
                <a:gd name="T11" fmla="*/ 0 h 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1"/>
                <a:gd name="T19" fmla="*/ 0 h 16"/>
                <a:gd name="T20" fmla="*/ 11 w 11"/>
                <a:gd name="T21" fmla="*/ 16 h 1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1" h="16">
                  <a:moveTo>
                    <a:pt x="0" y="0"/>
                  </a:moveTo>
                  <a:lnTo>
                    <a:pt x="0" y="8"/>
                  </a:lnTo>
                  <a:lnTo>
                    <a:pt x="0" y="13"/>
                  </a:lnTo>
                  <a:lnTo>
                    <a:pt x="11" y="16"/>
                  </a:lnTo>
                  <a:lnTo>
                    <a:pt x="8" y="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E4EA"/>
            </a:solidFill>
            <a:ln w="6350" cap="flat" cmpd="sng">
              <a:solidFill>
                <a:srgbClr val="EEECE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1" name="Freeform 86"/>
            <p:cNvSpPr>
              <a:spLocks/>
            </p:cNvSpPr>
            <p:nvPr/>
          </p:nvSpPr>
          <p:spPr bwMode="auto">
            <a:xfrm>
              <a:off x="2959" y="1980"/>
              <a:ext cx="93" cy="68"/>
            </a:xfrm>
            <a:custGeom>
              <a:avLst/>
              <a:gdLst>
                <a:gd name="T0" fmla="*/ 0 w 21"/>
                <a:gd name="T1" fmla="*/ 2147483647 h 16"/>
                <a:gd name="T2" fmla="*/ 0 w 21"/>
                <a:gd name="T3" fmla="*/ 2147483647 h 16"/>
                <a:gd name="T4" fmla="*/ 2147483647 w 21"/>
                <a:gd name="T5" fmla="*/ 2147483647 h 16"/>
                <a:gd name="T6" fmla="*/ 2147483647 w 21"/>
                <a:gd name="T7" fmla="*/ 0 h 16"/>
                <a:gd name="T8" fmla="*/ 2147483647 w 21"/>
                <a:gd name="T9" fmla="*/ 2147483647 h 16"/>
                <a:gd name="T10" fmla="*/ 2147483647 w 21"/>
                <a:gd name="T11" fmla="*/ 2147483647 h 16"/>
                <a:gd name="T12" fmla="*/ 2147483647 w 21"/>
                <a:gd name="T13" fmla="*/ 2147483647 h 16"/>
                <a:gd name="T14" fmla="*/ 2147483647 w 21"/>
                <a:gd name="T15" fmla="*/ 2147483647 h 16"/>
                <a:gd name="T16" fmla="*/ 2147483647 w 21"/>
                <a:gd name="T17" fmla="*/ 2147483647 h 16"/>
                <a:gd name="T18" fmla="*/ 0 w 21"/>
                <a:gd name="T19" fmla="*/ 2147483647 h 1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1"/>
                <a:gd name="T31" fmla="*/ 0 h 16"/>
                <a:gd name="T32" fmla="*/ 21 w 21"/>
                <a:gd name="T33" fmla="*/ 16 h 1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1" h="16">
                  <a:moveTo>
                    <a:pt x="0" y="5"/>
                  </a:moveTo>
                  <a:lnTo>
                    <a:pt x="0" y="5"/>
                  </a:lnTo>
                  <a:lnTo>
                    <a:pt x="8" y="5"/>
                  </a:lnTo>
                  <a:lnTo>
                    <a:pt x="13" y="0"/>
                  </a:lnTo>
                  <a:lnTo>
                    <a:pt x="16" y="2"/>
                  </a:lnTo>
                  <a:lnTo>
                    <a:pt x="19" y="10"/>
                  </a:lnTo>
                  <a:lnTo>
                    <a:pt x="21" y="13"/>
                  </a:lnTo>
                  <a:lnTo>
                    <a:pt x="16" y="16"/>
                  </a:lnTo>
                  <a:lnTo>
                    <a:pt x="8" y="16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E2E4EA"/>
            </a:solidFill>
            <a:ln w="6350" cap="flat" cmpd="sng">
              <a:solidFill>
                <a:srgbClr val="EEECE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2" name="Freeform 87"/>
            <p:cNvSpPr>
              <a:spLocks/>
            </p:cNvSpPr>
            <p:nvPr/>
          </p:nvSpPr>
          <p:spPr bwMode="auto">
            <a:xfrm>
              <a:off x="2959" y="2069"/>
              <a:ext cx="68" cy="20"/>
            </a:xfrm>
            <a:custGeom>
              <a:avLst/>
              <a:gdLst>
                <a:gd name="T0" fmla="*/ 2147483647 w 16"/>
                <a:gd name="T1" fmla="*/ 0 h 5"/>
                <a:gd name="T2" fmla="*/ 0 w 16"/>
                <a:gd name="T3" fmla="*/ 2147483647 h 5"/>
                <a:gd name="T4" fmla="*/ 2147483647 w 16"/>
                <a:gd name="T5" fmla="*/ 2147483647 h 5"/>
                <a:gd name="T6" fmla="*/ 2147483647 w 16"/>
                <a:gd name="T7" fmla="*/ 2147483647 h 5"/>
                <a:gd name="T8" fmla="*/ 2147483647 w 16"/>
                <a:gd name="T9" fmla="*/ 0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"/>
                <a:gd name="T16" fmla="*/ 0 h 5"/>
                <a:gd name="T17" fmla="*/ 16 w 16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" h="5">
                  <a:moveTo>
                    <a:pt x="8" y="0"/>
                  </a:moveTo>
                  <a:lnTo>
                    <a:pt x="0" y="3"/>
                  </a:lnTo>
                  <a:lnTo>
                    <a:pt x="8" y="5"/>
                  </a:lnTo>
                  <a:lnTo>
                    <a:pt x="16" y="3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E2E4EA"/>
            </a:solidFill>
            <a:ln w="6350" cap="flat" cmpd="sng">
              <a:solidFill>
                <a:srgbClr val="EEECE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3" name="Freeform 88"/>
            <p:cNvSpPr>
              <a:spLocks/>
            </p:cNvSpPr>
            <p:nvPr/>
          </p:nvSpPr>
          <p:spPr bwMode="auto">
            <a:xfrm>
              <a:off x="3076" y="2081"/>
              <a:ext cx="44" cy="40"/>
            </a:xfrm>
            <a:custGeom>
              <a:avLst/>
              <a:gdLst>
                <a:gd name="T0" fmla="*/ 2147483647 w 10"/>
                <a:gd name="T1" fmla="*/ 2147483647 h 10"/>
                <a:gd name="T2" fmla="*/ 0 w 10"/>
                <a:gd name="T3" fmla="*/ 2147483647 h 10"/>
                <a:gd name="T4" fmla="*/ 2147483647 w 10"/>
                <a:gd name="T5" fmla="*/ 0 h 10"/>
                <a:gd name="T6" fmla="*/ 2147483647 w 10"/>
                <a:gd name="T7" fmla="*/ 2147483647 h 10"/>
                <a:gd name="T8" fmla="*/ 2147483647 w 10"/>
                <a:gd name="T9" fmla="*/ 2147483647 h 10"/>
                <a:gd name="T10" fmla="*/ 2147483647 w 10"/>
                <a:gd name="T11" fmla="*/ 2147483647 h 1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"/>
                <a:gd name="T19" fmla="*/ 0 h 10"/>
                <a:gd name="T20" fmla="*/ 10 w 10"/>
                <a:gd name="T21" fmla="*/ 10 h 1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" h="10">
                  <a:moveTo>
                    <a:pt x="5" y="8"/>
                  </a:moveTo>
                  <a:lnTo>
                    <a:pt x="0" y="2"/>
                  </a:lnTo>
                  <a:lnTo>
                    <a:pt x="8" y="0"/>
                  </a:lnTo>
                  <a:lnTo>
                    <a:pt x="10" y="2"/>
                  </a:lnTo>
                  <a:lnTo>
                    <a:pt x="8" y="10"/>
                  </a:lnTo>
                  <a:lnTo>
                    <a:pt x="5" y="8"/>
                  </a:lnTo>
                  <a:close/>
                </a:path>
              </a:pathLst>
            </a:custGeom>
            <a:solidFill>
              <a:srgbClr val="E2E4EA"/>
            </a:solidFill>
            <a:ln w="6350" cap="flat" cmpd="sng">
              <a:solidFill>
                <a:srgbClr val="EEECE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4" name="Freeform 89"/>
            <p:cNvSpPr>
              <a:spLocks/>
            </p:cNvSpPr>
            <p:nvPr/>
          </p:nvSpPr>
          <p:spPr bwMode="auto">
            <a:xfrm>
              <a:off x="3898" y="3266"/>
              <a:ext cx="24" cy="20"/>
            </a:xfrm>
            <a:custGeom>
              <a:avLst/>
              <a:gdLst>
                <a:gd name="T0" fmla="*/ 0 w 2"/>
                <a:gd name="T1" fmla="*/ 2147483647 h 2"/>
                <a:gd name="T2" fmla="*/ 2147483647 w 2"/>
                <a:gd name="T3" fmla="*/ 2147483647 h 2"/>
                <a:gd name="T4" fmla="*/ 0 w 2"/>
                <a:gd name="T5" fmla="*/ 2147483647 h 2"/>
                <a:gd name="T6" fmla="*/ 0 60000 65536"/>
                <a:gd name="T7" fmla="*/ 0 60000 65536"/>
                <a:gd name="T8" fmla="*/ 0 60000 65536"/>
                <a:gd name="T9" fmla="*/ 0 w 2"/>
                <a:gd name="T10" fmla="*/ 0 h 2"/>
                <a:gd name="T11" fmla="*/ 2 w 2"/>
                <a:gd name="T12" fmla="*/ 2 h 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" h="2">
                  <a:moveTo>
                    <a:pt x="0" y="2"/>
                  </a:moveTo>
                  <a:cubicBezTo>
                    <a:pt x="0" y="2"/>
                    <a:pt x="0" y="0"/>
                    <a:pt x="1" y="1"/>
                  </a:cubicBezTo>
                  <a:cubicBezTo>
                    <a:pt x="2" y="2"/>
                    <a:pt x="0" y="2"/>
                    <a:pt x="0" y="2"/>
                  </a:cubicBezTo>
                </a:path>
              </a:pathLst>
            </a:custGeom>
            <a:solidFill>
              <a:srgbClr val="E2E4EA"/>
            </a:solidFill>
            <a:ln w="6350" cap="flat" cmpd="sng">
              <a:solidFill>
                <a:srgbClr val="EEECE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5" name="Freeform 90"/>
            <p:cNvSpPr>
              <a:spLocks/>
            </p:cNvSpPr>
            <p:nvPr/>
          </p:nvSpPr>
          <p:spPr bwMode="auto">
            <a:xfrm>
              <a:off x="3205" y="2927"/>
              <a:ext cx="24" cy="53"/>
            </a:xfrm>
            <a:custGeom>
              <a:avLst/>
              <a:gdLst>
                <a:gd name="T0" fmla="*/ 0 w 5"/>
                <a:gd name="T1" fmla="*/ 0 h 13"/>
                <a:gd name="T2" fmla="*/ 2147483647 w 5"/>
                <a:gd name="T3" fmla="*/ 2147483647 h 13"/>
                <a:gd name="T4" fmla="*/ 2147483647 w 5"/>
                <a:gd name="T5" fmla="*/ 2147483647 h 13"/>
                <a:gd name="T6" fmla="*/ 0 w 5"/>
                <a:gd name="T7" fmla="*/ 2147483647 h 13"/>
                <a:gd name="T8" fmla="*/ 0 w 5"/>
                <a:gd name="T9" fmla="*/ 0 h 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13"/>
                <a:gd name="T17" fmla="*/ 5 w 5"/>
                <a:gd name="T18" fmla="*/ 13 h 1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13">
                  <a:moveTo>
                    <a:pt x="0" y="0"/>
                  </a:moveTo>
                  <a:lnTo>
                    <a:pt x="5" y="13"/>
                  </a:lnTo>
                  <a:lnTo>
                    <a:pt x="3" y="10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E4EA"/>
            </a:solidFill>
            <a:ln w="6350" cap="flat" cmpd="sng">
              <a:solidFill>
                <a:srgbClr val="EEECE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6" name="Freeform 91"/>
            <p:cNvSpPr>
              <a:spLocks/>
            </p:cNvSpPr>
            <p:nvPr/>
          </p:nvSpPr>
          <p:spPr bwMode="auto">
            <a:xfrm>
              <a:off x="3346" y="3048"/>
              <a:ext cx="48" cy="37"/>
            </a:xfrm>
            <a:custGeom>
              <a:avLst/>
              <a:gdLst>
                <a:gd name="T0" fmla="*/ 2147483647 w 11"/>
                <a:gd name="T1" fmla="*/ 2147483647 h 8"/>
                <a:gd name="T2" fmla="*/ 2147483647 w 11"/>
                <a:gd name="T3" fmla="*/ 0 h 8"/>
                <a:gd name="T4" fmla="*/ 0 w 11"/>
                <a:gd name="T5" fmla="*/ 0 h 8"/>
                <a:gd name="T6" fmla="*/ 2147483647 w 11"/>
                <a:gd name="T7" fmla="*/ 2147483647 h 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"/>
                <a:gd name="T13" fmla="*/ 0 h 8"/>
                <a:gd name="T14" fmla="*/ 11 w 11"/>
                <a:gd name="T15" fmla="*/ 8 h 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" h="8">
                  <a:moveTo>
                    <a:pt x="11" y="8"/>
                  </a:moveTo>
                  <a:lnTo>
                    <a:pt x="5" y="0"/>
                  </a:lnTo>
                  <a:lnTo>
                    <a:pt x="0" y="0"/>
                  </a:lnTo>
                  <a:lnTo>
                    <a:pt x="11" y="8"/>
                  </a:lnTo>
                  <a:close/>
                </a:path>
              </a:pathLst>
            </a:custGeom>
            <a:solidFill>
              <a:srgbClr val="E2E4EA"/>
            </a:solidFill>
            <a:ln w="6350" cap="flat" cmpd="sng">
              <a:solidFill>
                <a:srgbClr val="EEECE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7" name="Freeform 92"/>
            <p:cNvSpPr>
              <a:spLocks/>
            </p:cNvSpPr>
            <p:nvPr/>
          </p:nvSpPr>
          <p:spPr bwMode="auto">
            <a:xfrm>
              <a:off x="3217" y="2899"/>
              <a:ext cx="12" cy="36"/>
            </a:xfrm>
            <a:custGeom>
              <a:avLst/>
              <a:gdLst>
                <a:gd name="T0" fmla="*/ 0 w 2"/>
                <a:gd name="T1" fmla="*/ 2147483647 h 8"/>
                <a:gd name="T2" fmla="*/ 2147483647 w 2"/>
                <a:gd name="T3" fmla="*/ 2147483647 h 8"/>
                <a:gd name="T4" fmla="*/ 0 w 2"/>
                <a:gd name="T5" fmla="*/ 2147483647 h 8"/>
                <a:gd name="T6" fmla="*/ 0 w 2"/>
                <a:gd name="T7" fmla="*/ 0 h 8"/>
                <a:gd name="T8" fmla="*/ 0 w 2"/>
                <a:gd name="T9" fmla="*/ 2147483647 h 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8"/>
                <a:gd name="T17" fmla="*/ 2 w 2"/>
                <a:gd name="T18" fmla="*/ 8 h 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8">
                  <a:moveTo>
                    <a:pt x="0" y="3"/>
                  </a:moveTo>
                  <a:lnTo>
                    <a:pt x="2" y="8"/>
                  </a:lnTo>
                  <a:lnTo>
                    <a:pt x="0" y="6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E2E4EA"/>
            </a:solidFill>
            <a:ln w="6350" cap="flat" cmpd="sng">
              <a:solidFill>
                <a:srgbClr val="EEECE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8" name="Freeform 93"/>
            <p:cNvSpPr>
              <a:spLocks/>
            </p:cNvSpPr>
            <p:nvPr/>
          </p:nvSpPr>
          <p:spPr bwMode="auto">
            <a:xfrm>
              <a:off x="3241" y="2980"/>
              <a:ext cx="20" cy="24"/>
            </a:xfrm>
            <a:custGeom>
              <a:avLst/>
              <a:gdLst>
                <a:gd name="T0" fmla="*/ 2147483647 w 5"/>
                <a:gd name="T1" fmla="*/ 2147483647 h 5"/>
                <a:gd name="T2" fmla="*/ 2147483647 w 5"/>
                <a:gd name="T3" fmla="*/ 2147483647 h 5"/>
                <a:gd name="T4" fmla="*/ 2147483647 w 5"/>
                <a:gd name="T5" fmla="*/ 2147483647 h 5"/>
                <a:gd name="T6" fmla="*/ 0 w 5"/>
                <a:gd name="T7" fmla="*/ 0 h 5"/>
                <a:gd name="T8" fmla="*/ 2147483647 w 5"/>
                <a:gd name="T9" fmla="*/ 2147483647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5"/>
                <a:gd name="T17" fmla="*/ 5 w 5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5">
                  <a:moveTo>
                    <a:pt x="3" y="3"/>
                  </a:moveTo>
                  <a:lnTo>
                    <a:pt x="5" y="5"/>
                  </a:lnTo>
                  <a:lnTo>
                    <a:pt x="3" y="3"/>
                  </a:lnTo>
                  <a:lnTo>
                    <a:pt x="0" y="0"/>
                  </a:lnTo>
                  <a:lnTo>
                    <a:pt x="3" y="3"/>
                  </a:lnTo>
                  <a:close/>
                </a:path>
              </a:pathLst>
            </a:custGeom>
            <a:solidFill>
              <a:srgbClr val="E2E4EA"/>
            </a:solidFill>
            <a:ln w="6350" cap="flat" cmpd="sng">
              <a:solidFill>
                <a:srgbClr val="EEECE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9" name="Freeform 94"/>
            <p:cNvSpPr>
              <a:spLocks/>
            </p:cNvSpPr>
            <p:nvPr/>
          </p:nvSpPr>
          <p:spPr bwMode="auto">
            <a:xfrm>
              <a:off x="3310" y="3028"/>
              <a:ext cx="24" cy="32"/>
            </a:xfrm>
            <a:custGeom>
              <a:avLst/>
              <a:gdLst>
                <a:gd name="T0" fmla="*/ 0 w 5"/>
                <a:gd name="T1" fmla="*/ 2147483647 h 8"/>
                <a:gd name="T2" fmla="*/ 2147483647 w 5"/>
                <a:gd name="T3" fmla="*/ 2147483647 h 8"/>
                <a:gd name="T4" fmla="*/ 0 w 5"/>
                <a:gd name="T5" fmla="*/ 2147483647 h 8"/>
                <a:gd name="T6" fmla="*/ 0 w 5"/>
                <a:gd name="T7" fmla="*/ 0 h 8"/>
                <a:gd name="T8" fmla="*/ 0 w 5"/>
                <a:gd name="T9" fmla="*/ 2147483647 h 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8"/>
                <a:gd name="T17" fmla="*/ 5 w 5"/>
                <a:gd name="T18" fmla="*/ 8 h 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8">
                  <a:moveTo>
                    <a:pt x="0" y="2"/>
                  </a:moveTo>
                  <a:lnTo>
                    <a:pt x="5" y="8"/>
                  </a:lnTo>
                  <a:lnTo>
                    <a:pt x="0" y="5"/>
                  </a:lnTo>
                  <a:lnTo>
                    <a:pt x="0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E2E4EA"/>
            </a:solidFill>
            <a:ln w="6350" cap="flat" cmpd="sng">
              <a:solidFill>
                <a:srgbClr val="EEECE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0" name="Freeform 95"/>
            <p:cNvSpPr>
              <a:spLocks/>
            </p:cNvSpPr>
            <p:nvPr/>
          </p:nvSpPr>
          <p:spPr bwMode="auto">
            <a:xfrm>
              <a:off x="2935" y="1879"/>
              <a:ext cx="12" cy="8"/>
            </a:xfrm>
            <a:custGeom>
              <a:avLst/>
              <a:gdLst>
                <a:gd name="T0" fmla="*/ 0 w 2"/>
                <a:gd name="T1" fmla="*/ 0 h 2"/>
                <a:gd name="T2" fmla="*/ 2147483647 w 2"/>
                <a:gd name="T3" fmla="*/ 2147483647 h 2"/>
                <a:gd name="T4" fmla="*/ 0 w 2"/>
                <a:gd name="T5" fmla="*/ 2147483647 h 2"/>
                <a:gd name="T6" fmla="*/ 0 w 2"/>
                <a:gd name="T7" fmla="*/ 0 h 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"/>
                <a:gd name="T13" fmla="*/ 0 h 2"/>
                <a:gd name="T14" fmla="*/ 2 w 2"/>
                <a:gd name="T15" fmla="*/ 2 h 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" h="2">
                  <a:moveTo>
                    <a:pt x="0" y="0"/>
                  </a:moveTo>
                  <a:lnTo>
                    <a:pt x="2" y="2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E4EA"/>
            </a:solidFill>
            <a:ln w="6350" cap="flat" cmpd="sng">
              <a:solidFill>
                <a:srgbClr val="EEECE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1" name="Freeform 96"/>
            <p:cNvSpPr>
              <a:spLocks/>
            </p:cNvSpPr>
            <p:nvPr/>
          </p:nvSpPr>
          <p:spPr bwMode="auto">
            <a:xfrm>
              <a:off x="2995" y="2056"/>
              <a:ext cx="32" cy="13"/>
            </a:xfrm>
            <a:custGeom>
              <a:avLst/>
              <a:gdLst>
                <a:gd name="T0" fmla="*/ 2147483647 w 8"/>
                <a:gd name="T1" fmla="*/ 0 h 3"/>
                <a:gd name="T2" fmla="*/ 2147483647 w 8"/>
                <a:gd name="T3" fmla="*/ 2147483647 h 3"/>
                <a:gd name="T4" fmla="*/ 0 w 8"/>
                <a:gd name="T5" fmla="*/ 2147483647 h 3"/>
                <a:gd name="T6" fmla="*/ 2147483647 w 8"/>
                <a:gd name="T7" fmla="*/ 0 h 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"/>
                <a:gd name="T13" fmla="*/ 0 h 3"/>
                <a:gd name="T14" fmla="*/ 8 w 8"/>
                <a:gd name="T15" fmla="*/ 3 h 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" h="3">
                  <a:moveTo>
                    <a:pt x="3" y="0"/>
                  </a:moveTo>
                  <a:lnTo>
                    <a:pt x="8" y="3"/>
                  </a:lnTo>
                  <a:lnTo>
                    <a:pt x="0" y="3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E2E4EA"/>
            </a:solidFill>
            <a:ln w="6350" cap="flat" cmpd="sng">
              <a:solidFill>
                <a:srgbClr val="EEECE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2" name="Freeform 97"/>
            <p:cNvSpPr>
              <a:spLocks/>
            </p:cNvSpPr>
            <p:nvPr/>
          </p:nvSpPr>
          <p:spPr bwMode="auto">
            <a:xfrm>
              <a:off x="2935" y="2069"/>
              <a:ext cx="12" cy="12"/>
            </a:xfrm>
            <a:custGeom>
              <a:avLst/>
              <a:gdLst>
                <a:gd name="T0" fmla="*/ 0 w 2"/>
                <a:gd name="T1" fmla="*/ 0 h 3"/>
                <a:gd name="T2" fmla="*/ 2147483647 w 2"/>
                <a:gd name="T3" fmla="*/ 2147483647 h 3"/>
                <a:gd name="T4" fmla="*/ 0 w 2"/>
                <a:gd name="T5" fmla="*/ 2147483647 h 3"/>
                <a:gd name="T6" fmla="*/ 0 w 2"/>
                <a:gd name="T7" fmla="*/ 0 h 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"/>
                <a:gd name="T13" fmla="*/ 0 h 3"/>
                <a:gd name="T14" fmla="*/ 2 w 2"/>
                <a:gd name="T15" fmla="*/ 3 h 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" h="3">
                  <a:moveTo>
                    <a:pt x="0" y="0"/>
                  </a:moveTo>
                  <a:lnTo>
                    <a:pt x="2" y="3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E4EA"/>
            </a:solidFill>
            <a:ln w="6350" cap="flat" cmpd="sng">
              <a:solidFill>
                <a:srgbClr val="EEECE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3" name="Freeform 98"/>
            <p:cNvSpPr>
              <a:spLocks/>
            </p:cNvSpPr>
            <p:nvPr/>
          </p:nvSpPr>
          <p:spPr bwMode="auto">
            <a:xfrm>
              <a:off x="3535" y="1581"/>
              <a:ext cx="9" cy="12"/>
            </a:xfrm>
            <a:custGeom>
              <a:avLst/>
              <a:gdLst>
                <a:gd name="T0" fmla="*/ 0 w 2"/>
                <a:gd name="T1" fmla="*/ 0 h 3"/>
                <a:gd name="T2" fmla="*/ 2147483647 w 2"/>
                <a:gd name="T3" fmla="*/ 2147483647 h 3"/>
                <a:gd name="T4" fmla="*/ 0 w 2"/>
                <a:gd name="T5" fmla="*/ 2147483647 h 3"/>
                <a:gd name="T6" fmla="*/ 0 w 2"/>
                <a:gd name="T7" fmla="*/ 0 h 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"/>
                <a:gd name="T13" fmla="*/ 0 h 3"/>
                <a:gd name="T14" fmla="*/ 2 w 2"/>
                <a:gd name="T15" fmla="*/ 3 h 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" h="3">
                  <a:moveTo>
                    <a:pt x="0" y="0"/>
                  </a:moveTo>
                  <a:lnTo>
                    <a:pt x="2" y="3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E4EA"/>
            </a:solidFill>
            <a:ln w="6350" cap="flat" cmpd="sng">
              <a:solidFill>
                <a:srgbClr val="EEECE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4" name="Freeform 99"/>
            <p:cNvSpPr>
              <a:spLocks/>
            </p:cNvSpPr>
            <p:nvPr/>
          </p:nvSpPr>
          <p:spPr bwMode="auto">
            <a:xfrm>
              <a:off x="3487" y="1548"/>
              <a:ext cx="12" cy="4"/>
            </a:xfrm>
            <a:custGeom>
              <a:avLst/>
              <a:gdLst>
                <a:gd name="T0" fmla="*/ 2147483647 w 3"/>
                <a:gd name="T1" fmla="*/ 0 h 4"/>
                <a:gd name="T2" fmla="*/ 2147483647 w 3"/>
                <a:gd name="T3" fmla="*/ 0 h 4"/>
                <a:gd name="T4" fmla="*/ 0 w 3"/>
                <a:gd name="T5" fmla="*/ 0 h 4"/>
                <a:gd name="T6" fmla="*/ 2147483647 w 3"/>
                <a:gd name="T7" fmla="*/ 0 h 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"/>
                <a:gd name="T13" fmla="*/ 0 h 4"/>
                <a:gd name="T14" fmla="*/ 3 w 3"/>
                <a:gd name="T15" fmla="*/ 4 h 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" h="4">
                  <a:moveTo>
                    <a:pt x="3" y="0"/>
                  </a:moveTo>
                  <a:lnTo>
                    <a:pt x="3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E2E4EA"/>
            </a:solidFill>
            <a:ln w="6350" cap="flat" cmpd="sng">
              <a:solidFill>
                <a:srgbClr val="EEECE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5" name="Freeform 100"/>
            <p:cNvSpPr>
              <a:spLocks/>
            </p:cNvSpPr>
            <p:nvPr/>
          </p:nvSpPr>
          <p:spPr bwMode="auto">
            <a:xfrm>
              <a:off x="3793" y="3330"/>
              <a:ext cx="97" cy="69"/>
            </a:xfrm>
            <a:custGeom>
              <a:avLst/>
              <a:gdLst>
                <a:gd name="T0" fmla="*/ 0 w 22"/>
                <a:gd name="T1" fmla="*/ 0 h 16"/>
                <a:gd name="T2" fmla="*/ 2147483647 w 22"/>
                <a:gd name="T3" fmla="*/ 2147483647 h 16"/>
                <a:gd name="T4" fmla="*/ 2147483647 w 22"/>
                <a:gd name="T5" fmla="*/ 2147483647 h 16"/>
                <a:gd name="T6" fmla="*/ 2147483647 w 22"/>
                <a:gd name="T7" fmla="*/ 2147483647 h 16"/>
                <a:gd name="T8" fmla="*/ 2147483647 w 22"/>
                <a:gd name="T9" fmla="*/ 2147483647 h 16"/>
                <a:gd name="T10" fmla="*/ 2147483647 w 22"/>
                <a:gd name="T11" fmla="*/ 2147483647 h 16"/>
                <a:gd name="T12" fmla="*/ 2147483647 w 22"/>
                <a:gd name="T13" fmla="*/ 2147483647 h 16"/>
                <a:gd name="T14" fmla="*/ 0 w 22"/>
                <a:gd name="T15" fmla="*/ 0 h 1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2"/>
                <a:gd name="T25" fmla="*/ 0 h 16"/>
                <a:gd name="T26" fmla="*/ 22 w 22"/>
                <a:gd name="T27" fmla="*/ 16 h 1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2" h="16">
                  <a:moveTo>
                    <a:pt x="0" y="0"/>
                  </a:moveTo>
                  <a:lnTo>
                    <a:pt x="8" y="5"/>
                  </a:lnTo>
                  <a:lnTo>
                    <a:pt x="16" y="8"/>
                  </a:lnTo>
                  <a:lnTo>
                    <a:pt x="22" y="10"/>
                  </a:lnTo>
                  <a:lnTo>
                    <a:pt x="19" y="16"/>
                  </a:lnTo>
                  <a:lnTo>
                    <a:pt x="11" y="13"/>
                  </a:lnTo>
                  <a:lnTo>
                    <a:pt x="3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E4EA"/>
            </a:solidFill>
            <a:ln w="6350" cap="flat" cmpd="sng">
              <a:solidFill>
                <a:srgbClr val="EEECE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6" name="Freeform 101"/>
            <p:cNvSpPr>
              <a:spLocks/>
            </p:cNvSpPr>
            <p:nvPr/>
          </p:nvSpPr>
          <p:spPr bwMode="auto">
            <a:xfrm>
              <a:off x="3544" y="3298"/>
              <a:ext cx="28" cy="20"/>
            </a:xfrm>
            <a:custGeom>
              <a:avLst/>
              <a:gdLst>
                <a:gd name="T0" fmla="*/ 2147483647 w 6"/>
                <a:gd name="T1" fmla="*/ 0 h 5"/>
                <a:gd name="T2" fmla="*/ 0 w 6"/>
                <a:gd name="T3" fmla="*/ 0 h 5"/>
                <a:gd name="T4" fmla="*/ 2147483647 w 6"/>
                <a:gd name="T5" fmla="*/ 2147483647 h 5"/>
                <a:gd name="T6" fmla="*/ 2147483647 w 6"/>
                <a:gd name="T7" fmla="*/ 2147483647 h 5"/>
                <a:gd name="T8" fmla="*/ 2147483647 w 6"/>
                <a:gd name="T9" fmla="*/ 0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5"/>
                <a:gd name="T17" fmla="*/ 6 w 6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5">
                  <a:moveTo>
                    <a:pt x="6" y="0"/>
                  </a:moveTo>
                  <a:lnTo>
                    <a:pt x="0" y="0"/>
                  </a:lnTo>
                  <a:lnTo>
                    <a:pt x="3" y="2"/>
                  </a:lnTo>
                  <a:lnTo>
                    <a:pt x="6" y="5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E2E4EA"/>
            </a:solidFill>
            <a:ln w="6350" cap="flat" cmpd="sng">
              <a:solidFill>
                <a:srgbClr val="EEECE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7" name="Freeform 102"/>
            <p:cNvSpPr>
              <a:spLocks/>
            </p:cNvSpPr>
            <p:nvPr/>
          </p:nvSpPr>
          <p:spPr bwMode="auto">
            <a:xfrm>
              <a:off x="2149" y="1681"/>
              <a:ext cx="32" cy="37"/>
            </a:xfrm>
            <a:custGeom>
              <a:avLst/>
              <a:gdLst>
                <a:gd name="T0" fmla="*/ 0 w 8"/>
                <a:gd name="T1" fmla="*/ 0 h 8"/>
                <a:gd name="T2" fmla="*/ 2147483647 w 8"/>
                <a:gd name="T3" fmla="*/ 2147483647 h 8"/>
                <a:gd name="T4" fmla="*/ 2147483647 w 8"/>
                <a:gd name="T5" fmla="*/ 2147483647 h 8"/>
                <a:gd name="T6" fmla="*/ 2147483647 w 8"/>
                <a:gd name="T7" fmla="*/ 2147483647 h 8"/>
                <a:gd name="T8" fmla="*/ 0 w 8"/>
                <a:gd name="T9" fmla="*/ 0 h 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8"/>
                <a:gd name="T17" fmla="*/ 8 w 8"/>
                <a:gd name="T18" fmla="*/ 8 h 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8">
                  <a:moveTo>
                    <a:pt x="0" y="0"/>
                  </a:moveTo>
                  <a:lnTo>
                    <a:pt x="5" y="3"/>
                  </a:lnTo>
                  <a:lnTo>
                    <a:pt x="8" y="8"/>
                  </a:lnTo>
                  <a:lnTo>
                    <a:pt x="3" y="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E4EA"/>
            </a:solidFill>
            <a:ln w="6350" cap="flat" cmpd="sng">
              <a:solidFill>
                <a:srgbClr val="EEECE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8" name="Freeform 103"/>
            <p:cNvSpPr>
              <a:spLocks/>
            </p:cNvSpPr>
            <p:nvPr/>
          </p:nvSpPr>
          <p:spPr bwMode="auto">
            <a:xfrm>
              <a:off x="1947" y="1742"/>
              <a:ext cx="484" cy="766"/>
            </a:xfrm>
            <a:custGeom>
              <a:avLst/>
              <a:gdLst>
                <a:gd name="T0" fmla="*/ 2147483647 w 41"/>
                <a:gd name="T1" fmla="*/ 0 h 68"/>
                <a:gd name="T2" fmla="*/ 2147483647 w 41"/>
                <a:gd name="T3" fmla="*/ 2147483647 h 68"/>
                <a:gd name="T4" fmla="*/ 2147483647 w 41"/>
                <a:gd name="T5" fmla="*/ 2147483647 h 68"/>
                <a:gd name="T6" fmla="*/ 2147483647 w 41"/>
                <a:gd name="T7" fmla="*/ 2147483647 h 68"/>
                <a:gd name="T8" fmla="*/ 2147483647 w 41"/>
                <a:gd name="T9" fmla="*/ 2147483647 h 68"/>
                <a:gd name="T10" fmla="*/ 0 w 41"/>
                <a:gd name="T11" fmla="*/ 2147483647 h 68"/>
                <a:gd name="T12" fmla="*/ 2147483647 w 41"/>
                <a:gd name="T13" fmla="*/ 2147483647 h 68"/>
                <a:gd name="T14" fmla="*/ 2147483647 w 41"/>
                <a:gd name="T15" fmla="*/ 2147483647 h 68"/>
                <a:gd name="T16" fmla="*/ 2147483647 w 41"/>
                <a:gd name="T17" fmla="*/ 2147483647 h 68"/>
                <a:gd name="T18" fmla="*/ 2147483647 w 41"/>
                <a:gd name="T19" fmla="*/ 2147483647 h 68"/>
                <a:gd name="T20" fmla="*/ 2147483647 w 41"/>
                <a:gd name="T21" fmla="*/ 2147483647 h 68"/>
                <a:gd name="T22" fmla="*/ 2147483647 w 41"/>
                <a:gd name="T23" fmla="*/ 2147483647 h 68"/>
                <a:gd name="T24" fmla="*/ 2147483647 w 41"/>
                <a:gd name="T25" fmla="*/ 2147483647 h 68"/>
                <a:gd name="T26" fmla="*/ 2147483647 w 41"/>
                <a:gd name="T27" fmla="*/ 2147483647 h 68"/>
                <a:gd name="T28" fmla="*/ 2147483647 w 41"/>
                <a:gd name="T29" fmla="*/ 2147483647 h 68"/>
                <a:gd name="T30" fmla="*/ 2147483647 w 41"/>
                <a:gd name="T31" fmla="*/ 2147483647 h 68"/>
                <a:gd name="T32" fmla="*/ 2147483647 w 41"/>
                <a:gd name="T33" fmla="*/ 2147483647 h 68"/>
                <a:gd name="T34" fmla="*/ 2147483647 w 41"/>
                <a:gd name="T35" fmla="*/ 2147483647 h 68"/>
                <a:gd name="T36" fmla="*/ 2147483647 w 41"/>
                <a:gd name="T37" fmla="*/ 2147483647 h 68"/>
                <a:gd name="T38" fmla="*/ 2147483647 w 41"/>
                <a:gd name="T39" fmla="*/ 2147483647 h 68"/>
                <a:gd name="T40" fmla="*/ 2147483647 w 41"/>
                <a:gd name="T41" fmla="*/ 2147483647 h 68"/>
                <a:gd name="T42" fmla="*/ 2147483647 w 41"/>
                <a:gd name="T43" fmla="*/ 2147483647 h 68"/>
                <a:gd name="T44" fmla="*/ 2147483647 w 41"/>
                <a:gd name="T45" fmla="*/ 2147483647 h 68"/>
                <a:gd name="T46" fmla="*/ 2147483647 w 41"/>
                <a:gd name="T47" fmla="*/ 2147483647 h 68"/>
                <a:gd name="T48" fmla="*/ 2147483647 w 41"/>
                <a:gd name="T49" fmla="*/ 2147483647 h 68"/>
                <a:gd name="T50" fmla="*/ 2147483647 w 41"/>
                <a:gd name="T51" fmla="*/ 2147483647 h 68"/>
                <a:gd name="T52" fmla="*/ 2147483647 w 41"/>
                <a:gd name="T53" fmla="*/ 2147483647 h 68"/>
                <a:gd name="T54" fmla="*/ 2147483647 w 41"/>
                <a:gd name="T55" fmla="*/ 2147483647 h 68"/>
                <a:gd name="T56" fmla="*/ 2147483647 w 41"/>
                <a:gd name="T57" fmla="*/ 2147483647 h 68"/>
                <a:gd name="T58" fmla="*/ 2147483647 w 41"/>
                <a:gd name="T59" fmla="*/ 2147483647 h 68"/>
                <a:gd name="T60" fmla="*/ 2147483647 w 41"/>
                <a:gd name="T61" fmla="*/ 2147483647 h 68"/>
                <a:gd name="T62" fmla="*/ 2147483647 w 41"/>
                <a:gd name="T63" fmla="*/ 2147483647 h 68"/>
                <a:gd name="T64" fmla="*/ 2147483647 w 41"/>
                <a:gd name="T65" fmla="*/ 2147483647 h 68"/>
                <a:gd name="T66" fmla="*/ 2147483647 w 41"/>
                <a:gd name="T67" fmla="*/ 2147483647 h 68"/>
                <a:gd name="T68" fmla="*/ 2147483647 w 41"/>
                <a:gd name="T69" fmla="*/ 2147483647 h 68"/>
                <a:gd name="T70" fmla="*/ 2147483647 w 41"/>
                <a:gd name="T71" fmla="*/ 2147483647 h 68"/>
                <a:gd name="T72" fmla="*/ 2147483647 w 41"/>
                <a:gd name="T73" fmla="*/ 2147483647 h 68"/>
                <a:gd name="T74" fmla="*/ 2147483647 w 41"/>
                <a:gd name="T75" fmla="*/ 2147483647 h 68"/>
                <a:gd name="T76" fmla="*/ 2147483647 w 41"/>
                <a:gd name="T77" fmla="*/ 2147483647 h 68"/>
                <a:gd name="T78" fmla="*/ 2147483647 w 41"/>
                <a:gd name="T79" fmla="*/ 2147483647 h 68"/>
                <a:gd name="T80" fmla="*/ 2147483647 w 41"/>
                <a:gd name="T81" fmla="*/ 2147483647 h 68"/>
                <a:gd name="T82" fmla="*/ 2147483647 w 41"/>
                <a:gd name="T83" fmla="*/ 2147483647 h 68"/>
                <a:gd name="T84" fmla="*/ 2147483647 w 41"/>
                <a:gd name="T85" fmla="*/ 2147483647 h 68"/>
                <a:gd name="T86" fmla="*/ 2147483647 w 41"/>
                <a:gd name="T87" fmla="*/ 2147483647 h 68"/>
                <a:gd name="T88" fmla="*/ 2147483647 w 41"/>
                <a:gd name="T89" fmla="*/ 2147483647 h 68"/>
                <a:gd name="T90" fmla="*/ 2147483647 w 41"/>
                <a:gd name="T91" fmla="*/ 2147483647 h 68"/>
                <a:gd name="T92" fmla="*/ 2147483647 w 41"/>
                <a:gd name="T93" fmla="*/ 2147483647 h 68"/>
                <a:gd name="T94" fmla="*/ 2147483647 w 41"/>
                <a:gd name="T95" fmla="*/ 2147483647 h 68"/>
                <a:gd name="T96" fmla="*/ 2147483647 w 41"/>
                <a:gd name="T97" fmla="*/ 2147483647 h 68"/>
                <a:gd name="T98" fmla="*/ 2147483647 w 41"/>
                <a:gd name="T99" fmla="*/ 2147483647 h 68"/>
                <a:gd name="T100" fmla="*/ 2147483647 w 41"/>
                <a:gd name="T101" fmla="*/ 2147483647 h 68"/>
                <a:gd name="T102" fmla="*/ 2147483647 w 41"/>
                <a:gd name="T103" fmla="*/ 2147483647 h 68"/>
                <a:gd name="T104" fmla="*/ 2147483647 w 41"/>
                <a:gd name="T105" fmla="*/ 2147483647 h 68"/>
                <a:gd name="T106" fmla="*/ 2147483647 w 41"/>
                <a:gd name="T107" fmla="*/ 2147483647 h 68"/>
                <a:gd name="T108" fmla="*/ 2147483647 w 41"/>
                <a:gd name="T109" fmla="*/ 2147483647 h 68"/>
                <a:gd name="T110" fmla="*/ 2147483647 w 41"/>
                <a:gd name="T111" fmla="*/ 2147483647 h 68"/>
                <a:gd name="T112" fmla="*/ 2147483647 w 41"/>
                <a:gd name="T113" fmla="*/ 0 h 68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41"/>
                <a:gd name="T172" fmla="*/ 0 h 68"/>
                <a:gd name="T173" fmla="*/ 41 w 41"/>
                <a:gd name="T174" fmla="*/ 68 h 68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41" h="68">
                  <a:moveTo>
                    <a:pt x="18" y="0"/>
                  </a:moveTo>
                  <a:cubicBezTo>
                    <a:pt x="15" y="0"/>
                    <a:pt x="15" y="0"/>
                    <a:pt x="15" y="0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4" y="17"/>
                    <a:pt x="4" y="17"/>
                    <a:pt x="4" y="17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7" y="21"/>
                    <a:pt x="7" y="21"/>
                    <a:pt x="7" y="21"/>
                  </a:cubicBezTo>
                  <a:cubicBezTo>
                    <a:pt x="7" y="24"/>
                    <a:pt x="7" y="24"/>
                    <a:pt x="7" y="24"/>
                  </a:cubicBezTo>
                  <a:cubicBezTo>
                    <a:pt x="7" y="25"/>
                    <a:pt x="7" y="25"/>
                    <a:pt x="7" y="25"/>
                  </a:cubicBezTo>
                  <a:cubicBezTo>
                    <a:pt x="6" y="27"/>
                    <a:pt x="6" y="27"/>
                    <a:pt x="6" y="27"/>
                  </a:cubicBezTo>
                  <a:cubicBezTo>
                    <a:pt x="7" y="29"/>
                    <a:pt x="7" y="29"/>
                    <a:pt x="7" y="29"/>
                  </a:cubicBezTo>
                  <a:cubicBezTo>
                    <a:pt x="9" y="31"/>
                    <a:pt x="9" y="31"/>
                    <a:pt x="9" y="31"/>
                  </a:cubicBezTo>
                  <a:cubicBezTo>
                    <a:pt x="10" y="29"/>
                    <a:pt x="10" y="29"/>
                    <a:pt x="10" y="29"/>
                  </a:cubicBezTo>
                  <a:cubicBezTo>
                    <a:pt x="10" y="29"/>
                    <a:pt x="10" y="31"/>
                    <a:pt x="11" y="30"/>
                  </a:cubicBezTo>
                  <a:cubicBezTo>
                    <a:pt x="12" y="30"/>
                    <a:pt x="14" y="29"/>
                    <a:pt x="14" y="29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6" y="29"/>
                    <a:pt x="16" y="29"/>
                    <a:pt x="16" y="29"/>
                  </a:cubicBezTo>
                  <a:cubicBezTo>
                    <a:pt x="14" y="33"/>
                    <a:pt x="14" y="33"/>
                    <a:pt x="14" y="33"/>
                  </a:cubicBezTo>
                  <a:cubicBezTo>
                    <a:pt x="14" y="33"/>
                    <a:pt x="13" y="36"/>
                    <a:pt x="15" y="37"/>
                  </a:cubicBezTo>
                  <a:cubicBezTo>
                    <a:pt x="16" y="38"/>
                    <a:pt x="17" y="39"/>
                    <a:pt x="17" y="39"/>
                  </a:cubicBezTo>
                  <a:cubicBezTo>
                    <a:pt x="17" y="42"/>
                    <a:pt x="17" y="42"/>
                    <a:pt x="17" y="42"/>
                  </a:cubicBezTo>
                  <a:cubicBezTo>
                    <a:pt x="14" y="43"/>
                    <a:pt x="14" y="43"/>
                    <a:pt x="14" y="43"/>
                  </a:cubicBezTo>
                  <a:cubicBezTo>
                    <a:pt x="11" y="43"/>
                    <a:pt x="11" y="43"/>
                    <a:pt x="11" y="43"/>
                  </a:cubicBezTo>
                  <a:cubicBezTo>
                    <a:pt x="9" y="45"/>
                    <a:pt x="9" y="45"/>
                    <a:pt x="9" y="45"/>
                  </a:cubicBezTo>
                  <a:cubicBezTo>
                    <a:pt x="8" y="46"/>
                    <a:pt x="8" y="46"/>
                    <a:pt x="8" y="46"/>
                  </a:cubicBezTo>
                  <a:cubicBezTo>
                    <a:pt x="9" y="47"/>
                    <a:pt x="9" y="47"/>
                    <a:pt x="9" y="47"/>
                  </a:cubicBezTo>
                  <a:cubicBezTo>
                    <a:pt x="11" y="47"/>
                    <a:pt x="11" y="47"/>
                    <a:pt x="11" y="47"/>
                  </a:cubicBezTo>
                  <a:cubicBezTo>
                    <a:pt x="11" y="49"/>
                    <a:pt x="11" y="49"/>
                    <a:pt x="11" y="49"/>
                  </a:cubicBezTo>
                  <a:cubicBezTo>
                    <a:pt x="10" y="51"/>
                    <a:pt x="10" y="51"/>
                    <a:pt x="10" y="51"/>
                  </a:cubicBezTo>
                  <a:cubicBezTo>
                    <a:pt x="10" y="51"/>
                    <a:pt x="8" y="51"/>
                    <a:pt x="7" y="52"/>
                  </a:cubicBezTo>
                  <a:cubicBezTo>
                    <a:pt x="7" y="53"/>
                    <a:pt x="6" y="54"/>
                    <a:pt x="6" y="54"/>
                  </a:cubicBezTo>
                  <a:cubicBezTo>
                    <a:pt x="6" y="56"/>
                    <a:pt x="6" y="56"/>
                    <a:pt x="6" y="56"/>
                  </a:cubicBezTo>
                  <a:cubicBezTo>
                    <a:pt x="10" y="54"/>
                    <a:pt x="10" y="54"/>
                    <a:pt x="10" y="54"/>
                  </a:cubicBezTo>
                  <a:cubicBezTo>
                    <a:pt x="11" y="56"/>
                    <a:pt x="11" y="56"/>
                    <a:pt x="11" y="56"/>
                  </a:cubicBezTo>
                  <a:cubicBezTo>
                    <a:pt x="14" y="57"/>
                    <a:pt x="14" y="57"/>
                    <a:pt x="14" y="57"/>
                  </a:cubicBezTo>
                  <a:cubicBezTo>
                    <a:pt x="17" y="57"/>
                    <a:pt x="17" y="57"/>
                    <a:pt x="17" y="57"/>
                  </a:cubicBezTo>
                  <a:cubicBezTo>
                    <a:pt x="19" y="58"/>
                    <a:pt x="19" y="58"/>
                    <a:pt x="19" y="58"/>
                  </a:cubicBezTo>
                  <a:cubicBezTo>
                    <a:pt x="17" y="58"/>
                    <a:pt x="17" y="58"/>
                    <a:pt x="17" y="58"/>
                  </a:cubicBezTo>
                  <a:cubicBezTo>
                    <a:pt x="12" y="59"/>
                    <a:pt x="12" y="59"/>
                    <a:pt x="12" y="59"/>
                  </a:cubicBezTo>
                  <a:cubicBezTo>
                    <a:pt x="9" y="60"/>
                    <a:pt x="9" y="60"/>
                    <a:pt x="9" y="60"/>
                  </a:cubicBezTo>
                  <a:cubicBezTo>
                    <a:pt x="8" y="61"/>
                    <a:pt x="8" y="61"/>
                    <a:pt x="8" y="61"/>
                  </a:cubicBezTo>
                  <a:cubicBezTo>
                    <a:pt x="5" y="63"/>
                    <a:pt x="5" y="63"/>
                    <a:pt x="5" y="63"/>
                  </a:cubicBezTo>
                  <a:cubicBezTo>
                    <a:pt x="4" y="65"/>
                    <a:pt x="4" y="65"/>
                    <a:pt x="4" y="65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3" y="68"/>
                    <a:pt x="3" y="68"/>
                    <a:pt x="3" y="68"/>
                  </a:cubicBezTo>
                  <a:cubicBezTo>
                    <a:pt x="5" y="67"/>
                    <a:pt x="5" y="67"/>
                    <a:pt x="5" y="67"/>
                  </a:cubicBezTo>
                  <a:cubicBezTo>
                    <a:pt x="8" y="66"/>
                    <a:pt x="8" y="66"/>
                    <a:pt x="8" y="66"/>
                  </a:cubicBezTo>
                  <a:cubicBezTo>
                    <a:pt x="10" y="65"/>
                    <a:pt x="10" y="65"/>
                    <a:pt x="10" y="65"/>
                  </a:cubicBezTo>
                  <a:cubicBezTo>
                    <a:pt x="10" y="65"/>
                    <a:pt x="12" y="67"/>
                    <a:pt x="13" y="66"/>
                  </a:cubicBezTo>
                  <a:cubicBezTo>
                    <a:pt x="14" y="66"/>
                    <a:pt x="16" y="64"/>
                    <a:pt x="16" y="64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9" y="62"/>
                    <a:pt x="19" y="62"/>
                    <a:pt x="19" y="62"/>
                  </a:cubicBezTo>
                  <a:cubicBezTo>
                    <a:pt x="22" y="64"/>
                    <a:pt x="22" y="64"/>
                    <a:pt x="22" y="64"/>
                  </a:cubicBezTo>
                  <a:cubicBezTo>
                    <a:pt x="24" y="62"/>
                    <a:pt x="24" y="62"/>
                    <a:pt x="24" y="62"/>
                  </a:cubicBezTo>
                  <a:cubicBezTo>
                    <a:pt x="26" y="62"/>
                    <a:pt x="26" y="62"/>
                    <a:pt x="26" y="62"/>
                  </a:cubicBezTo>
                  <a:cubicBezTo>
                    <a:pt x="26" y="62"/>
                    <a:pt x="30" y="62"/>
                    <a:pt x="32" y="62"/>
                  </a:cubicBezTo>
                  <a:cubicBezTo>
                    <a:pt x="34" y="62"/>
                    <a:pt x="40" y="58"/>
                    <a:pt x="40" y="58"/>
                  </a:cubicBezTo>
                  <a:cubicBezTo>
                    <a:pt x="40" y="57"/>
                    <a:pt x="40" y="57"/>
                    <a:pt x="40" y="57"/>
                  </a:cubicBezTo>
                  <a:cubicBezTo>
                    <a:pt x="39" y="56"/>
                    <a:pt x="39" y="56"/>
                    <a:pt x="39" y="56"/>
                  </a:cubicBezTo>
                  <a:cubicBezTo>
                    <a:pt x="35" y="56"/>
                    <a:pt x="35" y="56"/>
                    <a:pt x="35" y="56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7" y="53"/>
                    <a:pt x="37" y="53"/>
                    <a:pt x="37" y="53"/>
                  </a:cubicBezTo>
                  <a:cubicBezTo>
                    <a:pt x="37" y="53"/>
                    <a:pt x="39" y="54"/>
                    <a:pt x="40" y="53"/>
                  </a:cubicBezTo>
                  <a:cubicBezTo>
                    <a:pt x="40" y="52"/>
                    <a:pt x="40" y="51"/>
                    <a:pt x="40" y="51"/>
                  </a:cubicBezTo>
                  <a:cubicBezTo>
                    <a:pt x="41" y="48"/>
                    <a:pt x="41" y="48"/>
                    <a:pt x="41" y="48"/>
                  </a:cubicBezTo>
                  <a:cubicBezTo>
                    <a:pt x="41" y="48"/>
                    <a:pt x="41" y="46"/>
                    <a:pt x="39" y="45"/>
                  </a:cubicBezTo>
                  <a:cubicBezTo>
                    <a:pt x="38" y="44"/>
                    <a:pt x="37" y="44"/>
                    <a:pt x="36" y="44"/>
                  </a:cubicBezTo>
                  <a:cubicBezTo>
                    <a:pt x="35" y="43"/>
                    <a:pt x="34" y="42"/>
                    <a:pt x="34" y="42"/>
                  </a:cubicBezTo>
                  <a:cubicBezTo>
                    <a:pt x="35" y="46"/>
                    <a:pt x="35" y="46"/>
                    <a:pt x="35" y="46"/>
                  </a:cubicBezTo>
                  <a:cubicBezTo>
                    <a:pt x="33" y="43"/>
                    <a:pt x="33" y="43"/>
                    <a:pt x="33" y="43"/>
                  </a:cubicBezTo>
                  <a:cubicBezTo>
                    <a:pt x="33" y="42"/>
                    <a:pt x="33" y="42"/>
                    <a:pt x="33" y="42"/>
                  </a:cubicBezTo>
                  <a:cubicBezTo>
                    <a:pt x="33" y="42"/>
                    <a:pt x="34" y="39"/>
                    <a:pt x="32" y="37"/>
                  </a:cubicBezTo>
                  <a:cubicBezTo>
                    <a:pt x="31" y="35"/>
                    <a:pt x="30" y="35"/>
                    <a:pt x="30" y="35"/>
                  </a:cubicBezTo>
                  <a:cubicBezTo>
                    <a:pt x="31" y="35"/>
                    <a:pt x="31" y="35"/>
                    <a:pt x="31" y="35"/>
                  </a:cubicBezTo>
                  <a:cubicBezTo>
                    <a:pt x="31" y="35"/>
                    <a:pt x="30" y="32"/>
                    <a:pt x="29" y="32"/>
                  </a:cubicBezTo>
                  <a:cubicBezTo>
                    <a:pt x="27" y="32"/>
                    <a:pt x="26" y="31"/>
                    <a:pt x="26" y="31"/>
                  </a:cubicBezTo>
                  <a:cubicBezTo>
                    <a:pt x="26" y="28"/>
                    <a:pt x="26" y="28"/>
                    <a:pt x="26" y="28"/>
                  </a:cubicBezTo>
                  <a:cubicBezTo>
                    <a:pt x="26" y="28"/>
                    <a:pt x="25" y="25"/>
                    <a:pt x="24" y="24"/>
                  </a:cubicBezTo>
                  <a:cubicBezTo>
                    <a:pt x="22" y="23"/>
                    <a:pt x="20" y="22"/>
                    <a:pt x="20" y="22"/>
                  </a:cubicBezTo>
                  <a:cubicBezTo>
                    <a:pt x="18" y="23"/>
                    <a:pt x="18" y="23"/>
                    <a:pt x="18" y="23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20" y="20"/>
                    <a:pt x="20" y="20"/>
                    <a:pt x="20" y="20"/>
                  </a:cubicBezTo>
                  <a:cubicBezTo>
                    <a:pt x="22" y="18"/>
                    <a:pt x="22" y="18"/>
                    <a:pt x="22" y="18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22" y="17"/>
                    <a:pt x="22" y="17"/>
                    <a:pt x="22" y="17"/>
                  </a:cubicBezTo>
                  <a:cubicBezTo>
                    <a:pt x="22" y="17"/>
                    <a:pt x="23" y="16"/>
                    <a:pt x="23" y="15"/>
                  </a:cubicBezTo>
                  <a:cubicBezTo>
                    <a:pt x="23" y="14"/>
                    <a:pt x="23" y="12"/>
                    <a:pt x="23" y="12"/>
                  </a:cubicBezTo>
                  <a:cubicBezTo>
                    <a:pt x="24" y="9"/>
                    <a:pt x="24" y="9"/>
                    <a:pt x="24" y="9"/>
                  </a:cubicBezTo>
                  <a:cubicBezTo>
                    <a:pt x="24" y="9"/>
                    <a:pt x="24" y="8"/>
                    <a:pt x="23" y="7"/>
                  </a:cubicBezTo>
                  <a:cubicBezTo>
                    <a:pt x="22" y="7"/>
                    <a:pt x="19" y="7"/>
                    <a:pt x="19" y="7"/>
                  </a:cubicBezTo>
                  <a:cubicBezTo>
                    <a:pt x="19" y="7"/>
                    <a:pt x="17" y="8"/>
                    <a:pt x="15" y="9"/>
                  </a:cubicBezTo>
                  <a:cubicBezTo>
                    <a:pt x="14" y="10"/>
                    <a:pt x="13" y="12"/>
                    <a:pt x="13" y="12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8" y="4"/>
                    <a:pt x="18" y="4"/>
                    <a:pt x="18" y="4"/>
                  </a:cubicBezTo>
                  <a:lnTo>
                    <a:pt x="18" y="0"/>
                  </a:lnTo>
                  <a:close/>
                </a:path>
              </a:pathLst>
            </a:custGeom>
            <a:solidFill>
              <a:srgbClr val="E2E4EA"/>
            </a:solidFill>
            <a:ln w="6350" cap="flat" cmpd="sng">
              <a:solidFill>
                <a:srgbClr val="EEECE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9" name="Freeform 104"/>
            <p:cNvSpPr>
              <a:spLocks/>
            </p:cNvSpPr>
            <p:nvPr/>
          </p:nvSpPr>
          <p:spPr bwMode="auto">
            <a:xfrm>
              <a:off x="1923" y="1742"/>
              <a:ext cx="68" cy="77"/>
            </a:xfrm>
            <a:custGeom>
              <a:avLst/>
              <a:gdLst>
                <a:gd name="T0" fmla="*/ 0 w 16"/>
                <a:gd name="T1" fmla="*/ 2147483647 h 18"/>
                <a:gd name="T2" fmla="*/ 2147483647 w 16"/>
                <a:gd name="T3" fmla="*/ 2147483647 h 18"/>
                <a:gd name="T4" fmla="*/ 2147483647 w 16"/>
                <a:gd name="T5" fmla="*/ 2147483647 h 18"/>
                <a:gd name="T6" fmla="*/ 2147483647 w 16"/>
                <a:gd name="T7" fmla="*/ 0 h 18"/>
                <a:gd name="T8" fmla="*/ 2147483647 w 16"/>
                <a:gd name="T9" fmla="*/ 2147483647 h 18"/>
                <a:gd name="T10" fmla="*/ 2147483647 w 16"/>
                <a:gd name="T11" fmla="*/ 2147483647 h 18"/>
                <a:gd name="T12" fmla="*/ 2147483647 w 16"/>
                <a:gd name="T13" fmla="*/ 2147483647 h 18"/>
                <a:gd name="T14" fmla="*/ 0 w 16"/>
                <a:gd name="T15" fmla="*/ 2147483647 h 18"/>
                <a:gd name="T16" fmla="*/ 0 w 16"/>
                <a:gd name="T17" fmla="*/ 2147483647 h 1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6"/>
                <a:gd name="T28" fmla="*/ 0 h 18"/>
                <a:gd name="T29" fmla="*/ 16 w 16"/>
                <a:gd name="T30" fmla="*/ 18 h 1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6" h="18">
                  <a:moveTo>
                    <a:pt x="0" y="13"/>
                  </a:moveTo>
                  <a:lnTo>
                    <a:pt x="3" y="8"/>
                  </a:lnTo>
                  <a:lnTo>
                    <a:pt x="8" y="5"/>
                  </a:lnTo>
                  <a:lnTo>
                    <a:pt x="16" y="0"/>
                  </a:lnTo>
                  <a:lnTo>
                    <a:pt x="14" y="8"/>
                  </a:lnTo>
                  <a:lnTo>
                    <a:pt x="8" y="13"/>
                  </a:lnTo>
                  <a:lnTo>
                    <a:pt x="3" y="16"/>
                  </a:lnTo>
                  <a:lnTo>
                    <a:pt x="0" y="18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E2E4EA"/>
            </a:solidFill>
            <a:ln w="6350" cap="flat" cmpd="sng">
              <a:solidFill>
                <a:srgbClr val="EEECE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0" name="Freeform 105"/>
            <p:cNvSpPr>
              <a:spLocks/>
            </p:cNvSpPr>
            <p:nvPr/>
          </p:nvSpPr>
          <p:spPr bwMode="auto">
            <a:xfrm>
              <a:off x="1886" y="1843"/>
              <a:ext cx="37" cy="20"/>
            </a:xfrm>
            <a:custGeom>
              <a:avLst/>
              <a:gdLst>
                <a:gd name="T0" fmla="*/ 0 w 8"/>
                <a:gd name="T1" fmla="*/ 0 h 5"/>
                <a:gd name="T2" fmla="*/ 2147483647 w 8"/>
                <a:gd name="T3" fmla="*/ 0 h 5"/>
                <a:gd name="T4" fmla="*/ 2147483647 w 8"/>
                <a:gd name="T5" fmla="*/ 2147483647 h 5"/>
                <a:gd name="T6" fmla="*/ 0 w 8"/>
                <a:gd name="T7" fmla="*/ 0 h 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"/>
                <a:gd name="T13" fmla="*/ 0 h 5"/>
                <a:gd name="T14" fmla="*/ 8 w 8"/>
                <a:gd name="T15" fmla="*/ 5 h 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" h="5">
                  <a:moveTo>
                    <a:pt x="0" y="0"/>
                  </a:moveTo>
                  <a:lnTo>
                    <a:pt x="8" y="0"/>
                  </a:lnTo>
                  <a:lnTo>
                    <a:pt x="6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E4EA"/>
            </a:solidFill>
            <a:ln w="6350" cap="flat" cmpd="sng">
              <a:solidFill>
                <a:srgbClr val="EEECE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1" name="Freeform 106"/>
            <p:cNvSpPr>
              <a:spLocks/>
            </p:cNvSpPr>
            <p:nvPr/>
          </p:nvSpPr>
          <p:spPr bwMode="auto">
            <a:xfrm>
              <a:off x="1971" y="1931"/>
              <a:ext cx="20" cy="37"/>
            </a:xfrm>
            <a:custGeom>
              <a:avLst/>
              <a:gdLst>
                <a:gd name="T0" fmla="*/ 0 w 5"/>
                <a:gd name="T1" fmla="*/ 0 h 8"/>
                <a:gd name="T2" fmla="*/ 2147483647 w 5"/>
                <a:gd name="T3" fmla="*/ 2147483647 h 8"/>
                <a:gd name="T4" fmla="*/ 0 w 5"/>
                <a:gd name="T5" fmla="*/ 2147483647 h 8"/>
                <a:gd name="T6" fmla="*/ 0 w 5"/>
                <a:gd name="T7" fmla="*/ 0 h 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"/>
                <a:gd name="T13" fmla="*/ 0 h 8"/>
                <a:gd name="T14" fmla="*/ 5 w 5"/>
                <a:gd name="T15" fmla="*/ 8 h 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" h="8">
                  <a:moveTo>
                    <a:pt x="0" y="0"/>
                  </a:moveTo>
                  <a:lnTo>
                    <a:pt x="5" y="5"/>
                  </a:lnTo>
                  <a:lnTo>
                    <a:pt x="0" y="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E4EA"/>
            </a:solidFill>
            <a:ln w="6350" cap="flat" cmpd="sng">
              <a:solidFill>
                <a:srgbClr val="EEECE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2" name="Freeform 107"/>
            <p:cNvSpPr>
              <a:spLocks/>
            </p:cNvSpPr>
            <p:nvPr/>
          </p:nvSpPr>
          <p:spPr bwMode="auto">
            <a:xfrm>
              <a:off x="2028" y="2113"/>
              <a:ext cx="60" cy="44"/>
            </a:xfrm>
            <a:custGeom>
              <a:avLst/>
              <a:gdLst>
                <a:gd name="T0" fmla="*/ 2147483647 w 5"/>
                <a:gd name="T1" fmla="*/ 0 h 4"/>
                <a:gd name="T2" fmla="*/ 2147483647 w 5"/>
                <a:gd name="T3" fmla="*/ 2147483647 h 4"/>
                <a:gd name="T4" fmla="*/ 2147483647 w 5"/>
                <a:gd name="T5" fmla="*/ 2147483647 h 4"/>
                <a:gd name="T6" fmla="*/ 2147483647 w 5"/>
                <a:gd name="T7" fmla="*/ 0 h 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"/>
                <a:gd name="T13" fmla="*/ 0 h 4"/>
                <a:gd name="T14" fmla="*/ 5 w 5"/>
                <a:gd name="T15" fmla="*/ 4 h 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" h="4">
                  <a:moveTo>
                    <a:pt x="5" y="0"/>
                  </a:move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0" y="4"/>
                    <a:pt x="2" y="4"/>
                  </a:cubicBezTo>
                  <a:cubicBezTo>
                    <a:pt x="3" y="3"/>
                    <a:pt x="5" y="0"/>
                    <a:pt x="5" y="0"/>
                  </a:cubicBezTo>
                </a:path>
              </a:pathLst>
            </a:custGeom>
            <a:solidFill>
              <a:srgbClr val="E2E4EA"/>
            </a:solidFill>
            <a:ln w="6350" cap="flat" cmpd="sng">
              <a:solidFill>
                <a:srgbClr val="EEECE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3" name="Freeform 108"/>
            <p:cNvSpPr>
              <a:spLocks/>
            </p:cNvSpPr>
            <p:nvPr/>
          </p:nvSpPr>
          <p:spPr bwMode="auto">
            <a:xfrm>
              <a:off x="2056" y="2202"/>
              <a:ext cx="20" cy="12"/>
            </a:xfrm>
            <a:custGeom>
              <a:avLst/>
              <a:gdLst>
                <a:gd name="T0" fmla="*/ 2147483647 w 5"/>
                <a:gd name="T1" fmla="*/ 0 h 3"/>
                <a:gd name="T2" fmla="*/ 0 w 5"/>
                <a:gd name="T3" fmla="*/ 0 h 3"/>
                <a:gd name="T4" fmla="*/ 2147483647 w 5"/>
                <a:gd name="T5" fmla="*/ 2147483647 h 3"/>
                <a:gd name="T6" fmla="*/ 2147483647 w 5"/>
                <a:gd name="T7" fmla="*/ 2147483647 h 3"/>
                <a:gd name="T8" fmla="*/ 2147483647 w 5"/>
                <a:gd name="T9" fmla="*/ 0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3"/>
                <a:gd name="T17" fmla="*/ 5 w 5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3">
                  <a:moveTo>
                    <a:pt x="5" y="0"/>
                  </a:moveTo>
                  <a:lnTo>
                    <a:pt x="0" y="0"/>
                  </a:lnTo>
                  <a:lnTo>
                    <a:pt x="2" y="3"/>
                  </a:lnTo>
                  <a:lnTo>
                    <a:pt x="5" y="3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E2E4EA"/>
            </a:solidFill>
            <a:ln w="6350" cap="flat" cmpd="sng">
              <a:solidFill>
                <a:srgbClr val="EEECE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4" name="Freeform 109"/>
            <p:cNvSpPr>
              <a:spLocks/>
            </p:cNvSpPr>
            <p:nvPr/>
          </p:nvSpPr>
          <p:spPr bwMode="auto">
            <a:xfrm>
              <a:off x="2866" y="3060"/>
              <a:ext cx="45" cy="113"/>
            </a:xfrm>
            <a:custGeom>
              <a:avLst/>
              <a:gdLst>
                <a:gd name="T0" fmla="*/ 2147483647 w 10"/>
                <a:gd name="T1" fmla="*/ 2147483647 h 26"/>
                <a:gd name="T2" fmla="*/ 2147483647 w 10"/>
                <a:gd name="T3" fmla="*/ 0 h 26"/>
                <a:gd name="T4" fmla="*/ 2147483647 w 10"/>
                <a:gd name="T5" fmla="*/ 2147483647 h 26"/>
                <a:gd name="T6" fmla="*/ 2147483647 w 10"/>
                <a:gd name="T7" fmla="*/ 2147483647 h 26"/>
                <a:gd name="T8" fmla="*/ 0 w 10"/>
                <a:gd name="T9" fmla="*/ 2147483647 h 26"/>
                <a:gd name="T10" fmla="*/ 0 w 10"/>
                <a:gd name="T11" fmla="*/ 2147483647 h 26"/>
                <a:gd name="T12" fmla="*/ 2147483647 w 10"/>
                <a:gd name="T13" fmla="*/ 2147483647 h 26"/>
                <a:gd name="T14" fmla="*/ 2147483647 w 10"/>
                <a:gd name="T15" fmla="*/ 2147483647 h 26"/>
                <a:gd name="T16" fmla="*/ 2147483647 w 10"/>
                <a:gd name="T17" fmla="*/ 2147483647 h 2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0"/>
                <a:gd name="T28" fmla="*/ 0 h 26"/>
                <a:gd name="T29" fmla="*/ 10 w 10"/>
                <a:gd name="T30" fmla="*/ 26 h 2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0" h="26">
                  <a:moveTo>
                    <a:pt x="10" y="10"/>
                  </a:moveTo>
                  <a:lnTo>
                    <a:pt x="8" y="0"/>
                  </a:lnTo>
                  <a:lnTo>
                    <a:pt x="5" y="2"/>
                  </a:lnTo>
                  <a:lnTo>
                    <a:pt x="5" y="8"/>
                  </a:lnTo>
                  <a:lnTo>
                    <a:pt x="0" y="13"/>
                  </a:lnTo>
                  <a:lnTo>
                    <a:pt x="0" y="21"/>
                  </a:lnTo>
                  <a:lnTo>
                    <a:pt x="5" y="26"/>
                  </a:lnTo>
                  <a:lnTo>
                    <a:pt x="10" y="18"/>
                  </a:lnTo>
                  <a:lnTo>
                    <a:pt x="10" y="10"/>
                  </a:lnTo>
                  <a:close/>
                </a:path>
              </a:pathLst>
            </a:custGeom>
            <a:solidFill>
              <a:srgbClr val="E2E4EA"/>
            </a:solidFill>
            <a:ln w="6350" cap="flat" cmpd="sng">
              <a:solidFill>
                <a:srgbClr val="EEECE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5" name="Freeform 110"/>
            <p:cNvSpPr>
              <a:spLocks/>
            </p:cNvSpPr>
            <p:nvPr/>
          </p:nvSpPr>
          <p:spPr bwMode="auto">
            <a:xfrm>
              <a:off x="2838" y="3205"/>
              <a:ext cx="109" cy="170"/>
            </a:xfrm>
            <a:custGeom>
              <a:avLst/>
              <a:gdLst>
                <a:gd name="T0" fmla="*/ 2147483647 w 24"/>
                <a:gd name="T1" fmla="*/ 2147483647 h 40"/>
                <a:gd name="T2" fmla="*/ 2147483647 w 24"/>
                <a:gd name="T3" fmla="*/ 2147483647 h 40"/>
                <a:gd name="T4" fmla="*/ 2147483647 w 24"/>
                <a:gd name="T5" fmla="*/ 2147483647 h 40"/>
                <a:gd name="T6" fmla="*/ 2147483647 w 24"/>
                <a:gd name="T7" fmla="*/ 2147483647 h 40"/>
                <a:gd name="T8" fmla="*/ 0 w 24"/>
                <a:gd name="T9" fmla="*/ 2147483647 h 40"/>
                <a:gd name="T10" fmla="*/ 2147483647 w 24"/>
                <a:gd name="T11" fmla="*/ 2147483647 h 40"/>
                <a:gd name="T12" fmla="*/ 2147483647 w 24"/>
                <a:gd name="T13" fmla="*/ 2147483647 h 40"/>
                <a:gd name="T14" fmla="*/ 2147483647 w 24"/>
                <a:gd name="T15" fmla="*/ 2147483647 h 40"/>
                <a:gd name="T16" fmla="*/ 2147483647 w 24"/>
                <a:gd name="T17" fmla="*/ 2147483647 h 40"/>
                <a:gd name="T18" fmla="*/ 0 w 24"/>
                <a:gd name="T19" fmla="*/ 2147483647 h 40"/>
                <a:gd name="T20" fmla="*/ 2147483647 w 24"/>
                <a:gd name="T21" fmla="*/ 2147483647 h 40"/>
                <a:gd name="T22" fmla="*/ 2147483647 w 24"/>
                <a:gd name="T23" fmla="*/ 0 h 40"/>
                <a:gd name="T24" fmla="*/ 2147483647 w 24"/>
                <a:gd name="T25" fmla="*/ 0 h 40"/>
                <a:gd name="T26" fmla="*/ 2147483647 w 24"/>
                <a:gd name="T27" fmla="*/ 2147483647 h 40"/>
                <a:gd name="T28" fmla="*/ 2147483647 w 24"/>
                <a:gd name="T29" fmla="*/ 2147483647 h 40"/>
                <a:gd name="T30" fmla="*/ 2147483647 w 24"/>
                <a:gd name="T31" fmla="*/ 2147483647 h 40"/>
                <a:gd name="T32" fmla="*/ 2147483647 w 24"/>
                <a:gd name="T33" fmla="*/ 2147483647 h 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40"/>
                <a:gd name="T53" fmla="*/ 24 w 24"/>
                <a:gd name="T54" fmla="*/ 40 h 4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40">
                  <a:moveTo>
                    <a:pt x="22" y="32"/>
                  </a:moveTo>
                  <a:lnTo>
                    <a:pt x="22" y="35"/>
                  </a:lnTo>
                  <a:lnTo>
                    <a:pt x="14" y="35"/>
                  </a:lnTo>
                  <a:lnTo>
                    <a:pt x="8" y="40"/>
                  </a:lnTo>
                  <a:lnTo>
                    <a:pt x="0" y="40"/>
                  </a:lnTo>
                  <a:lnTo>
                    <a:pt x="6" y="32"/>
                  </a:lnTo>
                  <a:lnTo>
                    <a:pt x="3" y="27"/>
                  </a:lnTo>
                  <a:lnTo>
                    <a:pt x="3" y="22"/>
                  </a:lnTo>
                  <a:lnTo>
                    <a:pt x="3" y="11"/>
                  </a:lnTo>
                  <a:lnTo>
                    <a:pt x="0" y="8"/>
                  </a:lnTo>
                  <a:lnTo>
                    <a:pt x="8" y="3"/>
                  </a:lnTo>
                  <a:lnTo>
                    <a:pt x="11" y="0"/>
                  </a:lnTo>
                  <a:lnTo>
                    <a:pt x="19" y="0"/>
                  </a:lnTo>
                  <a:lnTo>
                    <a:pt x="24" y="11"/>
                  </a:lnTo>
                  <a:lnTo>
                    <a:pt x="19" y="19"/>
                  </a:lnTo>
                  <a:lnTo>
                    <a:pt x="24" y="22"/>
                  </a:lnTo>
                  <a:lnTo>
                    <a:pt x="22" y="32"/>
                  </a:lnTo>
                  <a:close/>
                </a:path>
              </a:pathLst>
            </a:custGeom>
            <a:solidFill>
              <a:srgbClr val="E2E4EA"/>
            </a:solidFill>
            <a:ln w="6350" cap="flat" cmpd="sng">
              <a:solidFill>
                <a:srgbClr val="EEECE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6" name="Freeform 111"/>
            <p:cNvSpPr>
              <a:spLocks/>
            </p:cNvSpPr>
            <p:nvPr/>
          </p:nvSpPr>
          <p:spPr bwMode="auto">
            <a:xfrm>
              <a:off x="3100" y="3399"/>
              <a:ext cx="190" cy="145"/>
            </a:xfrm>
            <a:custGeom>
              <a:avLst/>
              <a:gdLst>
                <a:gd name="T0" fmla="*/ 2147483647 w 16"/>
                <a:gd name="T1" fmla="*/ 0 h 13"/>
                <a:gd name="T2" fmla="*/ 2147483647 w 16"/>
                <a:gd name="T3" fmla="*/ 2147483647 h 13"/>
                <a:gd name="T4" fmla="*/ 2147483647 w 16"/>
                <a:gd name="T5" fmla="*/ 2147483647 h 13"/>
                <a:gd name="T6" fmla="*/ 2147483647 w 16"/>
                <a:gd name="T7" fmla="*/ 2147483647 h 13"/>
                <a:gd name="T8" fmla="*/ 2147483647 w 16"/>
                <a:gd name="T9" fmla="*/ 2147483647 h 13"/>
                <a:gd name="T10" fmla="*/ 0 w 16"/>
                <a:gd name="T11" fmla="*/ 2147483647 h 13"/>
                <a:gd name="T12" fmla="*/ 2147483647 w 16"/>
                <a:gd name="T13" fmla="*/ 2147483647 h 13"/>
                <a:gd name="T14" fmla="*/ 2147483647 w 16"/>
                <a:gd name="T15" fmla="*/ 2147483647 h 13"/>
                <a:gd name="T16" fmla="*/ 2147483647 w 16"/>
                <a:gd name="T17" fmla="*/ 2147483647 h 13"/>
                <a:gd name="T18" fmla="*/ 2147483647 w 16"/>
                <a:gd name="T19" fmla="*/ 2147483647 h 13"/>
                <a:gd name="T20" fmla="*/ 2147483647 w 16"/>
                <a:gd name="T21" fmla="*/ 2147483647 h 13"/>
                <a:gd name="T22" fmla="*/ 2147483647 w 16"/>
                <a:gd name="T23" fmla="*/ 2147483647 h 13"/>
                <a:gd name="T24" fmla="*/ 2147483647 w 16"/>
                <a:gd name="T25" fmla="*/ 2147483647 h 13"/>
                <a:gd name="T26" fmla="*/ 2147483647 w 16"/>
                <a:gd name="T27" fmla="*/ 2147483647 h 13"/>
                <a:gd name="T28" fmla="*/ 2147483647 w 16"/>
                <a:gd name="T29" fmla="*/ 0 h 1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6"/>
                <a:gd name="T46" fmla="*/ 0 h 13"/>
                <a:gd name="T47" fmla="*/ 16 w 16"/>
                <a:gd name="T48" fmla="*/ 13 h 13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6" h="13">
                  <a:moveTo>
                    <a:pt x="14" y="0"/>
                  </a:moveTo>
                  <a:cubicBezTo>
                    <a:pt x="10" y="2"/>
                    <a:pt x="10" y="2"/>
                    <a:pt x="10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10" y="9"/>
                    <a:pt x="10" y="9"/>
                    <a:pt x="10" y="9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2" y="9"/>
                    <a:pt x="15" y="13"/>
                    <a:pt x="15" y="10"/>
                  </a:cubicBezTo>
                  <a:cubicBezTo>
                    <a:pt x="16" y="7"/>
                    <a:pt x="14" y="6"/>
                    <a:pt x="15" y="4"/>
                  </a:cubicBezTo>
                  <a:cubicBezTo>
                    <a:pt x="15" y="3"/>
                    <a:pt x="15" y="1"/>
                    <a:pt x="15" y="1"/>
                  </a:cubicBezTo>
                  <a:lnTo>
                    <a:pt x="14" y="0"/>
                  </a:lnTo>
                  <a:close/>
                </a:path>
              </a:pathLst>
            </a:custGeom>
            <a:solidFill>
              <a:srgbClr val="E2E4EA"/>
            </a:solidFill>
            <a:ln w="6350" cap="flat" cmpd="sng">
              <a:solidFill>
                <a:srgbClr val="EEECE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7" name="Freeform 112"/>
            <p:cNvSpPr>
              <a:spLocks/>
            </p:cNvSpPr>
            <p:nvPr/>
          </p:nvSpPr>
          <p:spPr bwMode="auto">
            <a:xfrm>
              <a:off x="3419" y="500"/>
              <a:ext cx="104" cy="32"/>
            </a:xfrm>
            <a:custGeom>
              <a:avLst/>
              <a:gdLst>
                <a:gd name="T0" fmla="*/ 0 w 24"/>
                <a:gd name="T1" fmla="*/ 2147483647 h 8"/>
                <a:gd name="T2" fmla="*/ 2147483647 w 24"/>
                <a:gd name="T3" fmla="*/ 2147483647 h 8"/>
                <a:gd name="T4" fmla="*/ 2147483647 w 24"/>
                <a:gd name="T5" fmla="*/ 0 h 8"/>
                <a:gd name="T6" fmla="*/ 2147483647 w 24"/>
                <a:gd name="T7" fmla="*/ 0 h 8"/>
                <a:gd name="T8" fmla="*/ 2147483647 w 24"/>
                <a:gd name="T9" fmla="*/ 2147483647 h 8"/>
                <a:gd name="T10" fmla="*/ 0 w 24"/>
                <a:gd name="T11" fmla="*/ 2147483647 h 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"/>
                <a:gd name="T19" fmla="*/ 0 h 8"/>
                <a:gd name="T20" fmla="*/ 24 w 24"/>
                <a:gd name="T21" fmla="*/ 8 h 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" h="8">
                  <a:moveTo>
                    <a:pt x="0" y="8"/>
                  </a:moveTo>
                  <a:lnTo>
                    <a:pt x="16" y="8"/>
                  </a:lnTo>
                  <a:lnTo>
                    <a:pt x="24" y="0"/>
                  </a:lnTo>
                  <a:lnTo>
                    <a:pt x="19" y="0"/>
                  </a:lnTo>
                  <a:lnTo>
                    <a:pt x="11" y="6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E2E4EA"/>
            </a:solidFill>
            <a:ln w="6350" cap="flat" cmpd="sng">
              <a:solidFill>
                <a:srgbClr val="EEECE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8" name="Freeform 113"/>
            <p:cNvSpPr>
              <a:spLocks/>
            </p:cNvSpPr>
            <p:nvPr/>
          </p:nvSpPr>
          <p:spPr bwMode="auto">
            <a:xfrm>
              <a:off x="3277" y="593"/>
              <a:ext cx="21" cy="20"/>
            </a:xfrm>
            <a:custGeom>
              <a:avLst/>
              <a:gdLst>
                <a:gd name="T0" fmla="*/ 0 w 5"/>
                <a:gd name="T1" fmla="*/ 2147483647 h 5"/>
                <a:gd name="T2" fmla="*/ 2147483647 w 5"/>
                <a:gd name="T3" fmla="*/ 0 h 5"/>
                <a:gd name="T4" fmla="*/ 2147483647 w 5"/>
                <a:gd name="T5" fmla="*/ 2147483647 h 5"/>
                <a:gd name="T6" fmla="*/ 0 w 5"/>
                <a:gd name="T7" fmla="*/ 2147483647 h 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"/>
                <a:gd name="T13" fmla="*/ 0 h 5"/>
                <a:gd name="T14" fmla="*/ 5 w 5"/>
                <a:gd name="T15" fmla="*/ 5 h 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" h="5">
                  <a:moveTo>
                    <a:pt x="0" y="5"/>
                  </a:moveTo>
                  <a:lnTo>
                    <a:pt x="3" y="0"/>
                  </a:lnTo>
                  <a:lnTo>
                    <a:pt x="5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E2E4EA"/>
            </a:solidFill>
            <a:ln w="6350" cap="flat" cmpd="sng">
              <a:solidFill>
                <a:srgbClr val="EEECE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9" name="Freeform 114"/>
            <p:cNvSpPr>
              <a:spLocks/>
            </p:cNvSpPr>
            <p:nvPr/>
          </p:nvSpPr>
          <p:spPr bwMode="auto">
            <a:xfrm>
              <a:off x="3334" y="593"/>
              <a:ext cx="24" cy="20"/>
            </a:xfrm>
            <a:custGeom>
              <a:avLst/>
              <a:gdLst>
                <a:gd name="T0" fmla="*/ 0 w 6"/>
                <a:gd name="T1" fmla="*/ 0 h 5"/>
                <a:gd name="T2" fmla="*/ 2147483647 w 6"/>
                <a:gd name="T3" fmla="*/ 0 h 5"/>
                <a:gd name="T4" fmla="*/ 2147483647 w 6"/>
                <a:gd name="T5" fmla="*/ 2147483647 h 5"/>
                <a:gd name="T6" fmla="*/ 0 w 6"/>
                <a:gd name="T7" fmla="*/ 0 h 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"/>
                <a:gd name="T13" fmla="*/ 0 h 5"/>
                <a:gd name="T14" fmla="*/ 6 w 6"/>
                <a:gd name="T15" fmla="*/ 5 h 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" h="5">
                  <a:moveTo>
                    <a:pt x="0" y="0"/>
                  </a:moveTo>
                  <a:lnTo>
                    <a:pt x="6" y="0"/>
                  </a:lnTo>
                  <a:lnTo>
                    <a:pt x="3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E4EA"/>
            </a:solidFill>
            <a:ln w="6350" cap="flat" cmpd="sng">
              <a:solidFill>
                <a:srgbClr val="EEECE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0" name="Freeform 115"/>
            <p:cNvSpPr>
              <a:spLocks/>
            </p:cNvSpPr>
            <p:nvPr/>
          </p:nvSpPr>
          <p:spPr bwMode="auto">
            <a:xfrm>
              <a:off x="3217" y="625"/>
              <a:ext cx="36" cy="57"/>
            </a:xfrm>
            <a:custGeom>
              <a:avLst/>
              <a:gdLst>
                <a:gd name="T0" fmla="*/ 2147483647 w 8"/>
                <a:gd name="T1" fmla="*/ 0 h 13"/>
                <a:gd name="T2" fmla="*/ 2147483647 w 8"/>
                <a:gd name="T3" fmla="*/ 2147483647 h 13"/>
                <a:gd name="T4" fmla="*/ 0 w 8"/>
                <a:gd name="T5" fmla="*/ 2147483647 h 13"/>
                <a:gd name="T6" fmla="*/ 2147483647 w 8"/>
                <a:gd name="T7" fmla="*/ 0 h 1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"/>
                <a:gd name="T13" fmla="*/ 0 h 13"/>
                <a:gd name="T14" fmla="*/ 8 w 8"/>
                <a:gd name="T15" fmla="*/ 13 h 1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" h="13">
                  <a:moveTo>
                    <a:pt x="8" y="0"/>
                  </a:moveTo>
                  <a:lnTo>
                    <a:pt x="2" y="5"/>
                  </a:lnTo>
                  <a:lnTo>
                    <a:pt x="0" y="13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E2E4EA"/>
            </a:solidFill>
            <a:ln w="6350" cap="flat" cmpd="sng">
              <a:solidFill>
                <a:srgbClr val="EEECE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1" name="Freeform 116"/>
            <p:cNvSpPr>
              <a:spLocks/>
            </p:cNvSpPr>
            <p:nvPr/>
          </p:nvSpPr>
          <p:spPr bwMode="auto">
            <a:xfrm>
              <a:off x="2979" y="795"/>
              <a:ext cx="65" cy="44"/>
            </a:xfrm>
            <a:custGeom>
              <a:avLst/>
              <a:gdLst>
                <a:gd name="T0" fmla="*/ 0 w 14"/>
                <a:gd name="T1" fmla="*/ 2147483647 h 10"/>
                <a:gd name="T2" fmla="*/ 2147483647 w 14"/>
                <a:gd name="T3" fmla="*/ 2147483647 h 10"/>
                <a:gd name="T4" fmla="*/ 2147483647 w 14"/>
                <a:gd name="T5" fmla="*/ 0 h 10"/>
                <a:gd name="T6" fmla="*/ 2147483647 w 14"/>
                <a:gd name="T7" fmla="*/ 2147483647 h 10"/>
                <a:gd name="T8" fmla="*/ 2147483647 w 14"/>
                <a:gd name="T9" fmla="*/ 2147483647 h 10"/>
                <a:gd name="T10" fmla="*/ 0 w 14"/>
                <a:gd name="T11" fmla="*/ 2147483647 h 1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"/>
                <a:gd name="T19" fmla="*/ 0 h 10"/>
                <a:gd name="T20" fmla="*/ 14 w 14"/>
                <a:gd name="T21" fmla="*/ 10 h 1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" h="10">
                  <a:moveTo>
                    <a:pt x="0" y="10"/>
                  </a:moveTo>
                  <a:lnTo>
                    <a:pt x="3" y="2"/>
                  </a:lnTo>
                  <a:lnTo>
                    <a:pt x="8" y="0"/>
                  </a:lnTo>
                  <a:lnTo>
                    <a:pt x="14" y="2"/>
                  </a:lnTo>
                  <a:lnTo>
                    <a:pt x="8" y="5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E2E4EA"/>
            </a:solidFill>
            <a:ln w="6350" cap="flat" cmpd="sng">
              <a:solidFill>
                <a:srgbClr val="EEECE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2" name="Freeform 117"/>
            <p:cNvSpPr>
              <a:spLocks/>
            </p:cNvSpPr>
            <p:nvPr/>
          </p:nvSpPr>
          <p:spPr bwMode="auto">
            <a:xfrm>
              <a:off x="3052" y="726"/>
              <a:ext cx="104" cy="69"/>
            </a:xfrm>
            <a:custGeom>
              <a:avLst/>
              <a:gdLst>
                <a:gd name="T0" fmla="*/ 0 w 24"/>
                <a:gd name="T1" fmla="*/ 2147483647 h 16"/>
                <a:gd name="T2" fmla="*/ 0 w 24"/>
                <a:gd name="T3" fmla="*/ 2147483647 h 16"/>
                <a:gd name="T4" fmla="*/ 2147483647 w 24"/>
                <a:gd name="T5" fmla="*/ 2147483647 h 16"/>
                <a:gd name="T6" fmla="*/ 2147483647 w 24"/>
                <a:gd name="T7" fmla="*/ 2147483647 h 16"/>
                <a:gd name="T8" fmla="*/ 2147483647 w 24"/>
                <a:gd name="T9" fmla="*/ 2147483647 h 16"/>
                <a:gd name="T10" fmla="*/ 2147483647 w 24"/>
                <a:gd name="T11" fmla="*/ 2147483647 h 16"/>
                <a:gd name="T12" fmla="*/ 2147483647 w 24"/>
                <a:gd name="T13" fmla="*/ 0 h 16"/>
                <a:gd name="T14" fmla="*/ 2147483647 w 24"/>
                <a:gd name="T15" fmla="*/ 0 h 16"/>
                <a:gd name="T16" fmla="*/ 2147483647 w 24"/>
                <a:gd name="T17" fmla="*/ 2147483647 h 16"/>
                <a:gd name="T18" fmla="*/ 2147483647 w 24"/>
                <a:gd name="T19" fmla="*/ 2147483647 h 16"/>
                <a:gd name="T20" fmla="*/ 0 w 24"/>
                <a:gd name="T21" fmla="*/ 2147483647 h 1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4"/>
                <a:gd name="T34" fmla="*/ 0 h 16"/>
                <a:gd name="T35" fmla="*/ 24 w 24"/>
                <a:gd name="T36" fmla="*/ 16 h 1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4" h="16">
                  <a:moveTo>
                    <a:pt x="0" y="16"/>
                  </a:moveTo>
                  <a:lnTo>
                    <a:pt x="0" y="16"/>
                  </a:lnTo>
                  <a:lnTo>
                    <a:pt x="6" y="10"/>
                  </a:lnTo>
                  <a:lnTo>
                    <a:pt x="8" y="2"/>
                  </a:lnTo>
                  <a:lnTo>
                    <a:pt x="11" y="2"/>
                  </a:lnTo>
                  <a:lnTo>
                    <a:pt x="14" y="5"/>
                  </a:lnTo>
                  <a:lnTo>
                    <a:pt x="16" y="0"/>
                  </a:lnTo>
                  <a:lnTo>
                    <a:pt x="24" y="0"/>
                  </a:lnTo>
                  <a:lnTo>
                    <a:pt x="16" y="10"/>
                  </a:lnTo>
                  <a:lnTo>
                    <a:pt x="3" y="16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E2E4EA"/>
            </a:solidFill>
            <a:ln w="6350" cap="flat" cmpd="sng">
              <a:solidFill>
                <a:srgbClr val="EEECE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3" name="Freeform 118"/>
            <p:cNvSpPr>
              <a:spLocks/>
            </p:cNvSpPr>
            <p:nvPr/>
          </p:nvSpPr>
          <p:spPr bwMode="auto">
            <a:xfrm>
              <a:off x="3076" y="682"/>
              <a:ext cx="60" cy="52"/>
            </a:xfrm>
            <a:custGeom>
              <a:avLst/>
              <a:gdLst>
                <a:gd name="T0" fmla="*/ 0 w 13"/>
                <a:gd name="T1" fmla="*/ 2147483647 h 13"/>
                <a:gd name="T2" fmla="*/ 2147483647 w 13"/>
                <a:gd name="T3" fmla="*/ 2147483647 h 13"/>
                <a:gd name="T4" fmla="*/ 2147483647 w 13"/>
                <a:gd name="T5" fmla="*/ 0 h 13"/>
                <a:gd name="T6" fmla="*/ 2147483647 w 13"/>
                <a:gd name="T7" fmla="*/ 2147483647 h 13"/>
                <a:gd name="T8" fmla="*/ 2147483647 w 13"/>
                <a:gd name="T9" fmla="*/ 2147483647 h 13"/>
                <a:gd name="T10" fmla="*/ 0 w 13"/>
                <a:gd name="T11" fmla="*/ 2147483647 h 1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3"/>
                <a:gd name="T19" fmla="*/ 0 h 13"/>
                <a:gd name="T20" fmla="*/ 13 w 13"/>
                <a:gd name="T21" fmla="*/ 13 h 1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3" h="13">
                  <a:moveTo>
                    <a:pt x="0" y="13"/>
                  </a:moveTo>
                  <a:lnTo>
                    <a:pt x="5" y="5"/>
                  </a:lnTo>
                  <a:lnTo>
                    <a:pt x="13" y="0"/>
                  </a:lnTo>
                  <a:lnTo>
                    <a:pt x="13" y="5"/>
                  </a:lnTo>
                  <a:lnTo>
                    <a:pt x="5" y="8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E2E4EA"/>
            </a:solidFill>
            <a:ln w="6350" cap="flat" cmpd="sng">
              <a:solidFill>
                <a:srgbClr val="EEECE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4" name="Freeform 119"/>
            <p:cNvSpPr>
              <a:spLocks/>
            </p:cNvSpPr>
            <p:nvPr/>
          </p:nvSpPr>
          <p:spPr bwMode="auto">
            <a:xfrm>
              <a:off x="3156" y="645"/>
              <a:ext cx="61" cy="57"/>
            </a:xfrm>
            <a:custGeom>
              <a:avLst/>
              <a:gdLst>
                <a:gd name="T0" fmla="*/ 2147483647 w 14"/>
                <a:gd name="T1" fmla="*/ 2147483647 h 13"/>
                <a:gd name="T2" fmla="*/ 2147483647 w 14"/>
                <a:gd name="T3" fmla="*/ 2147483647 h 13"/>
                <a:gd name="T4" fmla="*/ 2147483647 w 14"/>
                <a:gd name="T5" fmla="*/ 0 h 13"/>
                <a:gd name="T6" fmla="*/ 2147483647 w 14"/>
                <a:gd name="T7" fmla="*/ 2147483647 h 13"/>
                <a:gd name="T8" fmla="*/ 0 w 14"/>
                <a:gd name="T9" fmla="*/ 2147483647 h 13"/>
                <a:gd name="T10" fmla="*/ 2147483647 w 14"/>
                <a:gd name="T11" fmla="*/ 2147483647 h 1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"/>
                <a:gd name="T19" fmla="*/ 0 h 13"/>
                <a:gd name="T20" fmla="*/ 14 w 14"/>
                <a:gd name="T21" fmla="*/ 13 h 1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" h="13">
                  <a:moveTo>
                    <a:pt x="6" y="13"/>
                  </a:moveTo>
                  <a:lnTo>
                    <a:pt x="14" y="3"/>
                  </a:lnTo>
                  <a:lnTo>
                    <a:pt x="6" y="0"/>
                  </a:lnTo>
                  <a:lnTo>
                    <a:pt x="6" y="5"/>
                  </a:lnTo>
                  <a:lnTo>
                    <a:pt x="0" y="8"/>
                  </a:lnTo>
                  <a:lnTo>
                    <a:pt x="6" y="13"/>
                  </a:lnTo>
                  <a:close/>
                </a:path>
              </a:pathLst>
            </a:custGeom>
            <a:solidFill>
              <a:srgbClr val="E2E4EA"/>
            </a:solidFill>
            <a:ln w="6350" cap="flat" cmpd="sng">
              <a:solidFill>
                <a:srgbClr val="EEECE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5" name="Freeform 120"/>
            <p:cNvSpPr>
              <a:spLocks/>
            </p:cNvSpPr>
            <p:nvPr/>
          </p:nvSpPr>
          <p:spPr bwMode="auto">
            <a:xfrm>
              <a:off x="2782" y="1234"/>
              <a:ext cx="36" cy="36"/>
            </a:xfrm>
            <a:custGeom>
              <a:avLst/>
              <a:gdLst>
                <a:gd name="T0" fmla="*/ 0 w 8"/>
                <a:gd name="T1" fmla="*/ 2147483647 h 8"/>
                <a:gd name="T2" fmla="*/ 2147483647 w 8"/>
                <a:gd name="T3" fmla="*/ 0 h 8"/>
                <a:gd name="T4" fmla="*/ 2147483647 w 8"/>
                <a:gd name="T5" fmla="*/ 2147483647 h 8"/>
                <a:gd name="T6" fmla="*/ 0 w 8"/>
                <a:gd name="T7" fmla="*/ 2147483647 h 8"/>
                <a:gd name="T8" fmla="*/ 0 w 8"/>
                <a:gd name="T9" fmla="*/ 2147483647 h 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8"/>
                <a:gd name="T17" fmla="*/ 8 w 8"/>
                <a:gd name="T18" fmla="*/ 8 h 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8">
                  <a:moveTo>
                    <a:pt x="0" y="5"/>
                  </a:moveTo>
                  <a:lnTo>
                    <a:pt x="5" y="0"/>
                  </a:lnTo>
                  <a:lnTo>
                    <a:pt x="8" y="2"/>
                  </a:lnTo>
                  <a:lnTo>
                    <a:pt x="0" y="8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E2E4EA"/>
            </a:solidFill>
            <a:ln w="6350" cap="flat" cmpd="sng">
              <a:solidFill>
                <a:srgbClr val="EEECE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6" name="Freeform 121"/>
            <p:cNvSpPr>
              <a:spLocks/>
            </p:cNvSpPr>
            <p:nvPr/>
          </p:nvSpPr>
          <p:spPr bwMode="auto">
            <a:xfrm>
              <a:off x="2620" y="1593"/>
              <a:ext cx="20" cy="36"/>
            </a:xfrm>
            <a:custGeom>
              <a:avLst/>
              <a:gdLst>
                <a:gd name="T0" fmla="*/ 0 w 5"/>
                <a:gd name="T1" fmla="*/ 0 h 8"/>
                <a:gd name="T2" fmla="*/ 2147483647 w 5"/>
                <a:gd name="T3" fmla="*/ 2147483647 h 8"/>
                <a:gd name="T4" fmla="*/ 2147483647 w 5"/>
                <a:gd name="T5" fmla="*/ 2147483647 h 8"/>
                <a:gd name="T6" fmla="*/ 0 w 5"/>
                <a:gd name="T7" fmla="*/ 0 h 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"/>
                <a:gd name="T13" fmla="*/ 0 h 8"/>
                <a:gd name="T14" fmla="*/ 5 w 5"/>
                <a:gd name="T15" fmla="*/ 8 h 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" h="8">
                  <a:moveTo>
                    <a:pt x="0" y="0"/>
                  </a:moveTo>
                  <a:lnTo>
                    <a:pt x="5" y="3"/>
                  </a:lnTo>
                  <a:lnTo>
                    <a:pt x="2" y="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E4EA"/>
            </a:solidFill>
            <a:ln w="6350" cap="flat" cmpd="sng">
              <a:solidFill>
                <a:srgbClr val="EEECE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7" name="Freeform 122"/>
            <p:cNvSpPr>
              <a:spLocks/>
            </p:cNvSpPr>
            <p:nvPr/>
          </p:nvSpPr>
          <p:spPr bwMode="auto">
            <a:xfrm>
              <a:off x="2628" y="1371"/>
              <a:ext cx="24" cy="20"/>
            </a:xfrm>
            <a:custGeom>
              <a:avLst/>
              <a:gdLst>
                <a:gd name="T0" fmla="*/ 2147483647 w 6"/>
                <a:gd name="T1" fmla="*/ 0 h 5"/>
                <a:gd name="T2" fmla="*/ 2147483647 w 6"/>
                <a:gd name="T3" fmla="*/ 2147483647 h 5"/>
                <a:gd name="T4" fmla="*/ 0 w 6"/>
                <a:gd name="T5" fmla="*/ 2147483647 h 5"/>
                <a:gd name="T6" fmla="*/ 2147483647 w 6"/>
                <a:gd name="T7" fmla="*/ 0 h 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"/>
                <a:gd name="T13" fmla="*/ 0 h 5"/>
                <a:gd name="T14" fmla="*/ 6 w 6"/>
                <a:gd name="T15" fmla="*/ 5 h 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" h="5">
                  <a:moveTo>
                    <a:pt x="3" y="0"/>
                  </a:moveTo>
                  <a:lnTo>
                    <a:pt x="6" y="2"/>
                  </a:lnTo>
                  <a:lnTo>
                    <a:pt x="0" y="5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E2E4EA"/>
            </a:solidFill>
            <a:ln w="6350" cap="flat" cmpd="sng">
              <a:solidFill>
                <a:srgbClr val="EEECE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8" name="Freeform 123"/>
            <p:cNvSpPr>
              <a:spLocks/>
            </p:cNvSpPr>
            <p:nvPr/>
          </p:nvSpPr>
          <p:spPr bwMode="auto">
            <a:xfrm>
              <a:off x="2620" y="1681"/>
              <a:ext cx="8" cy="29"/>
            </a:xfrm>
            <a:custGeom>
              <a:avLst/>
              <a:gdLst>
                <a:gd name="T0" fmla="*/ 0 w 2"/>
                <a:gd name="T1" fmla="*/ 0 h 6"/>
                <a:gd name="T2" fmla="*/ 2147483647 w 2"/>
                <a:gd name="T3" fmla="*/ 2147483647 h 6"/>
                <a:gd name="T4" fmla="*/ 0 w 2"/>
                <a:gd name="T5" fmla="*/ 2147483647 h 6"/>
                <a:gd name="T6" fmla="*/ 0 w 2"/>
                <a:gd name="T7" fmla="*/ 0 h 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"/>
                <a:gd name="T13" fmla="*/ 0 h 6"/>
                <a:gd name="T14" fmla="*/ 2 w 2"/>
                <a:gd name="T15" fmla="*/ 6 h 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" h="6">
                  <a:moveTo>
                    <a:pt x="0" y="0"/>
                  </a:moveTo>
                  <a:lnTo>
                    <a:pt x="2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E4EA"/>
            </a:solidFill>
            <a:ln w="6350" cap="flat" cmpd="sng">
              <a:solidFill>
                <a:srgbClr val="EEECE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9" name="Freeform 124"/>
            <p:cNvSpPr>
              <a:spLocks/>
            </p:cNvSpPr>
            <p:nvPr/>
          </p:nvSpPr>
          <p:spPr bwMode="auto">
            <a:xfrm>
              <a:off x="2665" y="1323"/>
              <a:ext cx="24" cy="36"/>
            </a:xfrm>
            <a:custGeom>
              <a:avLst/>
              <a:gdLst>
                <a:gd name="T0" fmla="*/ 2147483647 w 6"/>
                <a:gd name="T1" fmla="*/ 0 h 8"/>
                <a:gd name="T2" fmla="*/ 2147483647 w 6"/>
                <a:gd name="T3" fmla="*/ 2147483647 h 8"/>
                <a:gd name="T4" fmla="*/ 0 w 6"/>
                <a:gd name="T5" fmla="*/ 2147483647 h 8"/>
                <a:gd name="T6" fmla="*/ 2147483647 w 6"/>
                <a:gd name="T7" fmla="*/ 0 h 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"/>
                <a:gd name="T13" fmla="*/ 0 h 8"/>
                <a:gd name="T14" fmla="*/ 6 w 6"/>
                <a:gd name="T15" fmla="*/ 8 h 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" h="8">
                  <a:moveTo>
                    <a:pt x="6" y="0"/>
                  </a:moveTo>
                  <a:lnTo>
                    <a:pt x="3" y="5"/>
                  </a:lnTo>
                  <a:lnTo>
                    <a:pt x="0" y="8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E2E4EA"/>
            </a:solidFill>
            <a:ln w="6350" cap="flat" cmpd="sng">
              <a:solidFill>
                <a:srgbClr val="EEECE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0" name="Freeform 125"/>
            <p:cNvSpPr>
              <a:spLocks/>
            </p:cNvSpPr>
            <p:nvPr/>
          </p:nvSpPr>
          <p:spPr bwMode="auto">
            <a:xfrm>
              <a:off x="2959" y="827"/>
              <a:ext cx="12" cy="24"/>
            </a:xfrm>
            <a:custGeom>
              <a:avLst/>
              <a:gdLst>
                <a:gd name="T0" fmla="*/ 0 w 3"/>
                <a:gd name="T1" fmla="*/ 0 h 5"/>
                <a:gd name="T2" fmla="*/ 2147483647 w 3"/>
                <a:gd name="T3" fmla="*/ 2147483647 h 5"/>
                <a:gd name="T4" fmla="*/ 0 w 3"/>
                <a:gd name="T5" fmla="*/ 2147483647 h 5"/>
                <a:gd name="T6" fmla="*/ 0 w 3"/>
                <a:gd name="T7" fmla="*/ 0 h 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"/>
                <a:gd name="T13" fmla="*/ 0 h 5"/>
                <a:gd name="T14" fmla="*/ 3 w 3"/>
                <a:gd name="T15" fmla="*/ 5 h 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" h="5">
                  <a:moveTo>
                    <a:pt x="0" y="0"/>
                  </a:moveTo>
                  <a:lnTo>
                    <a:pt x="3" y="5"/>
                  </a:lnTo>
                  <a:lnTo>
                    <a:pt x="0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E4EA"/>
            </a:solidFill>
            <a:ln w="6350" cap="flat" cmpd="sng">
              <a:solidFill>
                <a:srgbClr val="EEECE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1" name="Freeform 126"/>
            <p:cNvSpPr>
              <a:spLocks/>
            </p:cNvSpPr>
            <p:nvPr/>
          </p:nvSpPr>
          <p:spPr bwMode="auto">
            <a:xfrm>
              <a:off x="2923" y="851"/>
              <a:ext cx="12" cy="12"/>
            </a:xfrm>
            <a:custGeom>
              <a:avLst/>
              <a:gdLst>
                <a:gd name="T0" fmla="*/ 0 w 3"/>
                <a:gd name="T1" fmla="*/ 2147483647 h 3"/>
                <a:gd name="T2" fmla="*/ 2147483647 w 3"/>
                <a:gd name="T3" fmla="*/ 0 h 3"/>
                <a:gd name="T4" fmla="*/ 2147483647 w 3"/>
                <a:gd name="T5" fmla="*/ 2147483647 h 3"/>
                <a:gd name="T6" fmla="*/ 0 w 3"/>
                <a:gd name="T7" fmla="*/ 2147483647 h 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"/>
                <a:gd name="T13" fmla="*/ 0 h 3"/>
                <a:gd name="T14" fmla="*/ 3 w 3"/>
                <a:gd name="T15" fmla="*/ 3 h 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" h="3">
                  <a:moveTo>
                    <a:pt x="0" y="3"/>
                  </a:moveTo>
                  <a:lnTo>
                    <a:pt x="3" y="0"/>
                  </a:lnTo>
                  <a:lnTo>
                    <a:pt x="3" y="3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E2E4EA"/>
            </a:solidFill>
            <a:ln w="6350" cap="flat" cmpd="sng">
              <a:solidFill>
                <a:srgbClr val="EEECE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2" name="Freeform 127"/>
            <p:cNvSpPr>
              <a:spLocks/>
            </p:cNvSpPr>
            <p:nvPr/>
          </p:nvSpPr>
          <p:spPr bwMode="auto">
            <a:xfrm>
              <a:off x="3064" y="895"/>
              <a:ext cx="24" cy="8"/>
            </a:xfrm>
            <a:custGeom>
              <a:avLst/>
              <a:gdLst>
                <a:gd name="T0" fmla="*/ 0 w 5"/>
                <a:gd name="T1" fmla="*/ 2147483647 h 2"/>
                <a:gd name="T2" fmla="*/ 2147483647 w 5"/>
                <a:gd name="T3" fmla="*/ 0 h 2"/>
                <a:gd name="T4" fmla="*/ 2147483647 w 5"/>
                <a:gd name="T5" fmla="*/ 2147483647 h 2"/>
                <a:gd name="T6" fmla="*/ 0 w 5"/>
                <a:gd name="T7" fmla="*/ 2147483647 h 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"/>
                <a:gd name="T13" fmla="*/ 0 h 2"/>
                <a:gd name="T14" fmla="*/ 5 w 5"/>
                <a:gd name="T15" fmla="*/ 2 h 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" h="2">
                  <a:moveTo>
                    <a:pt x="0" y="2"/>
                  </a:moveTo>
                  <a:lnTo>
                    <a:pt x="3" y="0"/>
                  </a:lnTo>
                  <a:lnTo>
                    <a:pt x="5" y="2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E2E4EA"/>
            </a:solidFill>
            <a:ln w="6350" cap="flat" cmpd="sng">
              <a:solidFill>
                <a:srgbClr val="EEECE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</p:spTree>
  </p:cSld>
  <p:clrMapOvr>
    <a:masterClrMapping/>
  </p:clrMapOvr>
  <p:transition advClick="0" advTm="4000">
    <p:pull dir="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1"/>
          <p:cNvSpPr>
            <a:spLocks noChangeArrowheads="1"/>
          </p:cNvSpPr>
          <p:nvPr/>
        </p:nvSpPr>
        <p:spPr bwMode="auto">
          <a:xfrm>
            <a:off x="428596" y="1052736"/>
            <a:ext cx="8429684" cy="2786082"/>
          </a:xfrm>
          <a:prstGeom prst="roundRect">
            <a:avLst>
              <a:gd name="adj" fmla="val 3920"/>
            </a:avLst>
          </a:prstGeom>
          <a:ln w="9525">
            <a:solidFill>
              <a:srgbClr val="FFFFFF"/>
            </a:solidFill>
            <a:round/>
            <a:headEnd/>
            <a:tailEnd/>
          </a:ln>
          <a:effectLst/>
        </p:spPr>
        <p:style>
          <a:lnRef idx="0">
            <a:scrgbClr r="0" g="0" b="0"/>
          </a:lnRef>
          <a:fillRef idx="1003">
            <a:schemeClr val="lt1"/>
          </a:fillRef>
          <a:effectRef idx="0">
            <a:scrgbClr r="0" g="0" b="0"/>
          </a:effectRef>
          <a:fontRef idx="major"/>
        </p:style>
        <p:txBody>
          <a:bodyPr wrap="none" anchor="ctr"/>
          <a:lstStyle/>
          <a:p>
            <a:pPr algn="ctr" eaLnBrk="0" latinLnBrk="0" hangingPunct="0"/>
            <a:endParaRPr kumimoji="0" lang="ko-KR" altLang="en-US" sz="1200" b="1">
              <a:solidFill>
                <a:srgbClr val="FFFFFF"/>
              </a:solidFill>
              <a:latin typeface="Arial" charset="0"/>
            </a:endParaRPr>
          </a:p>
        </p:txBody>
      </p:sp>
      <p:graphicFrame>
        <p:nvGraphicFramePr>
          <p:cNvPr id="8" name="표 37"/>
          <p:cNvGraphicFramePr>
            <a:graphicFrameLocks noGrp="1"/>
          </p:cNvGraphicFramePr>
          <p:nvPr/>
        </p:nvGraphicFramePr>
        <p:xfrm>
          <a:off x="4230688" y="1665527"/>
          <a:ext cx="4384675" cy="1958977"/>
        </p:xfrm>
        <a:graphic>
          <a:graphicData uri="http://schemas.openxmlformats.org/drawingml/2006/table">
            <a:tbl>
              <a:tblPr/>
              <a:tblGrid>
                <a:gridCol w="1812925"/>
                <a:gridCol w="2571750"/>
              </a:tblGrid>
              <a:tr h="366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Project   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Office Park</a:t>
                      </a:r>
                      <a:endParaRPr kumimoji="0" lang="ko-KR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</a:tr>
              <a:tr h="366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Location</a:t>
                      </a:r>
                      <a:endParaRPr kumimoji="0" lang="ko-KR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Poznan, Poland</a:t>
                      </a:r>
                      <a:endParaRPr kumimoji="0" lang="ko-KR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6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Date of Completion</a:t>
                      </a:r>
                      <a:endParaRPr kumimoji="0" lang="ko-KR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December, 20</a:t>
                      </a:r>
                      <a:r>
                        <a:rPr kumimoji="0" lang="hu-HU" altLang="zh-CN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1</a:t>
                      </a:r>
                      <a:r>
                        <a:rPr kumimoji="0" lang="en-GB" altLang="zh-CN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0</a:t>
                      </a:r>
                      <a:endParaRPr kumimoji="0" lang="ko-KR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</a:tr>
              <a:tr h="4921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Size</a:t>
                      </a:r>
                      <a:endParaRPr kumimoji="0" lang="ko-KR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7,500</a:t>
                      </a:r>
                      <a:r>
                        <a:rPr kumimoji="0" lang="hu-HU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 m</a:t>
                      </a:r>
                      <a:r>
                        <a:rPr kumimoji="0" lang="hu-HU" altLang="ko-KR" sz="1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2</a:t>
                      </a:r>
                      <a:endParaRPr kumimoji="0" lang="en-US" altLang="ko-KR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6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Value</a:t>
                      </a:r>
                      <a:endParaRPr kumimoji="0" lang="ko-KR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zh-CN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€</a:t>
                      </a:r>
                      <a:r>
                        <a:rPr kumimoji="0" lang="en-GB" altLang="zh-CN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 205k</a:t>
                      </a:r>
                      <a:endParaRPr kumimoji="0" lang="ko-KR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</a:tr>
            </a:tbl>
          </a:graphicData>
        </a:graphic>
      </p:graphicFrame>
      <p:grpSp>
        <p:nvGrpSpPr>
          <p:cNvPr id="2" name="Group 21"/>
          <p:cNvGrpSpPr/>
          <p:nvPr/>
        </p:nvGrpSpPr>
        <p:grpSpPr>
          <a:xfrm>
            <a:off x="4214810" y="1228967"/>
            <a:ext cx="1527175" cy="277813"/>
            <a:chOff x="4187833" y="962025"/>
            <a:chExt cx="1527175" cy="277813"/>
          </a:xfrm>
        </p:grpSpPr>
        <p:sp>
          <p:nvSpPr>
            <p:cNvPr id="11" name="직사각형 16"/>
            <p:cNvSpPr/>
            <p:nvPr/>
          </p:nvSpPr>
          <p:spPr bwMode="auto">
            <a:xfrm>
              <a:off x="4203008" y="996935"/>
              <a:ext cx="1512000" cy="222250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/>
          </p:spPr>
          <p:style>
            <a:lnRef idx="0">
              <a:schemeClr val="dk1"/>
            </a:lnRef>
            <a:fillRef idx="1003">
              <a:schemeClr val="dk2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ko-KR" altLang="en-US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" name="직사각형 18"/>
            <p:cNvSpPr>
              <a:spLocks noChangeArrowheads="1"/>
            </p:cNvSpPr>
            <p:nvPr/>
          </p:nvSpPr>
          <p:spPr bwMode="auto">
            <a:xfrm>
              <a:off x="4187833" y="962025"/>
              <a:ext cx="1527175" cy="2778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altLang="ko-KR" sz="1200" b="1" dirty="0">
                  <a:solidFill>
                    <a:schemeClr val="bg1"/>
                  </a:solidFill>
                  <a:latin typeface="Arial" charset="0"/>
                  <a:cs typeface="Arial" charset="0"/>
                </a:rPr>
                <a:t>Information</a:t>
              </a:r>
              <a:endParaRPr lang="ko-KR" altLang="en-US" sz="1200" dirty="0">
                <a:solidFill>
                  <a:schemeClr val="bg1"/>
                </a:solidFill>
              </a:endParaRPr>
            </a:p>
          </p:txBody>
        </p:sp>
      </p:grpSp>
      <p:sp>
        <p:nvSpPr>
          <p:cNvPr id="14" name="Text Box 68"/>
          <p:cNvSpPr txBox="1">
            <a:spLocks noChangeArrowheads="1"/>
          </p:cNvSpPr>
          <p:nvPr/>
        </p:nvSpPr>
        <p:spPr bwMode="auto">
          <a:xfrm>
            <a:off x="714375" y="4031228"/>
            <a:ext cx="1954213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altLang="ko-KR" sz="1400" b="1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ea typeface="굴림" pitchFamily="50" charset="-127"/>
                <a:cs typeface="Arial" pitchFamily="34" charset="0"/>
              </a:rPr>
              <a:t>Equipment Selection</a:t>
            </a:r>
          </a:p>
        </p:txBody>
      </p:sp>
      <p:pic>
        <p:nvPicPr>
          <p:cNvPr id="15" name="Picture 51" descr="Play"/>
          <p:cNvPicPr>
            <a:picLocks noChangeAspect="1" noChangeArrowheads="1"/>
          </p:cNvPicPr>
          <p:nvPr/>
        </p:nvPicPr>
        <p:blipFill>
          <a:blip r:embed="rId3" cstate="print">
            <a:grayscl/>
          </a:blip>
          <a:srcRect/>
          <a:stretch>
            <a:fillRect/>
          </a:stretch>
        </p:blipFill>
        <p:spPr bwMode="auto">
          <a:xfrm>
            <a:off x="433388" y="4028053"/>
            <a:ext cx="295275" cy="29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8" name="표 31"/>
          <p:cNvGraphicFramePr>
            <a:graphicFrameLocks noGrp="1"/>
          </p:cNvGraphicFramePr>
          <p:nvPr/>
        </p:nvGraphicFramePr>
        <p:xfrm>
          <a:off x="428596" y="4492652"/>
          <a:ext cx="5357849" cy="1594154"/>
        </p:xfrm>
        <a:graphic>
          <a:graphicData uri="http://schemas.openxmlformats.org/drawingml/2006/table">
            <a:tbl>
              <a:tblPr/>
              <a:tblGrid>
                <a:gridCol w="1530814"/>
                <a:gridCol w="2296221"/>
                <a:gridCol w="1530814"/>
              </a:tblGrid>
              <a:tr h="26320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Equipment</a:t>
                      </a:r>
                      <a:endParaRPr kumimoji="0" lang="ko-KR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Model Type</a:t>
                      </a:r>
                      <a:endParaRPr kumimoji="0" lang="ko-KR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Quantity</a:t>
                      </a:r>
                      <a:endParaRPr kumimoji="0" lang="ko-KR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320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Outdoor Units</a:t>
                      </a:r>
                      <a:endParaRPr kumimoji="0" lang="ko-KR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 - DVM</a:t>
                      </a:r>
                      <a:r>
                        <a:rPr kumimoji="0" lang="hu-HU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 PLUS II</a:t>
                      </a:r>
                      <a:r>
                        <a:rPr kumimoji="0" lang="en-GB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I HR</a:t>
                      </a: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10</a:t>
                      </a:r>
                      <a:endParaRPr kumimoji="0" lang="ko-KR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alpha val="20000"/>
                      </a:schemeClr>
                    </a:solidFill>
                  </a:tcPr>
                </a:tc>
              </a:tr>
              <a:tr h="26320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Indoor Units</a:t>
                      </a:r>
                      <a:endParaRPr kumimoji="0" lang="ko-KR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 - </a:t>
                      </a:r>
                      <a:r>
                        <a:rPr kumimoji="0" lang="en-GB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Duct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 - 4Way Cassette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 - </a:t>
                      </a:r>
                      <a:r>
                        <a:rPr kumimoji="0" lang="en-GB" altLang="ko-KR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Vivace</a:t>
                      </a:r>
                      <a:r>
                        <a:rPr kumimoji="0" lang="en-GB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 Wall Mounted</a:t>
                      </a:r>
                      <a:endParaRPr kumimoji="0" lang="ko-KR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151</a:t>
                      </a:r>
                      <a:endParaRPr kumimoji="0" lang="ko-KR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marL="18000" marR="18000" marT="18000" marB="18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8311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Control Solution</a:t>
                      </a:r>
                      <a:endParaRPr kumimoji="0" lang="ko-KR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alpha val="2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 - </a:t>
                      </a:r>
                      <a:r>
                        <a:rPr kumimoji="0" lang="en-GB" altLang="ko-KR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Lonworks</a:t>
                      </a:r>
                      <a:r>
                        <a:rPr kumimoji="0" lang="en-GB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 Interface</a:t>
                      </a:r>
                      <a:endParaRPr kumimoji="0" lang="ko-KR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alpha val="2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17" name="직선 연결선 17"/>
          <p:cNvCxnSpPr/>
          <p:nvPr/>
        </p:nvCxnSpPr>
        <p:spPr bwMode="auto">
          <a:xfrm rot="5400000">
            <a:off x="2754630" y="2444359"/>
            <a:ext cx="2783204" cy="5717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 r="12069"/>
          <a:stretch>
            <a:fillRect/>
          </a:stretch>
        </p:blipFill>
        <p:spPr bwMode="auto">
          <a:xfrm>
            <a:off x="500034" y="1124174"/>
            <a:ext cx="3571900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57885" y="4479482"/>
            <a:ext cx="3000396" cy="2070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Text Box 9"/>
          <p:cNvSpPr txBox="1">
            <a:spLocks noChangeArrowheads="1"/>
          </p:cNvSpPr>
          <p:nvPr/>
        </p:nvSpPr>
        <p:spPr bwMode="auto">
          <a:xfrm>
            <a:off x="1331640" y="260648"/>
            <a:ext cx="304121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2400" b="1" dirty="0" err="1" smtClean="0">
                <a:solidFill>
                  <a:schemeClr val="bg1"/>
                </a:solidFill>
                <a:latin typeface="Arial" charset="0"/>
              </a:rPr>
              <a:t>Murawa</a:t>
            </a:r>
            <a:r>
              <a:rPr lang="en-US" altLang="ko-KR" sz="2400" b="1" dirty="0" smtClean="0">
                <a:solidFill>
                  <a:schemeClr val="bg1"/>
                </a:solidFill>
                <a:latin typeface="Arial" charset="0"/>
              </a:rPr>
              <a:t> Office Park</a:t>
            </a:r>
            <a:endParaRPr lang="en-US" altLang="ko-KR" sz="2400" b="1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  </a:t>
            </a:r>
            <a:r>
              <a:rPr lang="en-GB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|</a:t>
            </a:r>
            <a:fld id="{D461EA4C-A0CD-46AE-8FF5-06D5D0F3310E}" type="slidenum">
              <a:rPr lang="en-GB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/>
              <a:t>10</a:t>
            </a:fld>
            <a:endParaRPr lang="en-GB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2012 Samsung Electronics Ltd.</a:t>
            </a:r>
            <a:endParaRPr lang="en-GB"/>
          </a:p>
        </p:txBody>
      </p:sp>
    </p:spTree>
  </p:cSld>
  <p:clrMapOvr>
    <a:masterClrMapping/>
  </p:clrMapOvr>
  <p:transition advClick="0" advTm="4000">
    <p:pull dir="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1"/>
          <p:cNvSpPr>
            <a:spLocks noChangeArrowheads="1"/>
          </p:cNvSpPr>
          <p:nvPr/>
        </p:nvSpPr>
        <p:spPr bwMode="auto">
          <a:xfrm>
            <a:off x="428596" y="1096055"/>
            <a:ext cx="8429684" cy="2786082"/>
          </a:xfrm>
          <a:prstGeom prst="roundRect">
            <a:avLst>
              <a:gd name="adj" fmla="val 3920"/>
            </a:avLst>
          </a:prstGeom>
          <a:ln w="9525">
            <a:solidFill>
              <a:srgbClr val="FFFFFF"/>
            </a:solidFill>
            <a:round/>
            <a:headEnd/>
            <a:tailEnd/>
          </a:ln>
          <a:effectLst/>
        </p:spPr>
        <p:style>
          <a:lnRef idx="0">
            <a:scrgbClr r="0" g="0" b="0"/>
          </a:lnRef>
          <a:fillRef idx="1003">
            <a:schemeClr val="lt1"/>
          </a:fillRef>
          <a:effectRef idx="0">
            <a:scrgbClr r="0" g="0" b="0"/>
          </a:effectRef>
          <a:fontRef idx="major"/>
        </p:style>
        <p:txBody>
          <a:bodyPr wrap="none" anchor="ctr"/>
          <a:lstStyle/>
          <a:p>
            <a:pPr algn="ctr" eaLnBrk="0" latinLnBrk="0" hangingPunct="0"/>
            <a:endParaRPr kumimoji="0" lang="ko-KR" altLang="en-US" sz="1200" b="1">
              <a:solidFill>
                <a:srgbClr val="FFFFFF"/>
              </a:solidFill>
              <a:latin typeface="Arial" charset="0"/>
            </a:endParaRPr>
          </a:p>
        </p:txBody>
      </p:sp>
      <p:graphicFrame>
        <p:nvGraphicFramePr>
          <p:cNvPr id="8" name="표 37"/>
          <p:cNvGraphicFramePr>
            <a:graphicFrameLocks noGrp="1"/>
          </p:cNvGraphicFramePr>
          <p:nvPr/>
        </p:nvGraphicFramePr>
        <p:xfrm>
          <a:off x="4230688" y="1708846"/>
          <a:ext cx="4384675" cy="1958977"/>
        </p:xfrm>
        <a:graphic>
          <a:graphicData uri="http://schemas.openxmlformats.org/drawingml/2006/table">
            <a:tbl>
              <a:tblPr/>
              <a:tblGrid>
                <a:gridCol w="1812925"/>
                <a:gridCol w="2571750"/>
              </a:tblGrid>
              <a:tr h="366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Project   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Office</a:t>
                      </a:r>
                      <a:endParaRPr kumimoji="0" lang="ko-KR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</a:tr>
              <a:tr h="366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Location</a:t>
                      </a:r>
                      <a:endParaRPr kumimoji="0" lang="ko-KR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London, UK</a:t>
                      </a:r>
                      <a:endParaRPr kumimoji="0" lang="ko-KR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6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Date of Completion</a:t>
                      </a:r>
                      <a:endParaRPr kumimoji="0" lang="ko-KR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20</a:t>
                      </a:r>
                      <a:r>
                        <a:rPr kumimoji="0" lang="hu-HU" altLang="zh-CN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11</a:t>
                      </a:r>
                      <a:endParaRPr kumimoji="0" lang="ko-KR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</a:tr>
              <a:tr h="4921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Size</a:t>
                      </a:r>
                      <a:endParaRPr kumimoji="0" lang="ko-KR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1,200 m</a:t>
                      </a:r>
                      <a:r>
                        <a:rPr kumimoji="0" lang="hu-HU" altLang="ko-KR" sz="1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2</a:t>
                      </a:r>
                      <a:endParaRPr kumimoji="0" lang="en-US" altLang="ko-KR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6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Value</a:t>
                      </a:r>
                      <a:endParaRPr kumimoji="0" lang="ko-KR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CN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€ 182k</a:t>
                      </a:r>
                      <a:endParaRPr kumimoji="0" lang="ko-KR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</a:tr>
            </a:tbl>
          </a:graphicData>
        </a:graphic>
      </p:graphicFrame>
      <p:grpSp>
        <p:nvGrpSpPr>
          <p:cNvPr id="2" name="Group 21"/>
          <p:cNvGrpSpPr/>
          <p:nvPr/>
        </p:nvGrpSpPr>
        <p:grpSpPr>
          <a:xfrm>
            <a:off x="4214810" y="1272286"/>
            <a:ext cx="1527175" cy="277813"/>
            <a:chOff x="4187833" y="962025"/>
            <a:chExt cx="1527175" cy="277813"/>
          </a:xfrm>
        </p:grpSpPr>
        <p:sp>
          <p:nvSpPr>
            <p:cNvPr id="11" name="직사각형 16"/>
            <p:cNvSpPr/>
            <p:nvPr/>
          </p:nvSpPr>
          <p:spPr bwMode="auto">
            <a:xfrm>
              <a:off x="4203008" y="996935"/>
              <a:ext cx="1512000" cy="222250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/>
          </p:spPr>
          <p:style>
            <a:lnRef idx="0">
              <a:schemeClr val="dk1"/>
            </a:lnRef>
            <a:fillRef idx="1003">
              <a:schemeClr val="dk2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ko-KR" altLang="en-US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" name="직사각형 18"/>
            <p:cNvSpPr>
              <a:spLocks noChangeArrowheads="1"/>
            </p:cNvSpPr>
            <p:nvPr/>
          </p:nvSpPr>
          <p:spPr bwMode="auto">
            <a:xfrm>
              <a:off x="4187833" y="962025"/>
              <a:ext cx="1527175" cy="2778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altLang="ko-KR" sz="1200" b="1" dirty="0">
                  <a:solidFill>
                    <a:schemeClr val="bg1"/>
                  </a:solidFill>
                  <a:latin typeface="Arial" charset="0"/>
                  <a:cs typeface="Arial" charset="0"/>
                </a:rPr>
                <a:t>Information</a:t>
              </a:r>
              <a:endParaRPr lang="ko-KR" altLang="en-US" sz="1200" dirty="0">
                <a:solidFill>
                  <a:schemeClr val="bg1"/>
                </a:solidFill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00100" y="1881873"/>
            <a:ext cx="2714644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smtClean="0"/>
              <a:t>Photo 1 ; main photo</a:t>
            </a:r>
            <a:endParaRPr lang="en-GB" dirty="0"/>
          </a:p>
        </p:txBody>
      </p:sp>
      <p:sp>
        <p:nvSpPr>
          <p:cNvPr id="14" name="Text Box 68"/>
          <p:cNvSpPr txBox="1">
            <a:spLocks noChangeArrowheads="1"/>
          </p:cNvSpPr>
          <p:nvPr/>
        </p:nvSpPr>
        <p:spPr bwMode="auto">
          <a:xfrm>
            <a:off x="714375" y="4219701"/>
            <a:ext cx="1954213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altLang="ko-KR" sz="1400" b="1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ea typeface="굴림" pitchFamily="50" charset="-127"/>
                <a:cs typeface="Arial" pitchFamily="34" charset="0"/>
              </a:rPr>
              <a:t>Equipment Selection</a:t>
            </a:r>
          </a:p>
        </p:txBody>
      </p:sp>
      <p:pic>
        <p:nvPicPr>
          <p:cNvPr id="15" name="Picture 51" descr="Play"/>
          <p:cNvPicPr>
            <a:picLocks noChangeAspect="1" noChangeArrowheads="1"/>
          </p:cNvPicPr>
          <p:nvPr/>
        </p:nvPicPr>
        <p:blipFill>
          <a:blip r:embed="rId3" cstate="print">
            <a:grayscl/>
          </a:blip>
          <a:srcRect/>
          <a:stretch>
            <a:fillRect/>
          </a:stretch>
        </p:blipFill>
        <p:spPr bwMode="auto">
          <a:xfrm>
            <a:off x="433388" y="4216526"/>
            <a:ext cx="295275" cy="29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8" name="표 31"/>
          <p:cNvGraphicFramePr>
            <a:graphicFrameLocks noGrp="1"/>
          </p:cNvGraphicFramePr>
          <p:nvPr/>
        </p:nvGraphicFramePr>
        <p:xfrm>
          <a:off x="428596" y="4681125"/>
          <a:ext cx="5357849" cy="1272715"/>
        </p:xfrm>
        <a:graphic>
          <a:graphicData uri="http://schemas.openxmlformats.org/drawingml/2006/table">
            <a:tbl>
              <a:tblPr/>
              <a:tblGrid>
                <a:gridCol w="1530814"/>
                <a:gridCol w="2296221"/>
                <a:gridCol w="1530814"/>
              </a:tblGrid>
              <a:tr h="26320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Equipment</a:t>
                      </a:r>
                      <a:endParaRPr kumimoji="0" lang="ko-KR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Model Type</a:t>
                      </a:r>
                      <a:endParaRPr kumimoji="0" lang="ko-KR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Quantity</a:t>
                      </a:r>
                      <a:endParaRPr kumimoji="0" lang="ko-KR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320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Outdoor Units</a:t>
                      </a:r>
                      <a:endParaRPr kumimoji="0" lang="ko-KR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 - DVM</a:t>
                      </a:r>
                      <a:r>
                        <a:rPr kumimoji="0" lang="hu-HU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 PLUS II HR</a:t>
                      </a:r>
                      <a:endParaRPr kumimoji="0" lang="en-GB" altLang="ko-K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7</a:t>
                      </a:r>
                      <a:endParaRPr kumimoji="0" lang="ko-KR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alpha val="20000"/>
                      </a:schemeClr>
                    </a:solidFill>
                  </a:tcPr>
                </a:tc>
              </a:tr>
              <a:tr h="26320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Indoor Units</a:t>
                      </a:r>
                      <a:endParaRPr kumimoji="0" lang="ko-KR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 - 4 Way</a:t>
                      </a:r>
                      <a:endParaRPr kumimoji="0" lang="en-GB" altLang="ko-K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64</a:t>
                      </a:r>
                      <a:endParaRPr kumimoji="0" lang="ko-KR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8311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Control Solution</a:t>
                      </a:r>
                      <a:endParaRPr kumimoji="0" lang="ko-KR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alpha val="2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 - DMS</a:t>
                      </a: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alpha val="2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026" name="Picture 2" descr="D:\My Documents\PAUL WILLIAMS\Images\SITES\Swissport\SDC1016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34" y="1167494"/>
            <a:ext cx="3548091" cy="2661068"/>
          </a:xfrm>
          <a:prstGeom prst="rect">
            <a:avLst/>
          </a:prstGeom>
          <a:noFill/>
        </p:spPr>
      </p:pic>
      <p:cxnSp>
        <p:nvCxnSpPr>
          <p:cNvPr id="21" name="직선 연결선 17"/>
          <p:cNvCxnSpPr/>
          <p:nvPr/>
        </p:nvCxnSpPr>
        <p:spPr bwMode="auto">
          <a:xfrm rot="5400000">
            <a:off x="2754630" y="2487678"/>
            <a:ext cx="2783204" cy="5717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97487" y="4681878"/>
            <a:ext cx="2860793" cy="1843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" name="Text Box 9"/>
          <p:cNvSpPr txBox="1">
            <a:spLocks noChangeArrowheads="1"/>
          </p:cNvSpPr>
          <p:nvPr/>
        </p:nvSpPr>
        <p:spPr bwMode="auto">
          <a:xfrm>
            <a:off x="1331640" y="260648"/>
            <a:ext cx="165462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2400" b="1" dirty="0" err="1" smtClean="0">
                <a:solidFill>
                  <a:schemeClr val="bg1"/>
                </a:solidFill>
                <a:latin typeface="Arial" charset="0"/>
              </a:rPr>
              <a:t>Swissport</a:t>
            </a:r>
            <a:endParaRPr lang="en-US" altLang="ko-KR" sz="2400" b="1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  </a:t>
            </a:r>
            <a:r>
              <a:rPr lang="en-GB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|</a:t>
            </a:r>
            <a:fld id="{D461EA4C-A0CD-46AE-8FF5-06D5D0F3310E}" type="slidenum">
              <a:rPr lang="en-GB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/>
              <a:t>11</a:t>
            </a:fld>
            <a:endParaRPr lang="en-GB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2012 Samsung Electronics Ltd.</a:t>
            </a:r>
            <a:endParaRPr lang="en-GB"/>
          </a:p>
        </p:txBody>
      </p:sp>
    </p:spTree>
  </p:cSld>
  <p:clrMapOvr>
    <a:masterClrMapping/>
  </p:clrMapOvr>
  <p:transition advClick="0" advTm="4000">
    <p:pull dir="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1"/>
          <p:cNvSpPr>
            <a:spLocks noChangeArrowheads="1"/>
          </p:cNvSpPr>
          <p:nvPr/>
        </p:nvSpPr>
        <p:spPr bwMode="auto">
          <a:xfrm>
            <a:off x="428596" y="1124744"/>
            <a:ext cx="8429684" cy="2786082"/>
          </a:xfrm>
          <a:prstGeom prst="roundRect">
            <a:avLst>
              <a:gd name="adj" fmla="val 3920"/>
            </a:avLst>
          </a:prstGeom>
          <a:ln w="9525">
            <a:solidFill>
              <a:srgbClr val="FFFFFF"/>
            </a:solidFill>
            <a:round/>
            <a:headEnd/>
            <a:tailEnd/>
          </a:ln>
          <a:effectLst/>
        </p:spPr>
        <p:style>
          <a:lnRef idx="0">
            <a:scrgbClr r="0" g="0" b="0"/>
          </a:lnRef>
          <a:fillRef idx="1003">
            <a:schemeClr val="lt1"/>
          </a:fillRef>
          <a:effectRef idx="0">
            <a:scrgbClr r="0" g="0" b="0"/>
          </a:effectRef>
          <a:fontRef idx="major"/>
        </p:style>
        <p:txBody>
          <a:bodyPr wrap="none" anchor="ctr"/>
          <a:lstStyle/>
          <a:p>
            <a:pPr algn="ctr" eaLnBrk="0" latinLnBrk="0" hangingPunct="0"/>
            <a:endParaRPr kumimoji="0" lang="ko-KR" altLang="en-US" sz="1200" b="1">
              <a:solidFill>
                <a:srgbClr val="FFFFFF"/>
              </a:solidFill>
              <a:latin typeface="Arial" charset="0"/>
            </a:endParaRPr>
          </a:p>
        </p:txBody>
      </p:sp>
      <p:graphicFrame>
        <p:nvGraphicFramePr>
          <p:cNvPr id="8" name="표 37"/>
          <p:cNvGraphicFramePr>
            <a:graphicFrameLocks noGrp="1"/>
          </p:cNvGraphicFramePr>
          <p:nvPr/>
        </p:nvGraphicFramePr>
        <p:xfrm>
          <a:off x="4230688" y="1737535"/>
          <a:ext cx="4384675" cy="1958977"/>
        </p:xfrm>
        <a:graphic>
          <a:graphicData uri="http://schemas.openxmlformats.org/drawingml/2006/table">
            <a:tbl>
              <a:tblPr/>
              <a:tblGrid>
                <a:gridCol w="1812925"/>
                <a:gridCol w="2571750"/>
              </a:tblGrid>
              <a:tr h="366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Project   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Office</a:t>
                      </a:r>
                      <a:endParaRPr kumimoji="0" lang="ko-KR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</a:tr>
              <a:tr h="366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Location</a:t>
                      </a:r>
                      <a:endParaRPr kumimoji="0" lang="ko-KR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Lisbon, Portugal</a:t>
                      </a:r>
                      <a:endParaRPr kumimoji="0" lang="ko-KR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6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Date of Completion</a:t>
                      </a:r>
                      <a:endParaRPr kumimoji="0" lang="ko-KR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CN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May 2009</a:t>
                      </a:r>
                      <a:endParaRPr kumimoji="0" lang="ko-KR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</a:tr>
              <a:tr h="4921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Size</a:t>
                      </a:r>
                      <a:endParaRPr kumimoji="0" lang="ko-KR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3,700 m</a:t>
                      </a:r>
                      <a:r>
                        <a:rPr kumimoji="0" lang="hu-HU" altLang="ko-KR" sz="1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2</a:t>
                      </a:r>
                      <a:endParaRPr kumimoji="0" lang="en-US" altLang="ko-KR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6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Value</a:t>
                      </a:r>
                      <a:endParaRPr kumimoji="0" lang="ko-KR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CN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€ 41k</a:t>
                      </a:r>
                      <a:endParaRPr kumimoji="0" lang="ko-KR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</a:tr>
            </a:tbl>
          </a:graphicData>
        </a:graphic>
      </p:graphicFrame>
      <p:grpSp>
        <p:nvGrpSpPr>
          <p:cNvPr id="2" name="Group 21"/>
          <p:cNvGrpSpPr/>
          <p:nvPr/>
        </p:nvGrpSpPr>
        <p:grpSpPr>
          <a:xfrm>
            <a:off x="4214810" y="1300975"/>
            <a:ext cx="1527175" cy="277813"/>
            <a:chOff x="4187833" y="962025"/>
            <a:chExt cx="1527175" cy="277813"/>
          </a:xfrm>
        </p:grpSpPr>
        <p:sp>
          <p:nvSpPr>
            <p:cNvPr id="11" name="직사각형 16"/>
            <p:cNvSpPr/>
            <p:nvPr/>
          </p:nvSpPr>
          <p:spPr bwMode="auto">
            <a:xfrm>
              <a:off x="4203008" y="996935"/>
              <a:ext cx="1512000" cy="222250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/>
          </p:spPr>
          <p:style>
            <a:lnRef idx="0">
              <a:schemeClr val="dk1"/>
            </a:lnRef>
            <a:fillRef idx="1003">
              <a:schemeClr val="dk2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ko-KR" altLang="en-US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" name="직사각형 18"/>
            <p:cNvSpPr>
              <a:spLocks noChangeArrowheads="1"/>
            </p:cNvSpPr>
            <p:nvPr/>
          </p:nvSpPr>
          <p:spPr bwMode="auto">
            <a:xfrm>
              <a:off x="4187833" y="962025"/>
              <a:ext cx="1527175" cy="2778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altLang="ko-KR" sz="1200" b="1" dirty="0">
                  <a:solidFill>
                    <a:schemeClr val="bg1"/>
                  </a:solidFill>
                  <a:latin typeface="Arial" charset="0"/>
                  <a:cs typeface="Arial" charset="0"/>
                </a:rPr>
                <a:t>Information</a:t>
              </a:r>
              <a:endParaRPr lang="ko-KR" altLang="en-US" sz="1200" dirty="0">
                <a:solidFill>
                  <a:schemeClr val="bg1"/>
                </a:solidFill>
              </a:endParaRPr>
            </a:p>
          </p:txBody>
        </p:sp>
      </p:grpSp>
      <p:sp>
        <p:nvSpPr>
          <p:cNvPr id="14" name="Text Box 68"/>
          <p:cNvSpPr txBox="1">
            <a:spLocks noChangeArrowheads="1"/>
          </p:cNvSpPr>
          <p:nvPr/>
        </p:nvSpPr>
        <p:spPr bwMode="auto">
          <a:xfrm>
            <a:off x="714375" y="4103236"/>
            <a:ext cx="1954213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altLang="ko-KR" sz="1400" b="1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ea typeface="굴림" pitchFamily="50" charset="-127"/>
                <a:cs typeface="Arial" pitchFamily="34" charset="0"/>
              </a:rPr>
              <a:t>Equipment Selection</a:t>
            </a:r>
          </a:p>
        </p:txBody>
      </p:sp>
      <p:pic>
        <p:nvPicPr>
          <p:cNvPr id="15" name="Picture 51" descr="Play"/>
          <p:cNvPicPr>
            <a:picLocks noChangeAspect="1" noChangeArrowheads="1"/>
          </p:cNvPicPr>
          <p:nvPr/>
        </p:nvPicPr>
        <p:blipFill>
          <a:blip r:embed="rId3" cstate="print">
            <a:grayscl/>
          </a:blip>
          <a:srcRect/>
          <a:stretch>
            <a:fillRect/>
          </a:stretch>
        </p:blipFill>
        <p:spPr bwMode="auto">
          <a:xfrm>
            <a:off x="433388" y="4100061"/>
            <a:ext cx="295275" cy="29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8" name="표 31"/>
          <p:cNvGraphicFramePr>
            <a:graphicFrameLocks noGrp="1"/>
          </p:cNvGraphicFramePr>
          <p:nvPr/>
        </p:nvGraphicFramePr>
        <p:xfrm>
          <a:off x="428596" y="4564660"/>
          <a:ext cx="5357849" cy="1272715"/>
        </p:xfrm>
        <a:graphic>
          <a:graphicData uri="http://schemas.openxmlformats.org/drawingml/2006/table">
            <a:tbl>
              <a:tblPr/>
              <a:tblGrid>
                <a:gridCol w="1530814"/>
                <a:gridCol w="2296221"/>
                <a:gridCol w="1530814"/>
              </a:tblGrid>
              <a:tr h="26320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Equipment</a:t>
                      </a:r>
                      <a:endParaRPr kumimoji="0" lang="ko-KR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Model Type</a:t>
                      </a:r>
                      <a:endParaRPr kumimoji="0" lang="ko-KR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Quantity</a:t>
                      </a:r>
                      <a:endParaRPr kumimoji="0" lang="ko-KR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320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Outdoor Units</a:t>
                      </a:r>
                      <a:endParaRPr kumimoji="0" lang="ko-KR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 - DVM</a:t>
                      </a:r>
                      <a:r>
                        <a:rPr kumimoji="0" lang="hu-HU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 PLUS II</a:t>
                      </a:r>
                      <a:r>
                        <a:rPr kumimoji="0" lang="en-GB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I</a:t>
                      </a: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4</a:t>
                      </a:r>
                      <a:endParaRPr kumimoji="0" lang="ko-KR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alpha val="20000"/>
                      </a:schemeClr>
                    </a:solidFill>
                  </a:tcPr>
                </a:tc>
              </a:tr>
              <a:tr h="26320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Indoor Units</a:t>
                      </a:r>
                      <a:endParaRPr kumimoji="0" lang="ko-KR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 - </a:t>
                      </a:r>
                      <a:r>
                        <a:rPr kumimoji="0" lang="en-GB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Duct</a:t>
                      </a:r>
                      <a:endParaRPr kumimoji="0" lang="ko-KR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24</a:t>
                      </a:r>
                      <a:endParaRPr kumimoji="0" lang="ko-KR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8311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Control Solution</a:t>
                      </a:r>
                      <a:endParaRPr kumimoji="0" lang="ko-KR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alpha val="2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 - Centralized Controller</a:t>
                      </a: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alpha val="2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7" name="Picture 13" descr="Jornal Ocasiao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1538" y="1220012"/>
            <a:ext cx="2428892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 t="4787"/>
          <a:stretch>
            <a:fillRect/>
          </a:stretch>
        </p:blipFill>
        <p:spPr bwMode="auto">
          <a:xfrm>
            <a:off x="6000760" y="4551491"/>
            <a:ext cx="2857520" cy="1886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6" name="직선 연결선 17"/>
          <p:cNvCxnSpPr/>
          <p:nvPr/>
        </p:nvCxnSpPr>
        <p:spPr bwMode="auto">
          <a:xfrm rot="5400000">
            <a:off x="2754630" y="2516367"/>
            <a:ext cx="2783204" cy="5717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9" name="Text Box 9"/>
          <p:cNvSpPr txBox="1">
            <a:spLocks noChangeArrowheads="1"/>
          </p:cNvSpPr>
          <p:nvPr/>
        </p:nvSpPr>
        <p:spPr bwMode="auto">
          <a:xfrm>
            <a:off x="1331640" y="260648"/>
            <a:ext cx="239039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2400" b="1" dirty="0" err="1" smtClean="0">
                <a:solidFill>
                  <a:schemeClr val="bg1"/>
                </a:solidFill>
                <a:latin typeface="Arial" charset="0"/>
              </a:rPr>
              <a:t>Jornal</a:t>
            </a:r>
            <a:r>
              <a:rPr lang="en-US" altLang="ko-KR" sz="2400" b="1" dirty="0" smtClean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altLang="ko-KR" sz="2400" b="1" dirty="0" err="1" smtClean="0">
                <a:solidFill>
                  <a:schemeClr val="bg1"/>
                </a:solidFill>
                <a:latin typeface="Arial" charset="0"/>
              </a:rPr>
              <a:t>Ocasião</a:t>
            </a:r>
            <a:endParaRPr lang="en-US" altLang="ko-KR" sz="2400" b="1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  </a:t>
            </a:r>
            <a:r>
              <a:rPr lang="en-GB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|</a:t>
            </a:r>
            <a:fld id="{D461EA4C-A0CD-46AE-8FF5-06D5D0F3310E}" type="slidenum">
              <a:rPr lang="en-GB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/>
              <a:t>12</a:t>
            </a:fld>
            <a:endParaRPr lang="en-GB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2012 Samsung Electronics Ltd.</a:t>
            </a:r>
            <a:endParaRPr lang="en-GB"/>
          </a:p>
        </p:txBody>
      </p:sp>
    </p:spTree>
  </p:cSld>
  <p:clrMapOvr>
    <a:masterClrMapping/>
  </p:clrMapOvr>
  <p:transition advClick="0" advTm="4000">
    <p:pull dir="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5" descr="Background 6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9525"/>
            <a:ext cx="9157543" cy="6911257"/>
          </a:xfrm>
          <a:prstGeom prst="rect">
            <a:avLst/>
          </a:prstGeom>
        </p:spPr>
      </p:pic>
      <p:grpSp>
        <p:nvGrpSpPr>
          <p:cNvPr id="5" name="Group 23"/>
          <p:cNvGrpSpPr/>
          <p:nvPr/>
        </p:nvGrpSpPr>
        <p:grpSpPr>
          <a:xfrm>
            <a:off x="467544" y="836712"/>
            <a:ext cx="2016224" cy="369332"/>
            <a:chOff x="467544" y="836712"/>
            <a:chExt cx="2016224" cy="369332"/>
          </a:xfrm>
        </p:grpSpPr>
        <p:sp>
          <p:nvSpPr>
            <p:cNvPr id="6" name="Rounded Rectangle 5"/>
            <p:cNvSpPr/>
            <p:nvPr/>
          </p:nvSpPr>
          <p:spPr>
            <a:xfrm>
              <a:off x="467544" y="836712"/>
              <a:ext cx="2016224" cy="360040"/>
            </a:xfrm>
            <a:prstGeom prst="roundRect">
              <a:avLst>
                <a:gd name="adj" fmla="val 50000"/>
              </a:avLst>
            </a:prstGeom>
            <a:gradFill>
              <a:gsLst>
                <a:gs pos="100000">
                  <a:srgbClr val="FFC000"/>
                </a:gs>
                <a:gs pos="0">
                  <a:srgbClr val="FFFFFF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11560" y="836712"/>
              <a:ext cx="17281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Office</a:t>
              </a:r>
              <a:endParaRPr lang="en-GB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7" name="Group 24"/>
          <p:cNvGrpSpPr/>
          <p:nvPr/>
        </p:nvGrpSpPr>
        <p:grpSpPr>
          <a:xfrm>
            <a:off x="3563888" y="836712"/>
            <a:ext cx="2016224" cy="369332"/>
            <a:chOff x="3563888" y="836712"/>
            <a:chExt cx="2016224" cy="369332"/>
          </a:xfrm>
        </p:grpSpPr>
        <p:sp>
          <p:nvSpPr>
            <p:cNvPr id="9" name="Rounded Rectangle 8"/>
            <p:cNvSpPr/>
            <p:nvPr/>
          </p:nvSpPr>
          <p:spPr>
            <a:xfrm>
              <a:off x="3563888" y="836712"/>
              <a:ext cx="2016224" cy="360040"/>
            </a:xfrm>
            <a:prstGeom prst="roundRect">
              <a:avLst>
                <a:gd name="adj" fmla="val 50000"/>
              </a:avLst>
            </a:prstGeom>
            <a:gradFill>
              <a:gsLst>
                <a:gs pos="100000">
                  <a:srgbClr val="0000FF"/>
                </a:gs>
                <a:gs pos="0">
                  <a:srgbClr val="FFFFFF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707904" y="836712"/>
              <a:ext cx="17281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Hotel</a:t>
              </a:r>
              <a:endParaRPr lang="en-GB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8" name="Group 25"/>
          <p:cNvGrpSpPr/>
          <p:nvPr/>
        </p:nvGrpSpPr>
        <p:grpSpPr>
          <a:xfrm>
            <a:off x="6588224" y="836712"/>
            <a:ext cx="2016224" cy="369332"/>
            <a:chOff x="6588224" y="836712"/>
            <a:chExt cx="2016224" cy="369332"/>
          </a:xfrm>
        </p:grpSpPr>
        <p:sp>
          <p:nvSpPr>
            <p:cNvPr id="10" name="Rounded Rectangle 9"/>
            <p:cNvSpPr/>
            <p:nvPr/>
          </p:nvSpPr>
          <p:spPr>
            <a:xfrm>
              <a:off x="6588224" y="836712"/>
              <a:ext cx="2016224" cy="360040"/>
            </a:xfrm>
            <a:prstGeom prst="roundRect">
              <a:avLst>
                <a:gd name="adj" fmla="val 50000"/>
              </a:avLst>
            </a:prstGeom>
            <a:gradFill>
              <a:gsLst>
                <a:gs pos="100000">
                  <a:srgbClr val="FFFF00"/>
                </a:gs>
                <a:gs pos="0">
                  <a:srgbClr val="FFFFFF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732240" y="836712"/>
              <a:ext cx="17281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Retail</a:t>
              </a:r>
              <a:endParaRPr lang="en-GB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24" name="Group 28"/>
          <p:cNvGrpSpPr/>
          <p:nvPr/>
        </p:nvGrpSpPr>
        <p:grpSpPr>
          <a:xfrm>
            <a:off x="467544" y="3183939"/>
            <a:ext cx="2016224" cy="369332"/>
            <a:chOff x="467544" y="3059668"/>
            <a:chExt cx="2016224" cy="369332"/>
          </a:xfrm>
        </p:grpSpPr>
        <p:sp>
          <p:nvSpPr>
            <p:cNvPr id="14" name="Rounded Rectangle 13"/>
            <p:cNvSpPr/>
            <p:nvPr/>
          </p:nvSpPr>
          <p:spPr>
            <a:xfrm>
              <a:off x="467544" y="3059668"/>
              <a:ext cx="2016224" cy="360040"/>
            </a:xfrm>
            <a:prstGeom prst="roundRect">
              <a:avLst>
                <a:gd name="adj" fmla="val 50000"/>
              </a:avLst>
            </a:prstGeom>
            <a:gradFill>
              <a:gsLst>
                <a:gs pos="100000">
                  <a:srgbClr val="FF0000"/>
                </a:gs>
                <a:gs pos="0">
                  <a:srgbClr val="FFFFFF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11560" y="3059668"/>
              <a:ext cx="17281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Sport &amp; Leisure</a:t>
              </a:r>
              <a:endParaRPr lang="en-GB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25" name="Group 27"/>
          <p:cNvGrpSpPr/>
          <p:nvPr/>
        </p:nvGrpSpPr>
        <p:grpSpPr>
          <a:xfrm>
            <a:off x="3563888" y="3183939"/>
            <a:ext cx="2016224" cy="369332"/>
            <a:chOff x="3563888" y="3059668"/>
            <a:chExt cx="2016224" cy="369332"/>
          </a:xfrm>
        </p:grpSpPr>
        <p:sp>
          <p:nvSpPr>
            <p:cNvPr id="13" name="Rounded Rectangle 12"/>
            <p:cNvSpPr/>
            <p:nvPr/>
          </p:nvSpPr>
          <p:spPr>
            <a:xfrm>
              <a:off x="3563888" y="3059668"/>
              <a:ext cx="2016224" cy="360040"/>
            </a:xfrm>
            <a:prstGeom prst="roundRect">
              <a:avLst>
                <a:gd name="adj" fmla="val 50000"/>
              </a:avLst>
            </a:prstGeom>
            <a:gradFill>
              <a:gsLst>
                <a:gs pos="100000">
                  <a:srgbClr val="00B050"/>
                </a:gs>
                <a:gs pos="0">
                  <a:srgbClr val="FFFFFF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707904" y="3059668"/>
              <a:ext cx="17281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Education</a:t>
              </a:r>
              <a:endParaRPr lang="en-GB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6588224" y="3183939"/>
            <a:ext cx="2016224" cy="369332"/>
            <a:chOff x="6588224" y="3059668"/>
            <a:chExt cx="2016224" cy="369332"/>
          </a:xfrm>
        </p:grpSpPr>
        <p:sp>
          <p:nvSpPr>
            <p:cNvPr id="12" name="Rounded Rectangle 11"/>
            <p:cNvSpPr/>
            <p:nvPr/>
          </p:nvSpPr>
          <p:spPr>
            <a:xfrm>
              <a:off x="6588224" y="3059668"/>
              <a:ext cx="2016224" cy="360040"/>
            </a:xfrm>
            <a:prstGeom prst="roundRect">
              <a:avLst>
                <a:gd name="adj" fmla="val 50000"/>
              </a:avLst>
            </a:prstGeom>
            <a:gradFill>
              <a:gsLst>
                <a:gs pos="100000">
                  <a:srgbClr val="FF00FF"/>
                </a:gs>
                <a:gs pos="0">
                  <a:srgbClr val="FFFFFF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6732240" y="3059668"/>
              <a:ext cx="17281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Public Building</a:t>
              </a:r>
              <a:endParaRPr lang="en-GB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27" name="Group 29"/>
          <p:cNvGrpSpPr/>
          <p:nvPr/>
        </p:nvGrpSpPr>
        <p:grpSpPr>
          <a:xfrm>
            <a:off x="467544" y="5209455"/>
            <a:ext cx="2016224" cy="369332"/>
            <a:chOff x="467544" y="5085184"/>
            <a:chExt cx="2016224" cy="369332"/>
          </a:xfrm>
        </p:grpSpPr>
        <p:sp>
          <p:nvSpPr>
            <p:cNvPr id="11" name="Rounded Rectangle 10"/>
            <p:cNvSpPr/>
            <p:nvPr/>
          </p:nvSpPr>
          <p:spPr>
            <a:xfrm>
              <a:off x="467544" y="5085184"/>
              <a:ext cx="2016224" cy="360040"/>
            </a:xfrm>
            <a:prstGeom prst="roundRect">
              <a:avLst>
                <a:gd name="adj" fmla="val 50000"/>
              </a:avLst>
            </a:prstGeom>
            <a:gradFill>
              <a:gsLst>
                <a:gs pos="100000">
                  <a:srgbClr val="66FFFF"/>
                </a:gs>
                <a:gs pos="0">
                  <a:srgbClr val="FFFFFF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611560" y="5085184"/>
              <a:ext cx="17281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Healthcare</a:t>
              </a:r>
              <a:endParaRPr lang="en-GB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467544" y="1196752"/>
            <a:ext cx="252028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Baltic Business Park</a:t>
            </a:r>
          </a:p>
          <a:p>
            <a:r>
              <a:rPr lang="en-GB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ECCN</a:t>
            </a:r>
          </a:p>
          <a:p>
            <a:r>
              <a:rPr lang="en-GB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PGE Rzeszow</a:t>
            </a:r>
          </a:p>
          <a:p>
            <a:r>
              <a:rPr lang="en-GB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Baxter </a:t>
            </a:r>
            <a:r>
              <a:rPr lang="en-GB" sz="14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Generali</a:t>
            </a:r>
            <a:endParaRPr lang="en-GB" sz="14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GB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PFRON</a:t>
            </a:r>
          </a:p>
          <a:p>
            <a:r>
              <a:rPr lang="en-GB" sz="14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Murawa</a:t>
            </a:r>
            <a:r>
              <a:rPr lang="en-GB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Office Park</a:t>
            </a:r>
          </a:p>
          <a:p>
            <a:r>
              <a:rPr lang="en-GB" sz="14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Swissport</a:t>
            </a:r>
            <a:endParaRPr lang="en-GB" sz="14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GB" sz="14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Jornal</a:t>
            </a:r>
            <a:r>
              <a:rPr lang="en-GB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14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Ocasiao</a:t>
            </a:r>
            <a:endParaRPr lang="en-GB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563888" y="1196752"/>
            <a:ext cx="237626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Sheraton Edinburgh</a:t>
            </a:r>
          </a:p>
          <a:p>
            <a:r>
              <a:rPr lang="en-GB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Sterne Plus Hotel </a:t>
            </a:r>
          </a:p>
          <a:p>
            <a:r>
              <a:rPr lang="en-GB" sz="1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Parkalgar</a:t>
            </a:r>
            <a:r>
              <a:rPr lang="en-GB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Radisson</a:t>
            </a:r>
          </a:p>
          <a:p>
            <a:r>
              <a:rPr lang="en-GB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De </a:t>
            </a:r>
            <a:r>
              <a:rPr lang="en-GB" sz="1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Vere</a:t>
            </a:r>
            <a:r>
              <a:rPr lang="en-GB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Grand Hotel</a:t>
            </a:r>
          </a:p>
          <a:p>
            <a:r>
              <a:rPr lang="en-GB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Hotel La </a:t>
            </a:r>
            <a:r>
              <a:rPr lang="en-GB" sz="1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Pisana</a:t>
            </a:r>
            <a:endParaRPr lang="en-GB" sz="14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GB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BLOC Hotel</a:t>
            </a:r>
          </a:p>
          <a:p>
            <a:r>
              <a:rPr lang="en-GB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Leonardo Hotel</a:t>
            </a:r>
          </a:p>
          <a:p>
            <a:r>
              <a:rPr lang="en-GB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Hotel </a:t>
            </a:r>
            <a:r>
              <a:rPr lang="en-GB" sz="1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Caravelas</a:t>
            </a:r>
            <a:endParaRPr lang="en-GB" sz="14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588224" y="1196752"/>
            <a:ext cx="237626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Vaci</a:t>
            </a:r>
            <a:r>
              <a:rPr lang="en-GB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1, ORCO</a:t>
            </a:r>
          </a:p>
          <a:p>
            <a:r>
              <a:rPr lang="en-GB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IKEA</a:t>
            </a:r>
          </a:p>
          <a:p>
            <a:r>
              <a:rPr lang="en-GB" sz="14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Bavier</a:t>
            </a:r>
            <a:r>
              <a:rPr lang="en-GB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Shopping Centre</a:t>
            </a:r>
          </a:p>
          <a:p>
            <a:r>
              <a:rPr lang="en-GB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New Look</a:t>
            </a:r>
          </a:p>
          <a:p>
            <a:r>
              <a:rPr lang="en-GB" sz="14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Liegenschaft</a:t>
            </a:r>
            <a:r>
              <a:rPr lang="en-GB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14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Albstrasse</a:t>
            </a:r>
            <a:endParaRPr lang="en-GB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67544" y="3553271"/>
            <a:ext cx="20162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Merkur</a:t>
            </a:r>
            <a:r>
              <a:rPr lang="en-GB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14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Spielothek</a:t>
            </a:r>
            <a:endParaRPr lang="en-GB" sz="14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GB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Rose Bowl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3563888" y="3553271"/>
            <a:ext cx="244827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Church of England School</a:t>
            </a:r>
          </a:p>
          <a:p>
            <a:r>
              <a:rPr lang="en-GB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New College Swindon</a:t>
            </a:r>
          </a:p>
          <a:p>
            <a:r>
              <a:rPr lang="en-GB" sz="14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Accademia</a:t>
            </a:r>
            <a:r>
              <a:rPr lang="en-GB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14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della</a:t>
            </a:r>
            <a:r>
              <a:rPr lang="en-GB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14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Crusca</a:t>
            </a:r>
            <a:endParaRPr lang="en-GB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588224" y="3553271"/>
            <a:ext cx="237626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Southend</a:t>
            </a:r>
            <a:r>
              <a:rPr lang="en-GB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Airport</a:t>
            </a:r>
          </a:p>
          <a:p>
            <a:r>
              <a:rPr lang="en-GB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Kecskemet Police Station</a:t>
            </a:r>
          </a:p>
          <a:p>
            <a:r>
              <a:rPr lang="en-GB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VAM Design </a:t>
            </a:r>
            <a:r>
              <a:rPr lang="en-GB" sz="14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Center</a:t>
            </a:r>
            <a:endParaRPr lang="en-GB" sz="14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67544" y="5569495"/>
            <a:ext cx="20882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Katharinum</a:t>
            </a:r>
            <a:r>
              <a:rPr lang="en-GB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14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Center</a:t>
            </a:r>
            <a:endParaRPr lang="en-GB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Slide Number Placeholder 3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  </a:t>
            </a:r>
            <a:r>
              <a:rPr lang="en-GB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|</a:t>
            </a:r>
            <a:fld id="{D461EA4C-A0CD-46AE-8FF5-06D5D0F3310E}" type="slidenum">
              <a:rPr lang="en-GB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/>
              <a:t>13</a:t>
            </a:fld>
            <a:endParaRPr lang="en-GB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7" name="Footer Placeholder 3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2012 Samsung Electronics Ltd.</a:t>
            </a:r>
            <a:endParaRPr lang="en-GB"/>
          </a:p>
        </p:txBody>
      </p:sp>
    </p:spTree>
  </p:cSld>
  <p:clrMapOvr>
    <a:masterClrMapping/>
  </p:clrMapOvr>
  <p:transition advClick="0" advTm="4000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mph" presetSubtype="0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 rctx="PPT">
                                        <p:cTn id="33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4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mph" presetSubtype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 rctx="PPT">
                                        <p:cTn id="36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7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mph" presetSubtype="0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 rctx="PPT">
                                        <p:cTn id="39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0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31" grpId="1"/>
      <p:bldP spid="32" grpId="1"/>
      <p:bldP spid="33" grpId="1"/>
      <p:bldP spid="34" grpId="1"/>
      <p:bldP spid="35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1"/>
          <p:cNvSpPr>
            <a:spLocks noChangeArrowheads="1"/>
          </p:cNvSpPr>
          <p:nvPr/>
        </p:nvSpPr>
        <p:spPr bwMode="auto">
          <a:xfrm>
            <a:off x="428596" y="1088086"/>
            <a:ext cx="8429684" cy="2786082"/>
          </a:xfrm>
          <a:prstGeom prst="roundRect">
            <a:avLst>
              <a:gd name="adj" fmla="val 3920"/>
            </a:avLst>
          </a:prstGeom>
          <a:ln w="9525">
            <a:solidFill>
              <a:srgbClr val="FFFFFF"/>
            </a:solidFill>
            <a:round/>
            <a:headEnd/>
            <a:tailEnd/>
          </a:ln>
          <a:effectLst/>
        </p:spPr>
        <p:style>
          <a:lnRef idx="0">
            <a:scrgbClr r="0" g="0" b="0"/>
          </a:lnRef>
          <a:fillRef idx="1003">
            <a:schemeClr val="lt1"/>
          </a:fillRef>
          <a:effectRef idx="0">
            <a:scrgbClr r="0" g="0" b="0"/>
          </a:effectRef>
          <a:fontRef idx="major"/>
        </p:style>
        <p:txBody>
          <a:bodyPr wrap="none" anchor="ctr"/>
          <a:lstStyle/>
          <a:p>
            <a:pPr algn="ctr" eaLnBrk="0" latinLnBrk="0" hangingPunct="0"/>
            <a:endParaRPr kumimoji="0" lang="ko-KR" altLang="en-US" sz="1200" b="1">
              <a:solidFill>
                <a:srgbClr val="FFFFFF"/>
              </a:solidFill>
              <a:latin typeface="Arial" charset="0"/>
            </a:endParaRPr>
          </a:p>
        </p:txBody>
      </p:sp>
      <p:graphicFrame>
        <p:nvGraphicFramePr>
          <p:cNvPr id="8" name="표 37"/>
          <p:cNvGraphicFramePr>
            <a:graphicFrameLocks noGrp="1"/>
          </p:cNvGraphicFramePr>
          <p:nvPr/>
        </p:nvGraphicFramePr>
        <p:xfrm>
          <a:off x="4230688" y="1700877"/>
          <a:ext cx="4384675" cy="1958977"/>
        </p:xfrm>
        <a:graphic>
          <a:graphicData uri="http://schemas.openxmlformats.org/drawingml/2006/table">
            <a:tbl>
              <a:tblPr/>
              <a:tblGrid>
                <a:gridCol w="1812925"/>
                <a:gridCol w="2571750"/>
              </a:tblGrid>
              <a:tr h="366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Project   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5 star Hotel (269 rooms)</a:t>
                      </a:r>
                      <a:endParaRPr kumimoji="0" lang="ko-KR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</a:tr>
              <a:tr h="366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Location</a:t>
                      </a:r>
                      <a:endParaRPr kumimoji="0" lang="ko-KR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Edinburgh, UK</a:t>
                      </a:r>
                      <a:endParaRPr kumimoji="0" lang="ko-KR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6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Date of Completion</a:t>
                      </a:r>
                      <a:endParaRPr kumimoji="0" lang="ko-KR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CN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Q3, 2010</a:t>
                      </a:r>
                      <a:endParaRPr kumimoji="0" lang="ko-KR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</a:tr>
              <a:tr h="4921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Size</a:t>
                      </a:r>
                      <a:endParaRPr kumimoji="0" lang="ko-KR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11,5</a:t>
                      </a:r>
                      <a:r>
                        <a:rPr kumimoji="0" lang="hu-HU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00 m</a:t>
                      </a:r>
                      <a:r>
                        <a:rPr kumimoji="0" lang="hu-HU" altLang="ko-KR" sz="1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2</a:t>
                      </a:r>
                      <a:endParaRPr kumimoji="0" lang="en-US" altLang="ko-KR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6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Value</a:t>
                      </a:r>
                      <a:endParaRPr kumimoji="0" lang="ko-KR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CN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€ 220k</a:t>
                      </a:r>
                      <a:endParaRPr kumimoji="0" lang="ko-KR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</a:tr>
            </a:tbl>
          </a:graphicData>
        </a:graphic>
      </p:graphicFrame>
      <p:grpSp>
        <p:nvGrpSpPr>
          <p:cNvPr id="2" name="Group 21"/>
          <p:cNvGrpSpPr/>
          <p:nvPr/>
        </p:nvGrpSpPr>
        <p:grpSpPr>
          <a:xfrm>
            <a:off x="4214810" y="1264317"/>
            <a:ext cx="1527175" cy="277813"/>
            <a:chOff x="4187833" y="962025"/>
            <a:chExt cx="1527175" cy="277813"/>
          </a:xfrm>
        </p:grpSpPr>
        <p:sp>
          <p:nvSpPr>
            <p:cNvPr id="11" name="직사각형 16"/>
            <p:cNvSpPr/>
            <p:nvPr/>
          </p:nvSpPr>
          <p:spPr bwMode="auto">
            <a:xfrm>
              <a:off x="4203008" y="996935"/>
              <a:ext cx="1512000" cy="222250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/>
          </p:spPr>
          <p:style>
            <a:lnRef idx="0">
              <a:schemeClr val="dk1"/>
            </a:lnRef>
            <a:fillRef idx="1003">
              <a:schemeClr val="dk2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ko-KR" altLang="en-US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" name="직사각형 18"/>
            <p:cNvSpPr>
              <a:spLocks noChangeArrowheads="1"/>
            </p:cNvSpPr>
            <p:nvPr/>
          </p:nvSpPr>
          <p:spPr bwMode="auto">
            <a:xfrm>
              <a:off x="4187833" y="962025"/>
              <a:ext cx="1527175" cy="2778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altLang="ko-KR" sz="1200" b="1" dirty="0">
                  <a:solidFill>
                    <a:schemeClr val="bg1"/>
                  </a:solidFill>
                  <a:latin typeface="Arial" charset="0"/>
                  <a:cs typeface="Arial" charset="0"/>
                </a:rPr>
                <a:t>Information</a:t>
              </a:r>
              <a:endParaRPr lang="ko-KR" altLang="en-US" sz="1200" dirty="0">
                <a:solidFill>
                  <a:schemeClr val="bg1"/>
                </a:solidFill>
              </a:endParaRPr>
            </a:p>
          </p:txBody>
        </p:sp>
      </p:grpSp>
      <p:sp>
        <p:nvSpPr>
          <p:cNvPr id="14" name="Text Box 68"/>
          <p:cNvSpPr txBox="1">
            <a:spLocks noChangeArrowheads="1"/>
          </p:cNvSpPr>
          <p:nvPr/>
        </p:nvSpPr>
        <p:spPr bwMode="auto">
          <a:xfrm>
            <a:off x="714375" y="4066578"/>
            <a:ext cx="1954213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altLang="ko-KR" sz="1400" b="1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ea typeface="굴림" pitchFamily="50" charset="-127"/>
                <a:cs typeface="Arial" pitchFamily="34" charset="0"/>
              </a:rPr>
              <a:t>Equipment Selection</a:t>
            </a:r>
          </a:p>
        </p:txBody>
      </p:sp>
      <p:pic>
        <p:nvPicPr>
          <p:cNvPr id="15" name="Picture 51" descr="Play"/>
          <p:cNvPicPr>
            <a:picLocks noChangeAspect="1" noChangeArrowheads="1"/>
          </p:cNvPicPr>
          <p:nvPr/>
        </p:nvPicPr>
        <p:blipFill>
          <a:blip r:embed="rId3" cstate="print">
            <a:grayscl/>
          </a:blip>
          <a:srcRect/>
          <a:stretch>
            <a:fillRect/>
          </a:stretch>
        </p:blipFill>
        <p:spPr bwMode="auto">
          <a:xfrm>
            <a:off x="433388" y="4063403"/>
            <a:ext cx="295275" cy="29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8" name="표 31"/>
          <p:cNvGraphicFramePr>
            <a:graphicFrameLocks noGrp="1"/>
          </p:cNvGraphicFramePr>
          <p:nvPr/>
        </p:nvGraphicFramePr>
        <p:xfrm>
          <a:off x="428596" y="4528002"/>
          <a:ext cx="5357849" cy="1272715"/>
        </p:xfrm>
        <a:graphic>
          <a:graphicData uri="http://schemas.openxmlformats.org/drawingml/2006/table">
            <a:tbl>
              <a:tblPr/>
              <a:tblGrid>
                <a:gridCol w="1530814"/>
                <a:gridCol w="2296221"/>
                <a:gridCol w="1530814"/>
              </a:tblGrid>
              <a:tr h="26320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Equipment</a:t>
                      </a:r>
                      <a:endParaRPr kumimoji="0" lang="ko-KR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Model Type</a:t>
                      </a:r>
                      <a:endParaRPr kumimoji="0" lang="ko-KR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Quantity</a:t>
                      </a:r>
                      <a:endParaRPr kumimoji="0" lang="ko-KR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320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Outdoor Units</a:t>
                      </a:r>
                      <a:endParaRPr kumimoji="0" lang="ko-KR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 - DVM</a:t>
                      </a:r>
                      <a:r>
                        <a:rPr kumimoji="0" lang="hu-HU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 PLUS II HR</a:t>
                      </a:r>
                      <a:endParaRPr kumimoji="0" lang="en-GB" altLang="ko-K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25</a:t>
                      </a:r>
                      <a:endParaRPr kumimoji="0" lang="ko-KR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alpha val="20000"/>
                      </a:schemeClr>
                    </a:solidFill>
                  </a:tcPr>
                </a:tc>
              </a:tr>
              <a:tr h="26320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Indoor Units</a:t>
                      </a:r>
                      <a:endParaRPr kumimoji="0" lang="ko-KR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 - Slim Duct</a:t>
                      </a:r>
                      <a:endParaRPr kumimoji="0" lang="ko-KR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285</a:t>
                      </a:r>
                      <a:endParaRPr kumimoji="0" lang="ko-KR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marL="18000" marR="18000" marT="18000" marB="18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8311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Control Solution</a:t>
                      </a:r>
                      <a:endParaRPr kumimoji="0" lang="ko-KR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alpha val="2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 - DMS 2</a:t>
                      </a: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alpha val="2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16" name="직선 연결선 17"/>
          <p:cNvCxnSpPr/>
          <p:nvPr/>
        </p:nvCxnSpPr>
        <p:spPr bwMode="auto">
          <a:xfrm rot="5400000">
            <a:off x="2754630" y="2479709"/>
            <a:ext cx="2783204" cy="5717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16386" name="Picture 2" descr="Sheraton Grand Hotel &amp; Spa, Edinburgh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6258" y="1159524"/>
            <a:ext cx="3620299" cy="2643206"/>
          </a:xfrm>
          <a:prstGeom prst="rect">
            <a:avLst/>
          </a:prstGeom>
          <a:noFill/>
        </p:spPr>
      </p:pic>
      <p:pic>
        <p:nvPicPr>
          <p:cNvPr id="16388" name="Picture 4" descr="Hotel Lobby at Sheraton Edinburgh Hotel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57884" y="4514832"/>
            <a:ext cx="3104026" cy="2082520"/>
          </a:xfrm>
          <a:prstGeom prst="rect">
            <a:avLst/>
          </a:prstGeom>
          <a:noFill/>
        </p:spPr>
      </p:pic>
      <p:sp>
        <p:nvSpPr>
          <p:cNvPr id="17" name="Text Box 9"/>
          <p:cNvSpPr txBox="1">
            <a:spLocks noChangeArrowheads="1"/>
          </p:cNvSpPr>
          <p:nvPr/>
        </p:nvSpPr>
        <p:spPr bwMode="auto">
          <a:xfrm>
            <a:off x="1331640" y="260648"/>
            <a:ext cx="467948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2400" b="1" dirty="0" smtClean="0">
                <a:solidFill>
                  <a:schemeClr val="bg1"/>
                </a:solidFill>
                <a:latin typeface="Arial" charset="0"/>
              </a:rPr>
              <a:t>Sheraton Edinburgh Hotel *****</a:t>
            </a:r>
            <a:endParaRPr lang="en-US" altLang="ko-KR" sz="2400" b="1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  </a:t>
            </a:r>
            <a:r>
              <a:rPr lang="en-GB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|</a:t>
            </a:r>
            <a:fld id="{D461EA4C-A0CD-46AE-8FF5-06D5D0F3310E}" type="slidenum">
              <a:rPr lang="en-GB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/>
              <a:t>14</a:t>
            </a:fld>
            <a:endParaRPr lang="en-GB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2012 Samsung Electronics Ltd.</a:t>
            </a:r>
            <a:endParaRPr lang="en-GB"/>
          </a:p>
        </p:txBody>
      </p:sp>
    </p:spTree>
  </p:cSld>
  <p:clrMapOvr>
    <a:masterClrMapping/>
  </p:clrMapOvr>
  <p:transition advClick="0" advTm="4000">
    <p:pull dir="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1"/>
          <p:cNvSpPr>
            <a:spLocks noChangeArrowheads="1"/>
          </p:cNvSpPr>
          <p:nvPr/>
        </p:nvSpPr>
        <p:spPr bwMode="auto">
          <a:xfrm>
            <a:off x="428596" y="1074964"/>
            <a:ext cx="8429684" cy="2786082"/>
          </a:xfrm>
          <a:prstGeom prst="roundRect">
            <a:avLst>
              <a:gd name="adj" fmla="val 3920"/>
            </a:avLst>
          </a:prstGeom>
          <a:ln w="9525">
            <a:solidFill>
              <a:srgbClr val="FFFFFF"/>
            </a:solidFill>
            <a:round/>
            <a:headEnd/>
            <a:tailEnd/>
          </a:ln>
          <a:effectLst/>
        </p:spPr>
        <p:style>
          <a:lnRef idx="0">
            <a:scrgbClr r="0" g="0" b="0"/>
          </a:lnRef>
          <a:fillRef idx="1003">
            <a:schemeClr val="lt1"/>
          </a:fillRef>
          <a:effectRef idx="0">
            <a:scrgbClr r="0" g="0" b="0"/>
          </a:effectRef>
          <a:fontRef idx="major"/>
        </p:style>
        <p:txBody>
          <a:bodyPr wrap="none" anchor="ctr"/>
          <a:lstStyle/>
          <a:p>
            <a:pPr algn="ctr" eaLnBrk="0" hangingPunct="0"/>
            <a:endParaRPr lang="ko-KR" altLang="en-US" sz="1200" b="1">
              <a:solidFill>
                <a:srgbClr val="FFFFFF"/>
              </a:solidFill>
              <a:latin typeface="Arial" charset="0"/>
            </a:endParaRPr>
          </a:p>
        </p:txBody>
      </p:sp>
      <p:graphicFrame>
        <p:nvGraphicFramePr>
          <p:cNvPr id="8" name="표 37"/>
          <p:cNvGraphicFramePr>
            <a:graphicFrameLocks noGrp="1"/>
          </p:cNvGraphicFramePr>
          <p:nvPr/>
        </p:nvGraphicFramePr>
        <p:xfrm>
          <a:off x="4230688" y="1687755"/>
          <a:ext cx="4384675" cy="1958977"/>
        </p:xfrm>
        <a:graphic>
          <a:graphicData uri="http://schemas.openxmlformats.org/drawingml/2006/table">
            <a:tbl>
              <a:tblPr/>
              <a:tblGrid>
                <a:gridCol w="1812925"/>
                <a:gridCol w="2571750"/>
              </a:tblGrid>
              <a:tr h="366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Project   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5 star Hotel (142 rooms)</a:t>
                      </a:r>
                      <a:endParaRPr kumimoji="0" lang="ko-KR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</a:tr>
              <a:tr h="366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Location</a:t>
                      </a:r>
                      <a:endParaRPr kumimoji="0" lang="ko-KR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Berlin, Germany</a:t>
                      </a:r>
                      <a:endParaRPr kumimoji="0" lang="ko-KR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6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Date of Completion</a:t>
                      </a:r>
                      <a:endParaRPr kumimoji="0" lang="ko-KR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CN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February, 2011</a:t>
                      </a:r>
                      <a:endParaRPr kumimoji="0" lang="ko-KR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</a:tr>
              <a:tr h="4921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Size</a:t>
                      </a:r>
                      <a:endParaRPr kumimoji="0" lang="ko-KR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1,700 </a:t>
                      </a:r>
                      <a:r>
                        <a:rPr kumimoji="0" lang="hu-HU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m</a:t>
                      </a:r>
                      <a:r>
                        <a:rPr kumimoji="0" lang="hu-HU" altLang="ko-KR" sz="1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2</a:t>
                      </a:r>
                      <a:endParaRPr kumimoji="0" lang="en-US" altLang="ko-KR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6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Value</a:t>
                      </a:r>
                      <a:endParaRPr kumimoji="0" lang="ko-KR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CN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€ 115k</a:t>
                      </a:r>
                      <a:endParaRPr kumimoji="0" lang="ko-KR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</a:tr>
            </a:tbl>
          </a:graphicData>
        </a:graphic>
      </p:graphicFrame>
      <p:grpSp>
        <p:nvGrpSpPr>
          <p:cNvPr id="2" name="Group 21"/>
          <p:cNvGrpSpPr/>
          <p:nvPr/>
        </p:nvGrpSpPr>
        <p:grpSpPr>
          <a:xfrm>
            <a:off x="4214810" y="1251195"/>
            <a:ext cx="1527175" cy="277813"/>
            <a:chOff x="4187833" y="962025"/>
            <a:chExt cx="1527175" cy="277813"/>
          </a:xfrm>
        </p:grpSpPr>
        <p:sp>
          <p:nvSpPr>
            <p:cNvPr id="11" name="직사각형 16"/>
            <p:cNvSpPr/>
            <p:nvPr/>
          </p:nvSpPr>
          <p:spPr bwMode="auto">
            <a:xfrm>
              <a:off x="4203008" y="996935"/>
              <a:ext cx="1512000" cy="222250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/>
          </p:spPr>
          <p:style>
            <a:lnRef idx="0">
              <a:schemeClr val="dk1"/>
            </a:lnRef>
            <a:fillRef idx="1003">
              <a:schemeClr val="dk2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ko-KR" altLang="en-US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" name="직사각형 18"/>
            <p:cNvSpPr>
              <a:spLocks noChangeArrowheads="1"/>
            </p:cNvSpPr>
            <p:nvPr/>
          </p:nvSpPr>
          <p:spPr bwMode="auto">
            <a:xfrm>
              <a:off x="4187833" y="962025"/>
              <a:ext cx="1527175" cy="2778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altLang="ko-KR" sz="1200" b="1" dirty="0">
                  <a:solidFill>
                    <a:prstClr val="white"/>
                  </a:solidFill>
                  <a:latin typeface="Arial" charset="0"/>
                  <a:cs typeface="Arial" charset="0"/>
                </a:rPr>
                <a:t>Information</a:t>
              </a:r>
              <a:endParaRPr lang="ko-KR" altLang="en-US" sz="1200" dirty="0">
                <a:solidFill>
                  <a:prstClr val="white"/>
                </a:solidFill>
              </a:endParaRPr>
            </a:p>
          </p:txBody>
        </p:sp>
      </p:grpSp>
      <p:sp>
        <p:nvSpPr>
          <p:cNvPr id="14" name="Text Box 68"/>
          <p:cNvSpPr txBox="1">
            <a:spLocks noChangeArrowheads="1"/>
          </p:cNvSpPr>
          <p:nvPr/>
        </p:nvSpPr>
        <p:spPr bwMode="auto">
          <a:xfrm>
            <a:off x="714375" y="4053456"/>
            <a:ext cx="1954213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altLang="ko-KR" sz="1400" b="1" dirty="0">
                <a:solidFill>
                  <a:srgbClr val="EEECE1">
                    <a:lumMod val="25000"/>
                  </a:srgbClr>
                </a:solidFill>
                <a:latin typeface="Arial" pitchFamily="34" charset="0"/>
                <a:ea typeface="굴림" pitchFamily="50" charset="-127"/>
                <a:cs typeface="Arial" pitchFamily="34" charset="0"/>
              </a:rPr>
              <a:t>Equipment Selection</a:t>
            </a:r>
          </a:p>
        </p:txBody>
      </p:sp>
      <p:pic>
        <p:nvPicPr>
          <p:cNvPr id="15" name="Picture 51" descr="Play"/>
          <p:cNvPicPr>
            <a:picLocks noChangeAspect="1" noChangeArrowheads="1"/>
          </p:cNvPicPr>
          <p:nvPr/>
        </p:nvPicPr>
        <p:blipFill>
          <a:blip r:embed="rId3" cstate="print">
            <a:grayscl/>
          </a:blip>
          <a:srcRect/>
          <a:stretch>
            <a:fillRect/>
          </a:stretch>
        </p:blipFill>
        <p:spPr bwMode="auto">
          <a:xfrm>
            <a:off x="433388" y="4050281"/>
            <a:ext cx="295275" cy="29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8" name="표 31"/>
          <p:cNvGraphicFramePr>
            <a:graphicFrameLocks noGrp="1"/>
          </p:cNvGraphicFramePr>
          <p:nvPr/>
        </p:nvGraphicFramePr>
        <p:xfrm>
          <a:off x="428596" y="4514880"/>
          <a:ext cx="5357849" cy="1549833"/>
        </p:xfrm>
        <a:graphic>
          <a:graphicData uri="http://schemas.openxmlformats.org/drawingml/2006/table">
            <a:tbl>
              <a:tblPr/>
              <a:tblGrid>
                <a:gridCol w="1530814"/>
                <a:gridCol w="2296221"/>
                <a:gridCol w="1530814"/>
              </a:tblGrid>
              <a:tr h="26320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Equipment</a:t>
                      </a:r>
                      <a:endParaRPr kumimoji="0" lang="ko-KR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Model Type</a:t>
                      </a:r>
                      <a:endParaRPr kumimoji="0" lang="ko-KR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Quantity</a:t>
                      </a:r>
                      <a:endParaRPr kumimoji="0" lang="ko-KR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320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Outdoor Units</a:t>
                      </a:r>
                      <a:endParaRPr kumimoji="0" lang="ko-KR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 - DVM</a:t>
                      </a:r>
                      <a:r>
                        <a:rPr kumimoji="0" lang="hu-HU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 PLUS II</a:t>
                      </a:r>
                      <a:r>
                        <a:rPr kumimoji="0" lang="en-GB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I</a:t>
                      </a:r>
                      <a:r>
                        <a:rPr kumimoji="0" lang="hu-HU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 HR</a:t>
                      </a:r>
                      <a:endParaRPr kumimoji="0" lang="en-GB" altLang="ko-K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 - DVM</a:t>
                      </a:r>
                      <a:r>
                        <a:rPr kumimoji="0" lang="hu-HU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 PLUS II</a:t>
                      </a:r>
                      <a:r>
                        <a:rPr kumimoji="0" lang="en-GB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I</a:t>
                      </a: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6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5</a:t>
                      </a:r>
                      <a:endParaRPr kumimoji="0" lang="ko-KR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alpha val="20000"/>
                      </a:schemeClr>
                    </a:solidFill>
                  </a:tcPr>
                </a:tc>
              </a:tr>
              <a:tr h="26320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Indoor Units</a:t>
                      </a:r>
                      <a:endParaRPr kumimoji="0" lang="ko-KR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 - Slim Duct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 - AHU Kit</a:t>
                      </a:r>
                      <a:endParaRPr kumimoji="0" lang="ko-KR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142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9</a:t>
                      </a:r>
                      <a:endParaRPr kumimoji="0" lang="ko-KR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marL="18000" marR="18000" marT="18000" marB="18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8311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Control Solution</a:t>
                      </a:r>
                      <a:endParaRPr kumimoji="0" lang="ko-KR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alpha val="2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 - DMS 2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 - Fidelio</a:t>
                      </a: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alpha val="2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16" name="직선 연결선 17"/>
          <p:cNvCxnSpPr/>
          <p:nvPr/>
        </p:nvCxnSpPr>
        <p:spPr bwMode="auto">
          <a:xfrm rot="5400000">
            <a:off x="2754630" y="2466587"/>
            <a:ext cx="2783204" cy="5717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19558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1148867"/>
            <a:ext cx="3493150" cy="261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5588" name="Picture 4" descr="Room     Pestana Tiergarten Fotos"/>
          <p:cNvPicPr>
            <a:picLocks noChangeAspect="1" noChangeArrowheads="1"/>
          </p:cNvPicPr>
          <p:nvPr/>
        </p:nvPicPr>
        <p:blipFill>
          <a:blip r:embed="rId5" cstate="print"/>
          <a:srcRect t="3333"/>
          <a:stretch>
            <a:fillRect/>
          </a:stretch>
        </p:blipFill>
        <p:spPr bwMode="auto">
          <a:xfrm>
            <a:off x="5940152" y="4509120"/>
            <a:ext cx="2909650" cy="2088232"/>
          </a:xfrm>
          <a:prstGeom prst="rect">
            <a:avLst/>
          </a:prstGeom>
          <a:noFill/>
        </p:spPr>
      </p:pic>
      <p:sp>
        <p:nvSpPr>
          <p:cNvPr id="17" name="Text Box 9"/>
          <p:cNvSpPr txBox="1">
            <a:spLocks noChangeArrowheads="1"/>
          </p:cNvSpPr>
          <p:nvPr/>
        </p:nvSpPr>
        <p:spPr bwMode="auto">
          <a:xfrm>
            <a:off x="1331640" y="260648"/>
            <a:ext cx="341792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2400" b="1" dirty="0" smtClean="0">
                <a:solidFill>
                  <a:schemeClr val="bg1"/>
                </a:solidFill>
                <a:latin typeface="Arial" charset="0"/>
              </a:rPr>
              <a:t>Sterne Plus Hotel *****</a:t>
            </a:r>
            <a:endParaRPr lang="en-US" altLang="ko-KR" sz="2400" b="1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  </a:t>
            </a:r>
            <a:r>
              <a:rPr lang="en-GB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|</a:t>
            </a:r>
            <a:fld id="{D461EA4C-A0CD-46AE-8FF5-06D5D0F3310E}" type="slidenum">
              <a:rPr lang="en-GB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/>
              <a:t>15</a:t>
            </a:fld>
            <a:endParaRPr lang="en-GB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2012 Samsung Electronics Ltd.</a:t>
            </a:r>
            <a:endParaRPr lang="en-GB"/>
          </a:p>
        </p:txBody>
      </p:sp>
    </p:spTree>
  </p:cSld>
  <p:clrMapOvr>
    <a:masterClrMapping/>
  </p:clrMapOvr>
  <p:transition advClick="0" advTm="4000">
    <p:pull dir="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1"/>
          <p:cNvSpPr>
            <a:spLocks noChangeArrowheads="1"/>
          </p:cNvSpPr>
          <p:nvPr/>
        </p:nvSpPr>
        <p:spPr bwMode="auto">
          <a:xfrm>
            <a:off x="428596" y="1095956"/>
            <a:ext cx="8429684" cy="2786082"/>
          </a:xfrm>
          <a:prstGeom prst="roundRect">
            <a:avLst>
              <a:gd name="adj" fmla="val 3920"/>
            </a:avLst>
          </a:prstGeom>
          <a:ln w="9525">
            <a:solidFill>
              <a:srgbClr val="FFFFFF"/>
            </a:solidFill>
            <a:round/>
            <a:headEnd/>
            <a:tailEnd/>
          </a:ln>
          <a:effectLst/>
        </p:spPr>
        <p:style>
          <a:lnRef idx="0">
            <a:scrgbClr r="0" g="0" b="0"/>
          </a:lnRef>
          <a:fillRef idx="1003">
            <a:schemeClr val="lt1"/>
          </a:fillRef>
          <a:effectRef idx="0">
            <a:scrgbClr r="0" g="0" b="0"/>
          </a:effectRef>
          <a:fontRef idx="major"/>
        </p:style>
        <p:txBody>
          <a:bodyPr wrap="none" anchor="ctr"/>
          <a:lstStyle/>
          <a:p>
            <a:pPr algn="ctr" eaLnBrk="0" hangingPunct="0"/>
            <a:endParaRPr lang="ko-KR" altLang="en-US" sz="1200" b="1">
              <a:solidFill>
                <a:srgbClr val="FFFFFF"/>
              </a:solidFill>
              <a:latin typeface="Arial" charset="0"/>
            </a:endParaRPr>
          </a:p>
        </p:txBody>
      </p:sp>
      <p:graphicFrame>
        <p:nvGraphicFramePr>
          <p:cNvPr id="8" name="표 37"/>
          <p:cNvGraphicFramePr>
            <a:graphicFrameLocks noGrp="1"/>
          </p:cNvGraphicFramePr>
          <p:nvPr/>
        </p:nvGraphicFramePr>
        <p:xfrm>
          <a:off x="4230688" y="1667460"/>
          <a:ext cx="4384675" cy="2110424"/>
        </p:xfrm>
        <a:graphic>
          <a:graphicData uri="http://schemas.openxmlformats.org/drawingml/2006/table">
            <a:tbl>
              <a:tblPr/>
              <a:tblGrid>
                <a:gridCol w="1812925"/>
                <a:gridCol w="2571750"/>
              </a:tblGrid>
              <a:tr h="366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Project   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5 star Hotel 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(208 rooms &amp; 166 apartments)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</a:tr>
              <a:tr h="366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Location</a:t>
                      </a:r>
                      <a:endParaRPr kumimoji="0" lang="ko-KR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Portimão, Portugal</a:t>
                      </a:r>
                      <a:endParaRPr kumimoji="0" lang="ko-KR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6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Date of Completion</a:t>
                      </a:r>
                      <a:endParaRPr kumimoji="0" lang="ko-KR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CN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September 2011</a:t>
                      </a:r>
                      <a:endParaRPr kumimoji="0" lang="ko-KR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</a:tr>
              <a:tr h="4921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Size</a:t>
                      </a:r>
                      <a:endParaRPr kumimoji="0" lang="ko-KR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16,000 </a:t>
                      </a:r>
                      <a:r>
                        <a:rPr kumimoji="0" lang="hu-HU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m</a:t>
                      </a:r>
                      <a:r>
                        <a:rPr kumimoji="0" lang="hu-HU" altLang="ko-KR" sz="1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2</a:t>
                      </a:r>
                      <a:endParaRPr kumimoji="0" lang="en-US" altLang="ko-KR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6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Value</a:t>
                      </a:r>
                      <a:endParaRPr kumimoji="0" lang="ko-KR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CN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€ 450k</a:t>
                      </a:r>
                      <a:endParaRPr kumimoji="0" lang="ko-KR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</a:tr>
            </a:tbl>
          </a:graphicData>
        </a:graphic>
      </p:graphicFrame>
      <p:grpSp>
        <p:nvGrpSpPr>
          <p:cNvPr id="2" name="Group 21"/>
          <p:cNvGrpSpPr/>
          <p:nvPr/>
        </p:nvGrpSpPr>
        <p:grpSpPr>
          <a:xfrm>
            <a:off x="4214810" y="1272187"/>
            <a:ext cx="1527175" cy="277813"/>
            <a:chOff x="4187833" y="962025"/>
            <a:chExt cx="1527175" cy="277813"/>
          </a:xfrm>
        </p:grpSpPr>
        <p:sp>
          <p:nvSpPr>
            <p:cNvPr id="11" name="직사각형 16"/>
            <p:cNvSpPr/>
            <p:nvPr/>
          </p:nvSpPr>
          <p:spPr bwMode="auto">
            <a:xfrm>
              <a:off x="4203008" y="996935"/>
              <a:ext cx="1512000" cy="222250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/>
          </p:spPr>
          <p:style>
            <a:lnRef idx="0">
              <a:schemeClr val="dk1"/>
            </a:lnRef>
            <a:fillRef idx="1003">
              <a:schemeClr val="dk2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ko-KR" altLang="en-US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" name="직사각형 18"/>
            <p:cNvSpPr>
              <a:spLocks noChangeArrowheads="1"/>
            </p:cNvSpPr>
            <p:nvPr/>
          </p:nvSpPr>
          <p:spPr bwMode="auto">
            <a:xfrm>
              <a:off x="4187833" y="962025"/>
              <a:ext cx="1527175" cy="2778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altLang="ko-KR" sz="1200" b="1" dirty="0">
                  <a:solidFill>
                    <a:prstClr val="white"/>
                  </a:solidFill>
                  <a:latin typeface="Arial" charset="0"/>
                  <a:cs typeface="Arial" charset="0"/>
                </a:rPr>
                <a:t>Information</a:t>
              </a:r>
              <a:endParaRPr lang="ko-KR" altLang="en-US" sz="1200" dirty="0">
                <a:solidFill>
                  <a:prstClr val="white"/>
                </a:solidFill>
              </a:endParaRPr>
            </a:p>
          </p:txBody>
        </p:sp>
      </p:grpSp>
      <p:sp>
        <p:nvSpPr>
          <p:cNvPr id="14" name="Text Box 68"/>
          <p:cNvSpPr txBox="1">
            <a:spLocks noChangeArrowheads="1"/>
          </p:cNvSpPr>
          <p:nvPr/>
        </p:nvSpPr>
        <p:spPr bwMode="auto">
          <a:xfrm>
            <a:off x="714375" y="4146456"/>
            <a:ext cx="1954213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altLang="ko-KR" sz="1400" b="1" dirty="0">
                <a:solidFill>
                  <a:srgbClr val="EEECE1">
                    <a:lumMod val="25000"/>
                  </a:srgbClr>
                </a:solidFill>
                <a:latin typeface="Arial" pitchFamily="34" charset="0"/>
                <a:ea typeface="굴림" pitchFamily="50" charset="-127"/>
                <a:cs typeface="Arial" pitchFamily="34" charset="0"/>
              </a:rPr>
              <a:t>Equipment Selection</a:t>
            </a:r>
          </a:p>
        </p:txBody>
      </p:sp>
      <p:pic>
        <p:nvPicPr>
          <p:cNvPr id="15" name="Picture 51" descr="Play"/>
          <p:cNvPicPr>
            <a:picLocks noChangeAspect="1" noChangeArrowheads="1"/>
          </p:cNvPicPr>
          <p:nvPr/>
        </p:nvPicPr>
        <p:blipFill>
          <a:blip r:embed="rId3" cstate="print">
            <a:grayscl/>
          </a:blip>
          <a:srcRect/>
          <a:stretch>
            <a:fillRect/>
          </a:stretch>
        </p:blipFill>
        <p:spPr bwMode="auto">
          <a:xfrm>
            <a:off x="433388" y="4143281"/>
            <a:ext cx="295275" cy="29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8" name="표 31"/>
          <p:cNvGraphicFramePr>
            <a:graphicFrameLocks noGrp="1"/>
          </p:cNvGraphicFramePr>
          <p:nvPr/>
        </p:nvGraphicFramePr>
        <p:xfrm>
          <a:off x="428596" y="4607880"/>
          <a:ext cx="5357849" cy="1549833"/>
        </p:xfrm>
        <a:graphic>
          <a:graphicData uri="http://schemas.openxmlformats.org/drawingml/2006/table">
            <a:tbl>
              <a:tblPr/>
              <a:tblGrid>
                <a:gridCol w="1530814"/>
                <a:gridCol w="2326838"/>
                <a:gridCol w="1500197"/>
              </a:tblGrid>
              <a:tr h="26320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Equipment</a:t>
                      </a:r>
                      <a:endParaRPr kumimoji="0" lang="ko-KR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Model Type</a:t>
                      </a:r>
                      <a:endParaRPr kumimoji="0" lang="ko-KR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Quantity</a:t>
                      </a:r>
                      <a:endParaRPr kumimoji="0" lang="ko-KR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320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Outdoor Units</a:t>
                      </a:r>
                      <a:endParaRPr kumimoji="0" lang="ko-KR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 - DVM</a:t>
                      </a:r>
                      <a:r>
                        <a:rPr kumimoji="0" lang="hu-HU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 PLUS I</a:t>
                      </a:r>
                      <a:r>
                        <a:rPr kumimoji="0" lang="en-GB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V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 - FJM</a:t>
                      </a: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19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166</a:t>
                      </a:r>
                      <a:endParaRPr kumimoji="0" lang="ko-KR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alpha val="20000"/>
                      </a:schemeClr>
                    </a:solidFill>
                  </a:tcPr>
                </a:tc>
              </a:tr>
              <a:tr h="26320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Indoor Units</a:t>
                      </a:r>
                      <a:endParaRPr kumimoji="0" lang="ko-KR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 - Ducts (hotel)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 - Wall Mounted(apartments)</a:t>
                      </a:r>
                      <a:endParaRPr kumimoji="0" lang="ko-KR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254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483</a:t>
                      </a:r>
                      <a:endParaRPr kumimoji="0" lang="ko-KR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marL="18000" marR="18000" marT="18000" marB="18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8311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Control Solution</a:t>
                      </a:r>
                      <a:endParaRPr kumimoji="0" lang="ko-KR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alpha val="2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 - DMS 2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 - </a:t>
                      </a:r>
                      <a:r>
                        <a:rPr kumimoji="0" lang="en-GB" altLang="ko-KR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LONworks</a:t>
                      </a:r>
                      <a:endParaRPr kumimoji="0" lang="en-GB" altLang="ko-K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alpha val="2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16" name="직선 연결선 17"/>
          <p:cNvCxnSpPr/>
          <p:nvPr/>
        </p:nvCxnSpPr>
        <p:spPr bwMode="auto">
          <a:xfrm rot="5400000">
            <a:off x="2754630" y="2487579"/>
            <a:ext cx="2783204" cy="5717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21" name="Picture 2" descr="Autodromo Internacional do Algarve"/>
          <p:cNvPicPr>
            <a:picLocks noChangeAspect="1" noChangeArrowheads="1"/>
          </p:cNvPicPr>
          <p:nvPr/>
        </p:nvPicPr>
        <p:blipFill>
          <a:blip r:embed="rId4" cstate="print"/>
          <a:srcRect l="5597" t="7450" r="9048" b="3145"/>
          <a:stretch>
            <a:fillRect/>
          </a:stretch>
        </p:blipFill>
        <p:spPr bwMode="auto">
          <a:xfrm>
            <a:off x="5857884" y="4594711"/>
            <a:ext cx="3027324" cy="1786617"/>
          </a:xfrm>
          <a:prstGeom prst="rect">
            <a:avLst/>
          </a:prstGeom>
          <a:noFill/>
        </p:spPr>
      </p:pic>
      <p:pic>
        <p:nvPicPr>
          <p:cNvPr id="4102" name="Picture 6" descr="Autodromo Internacional do Algarv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5893" y="1198925"/>
            <a:ext cx="3630993" cy="2568769"/>
          </a:xfrm>
          <a:prstGeom prst="rect">
            <a:avLst/>
          </a:prstGeom>
          <a:noFill/>
        </p:spPr>
      </p:pic>
      <p:sp>
        <p:nvSpPr>
          <p:cNvPr id="19" name="Text Box 9"/>
          <p:cNvSpPr txBox="1">
            <a:spLocks noChangeArrowheads="1"/>
          </p:cNvSpPr>
          <p:nvPr/>
        </p:nvSpPr>
        <p:spPr bwMode="auto">
          <a:xfrm>
            <a:off x="1331640" y="260648"/>
            <a:ext cx="649729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2400" b="1" dirty="0" err="1" smtClean="0">
                <a:solidFill>
                  <a:schemeClr val="bg1"/>
                </a:solidFill>
                <a:latin typeface="Arial" charset="0"/>
              </a:rPr>
              <a:t>Parkalgar</a:t>
            </a:r>
            <a:r>
              <a:rPr lang="en-US" altLang="ko-KR" sz="2400" b="1" dirty="0" smtClean="0">
                <a:solidFill>
                  <a:schemeClr val="bg1"/>
                </a:solidFill>
                <a:latin typeface="Arial" charset="0"/>
              </a:rPr>
              <a:t> Radisson Hotel Spa &amp; Resort ****</a:t>
            </a:r>
            <a:endParaRPr lang="en-US" altLang="ko-KR" sz="2400" b="1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  </a:t>
            </a:r>
            <a:r>
              <a:rPr lang="en-GB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|</a:t>
            </a:r>
            <a:fld id="{D461EA4C-A0CD-46AE-8FF5-06D5D0F3310E}" type="slidenum">
              <a:rPr lang="en-GB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/>
              <a:t>16</a:t>
            </a:fld>
            <a:endParaRPr lang="en-GB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2012 Samsung Electronics Ltd.</a:t>
            </a:r>
            <a:endParaRPr lang="en-GB"/>
          </a:p>
        </p:txBody>
      </p:sp>
    </p:spTree>
  </p:cSld>
  <p:clrMapOvr>
    <a:masterClrMapping/>
  </p:clrMapOvr>
  <p:transition advClick="0" advTm="4000">
    <p:pull dir="d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1"/>
          <p:cNvSpPr>
            <a:spLocks noChangeArrowheads="1"/>
          </p:cNvSpPr>
          <p:nvPr/>
        </p:nvSpPr>
        <p:spPr bwMode="auto">
          <a:xfrm>
            <a:off x="428596" y="1071258"/>
            <a:ext cx="8429684" cy="2786082"/>
          </a:xfrm>
          <a:prstGeom prst="roundRect">
            <a:avLst>
              <a:gd name="adj" fmla="val 3920"/>
            </a:avLst>
          </a:prstGeom>
          <a:ln w="9525">
            <a:solidFill>
              <a:srgbClr val="FFFFFF"/>
            </a:solidFill>
            <a:round/>
            <a:headEnd/>
            <a:tailEnd/>
          </a:ln>
          <a:effectLst/>
        </p:spPr>
        <p:style>
          <a:lnRef idx="0">
            <a:scrgbClr r="0" g="0" b="0"/>
          </a:lnRef>
          <a:fillRef idx="1003">
            <a:schemeClr val="lt1"/>
          </a:fillRef>
          <a:effectRef idx="0">
            <a:scrgbClr r="0" g="0" b="0"/>
          </a:effectRef>
          <a:fontRef idx="major"/>
        </p:style>
        <p:txBody>
          <a:bodyPr wrap="none" anchor="ctr"/>
          <a:lstStyle/>
          <a:p>
            <a:pPr algn="ctr" eaLnBrk="0" hangingPunct="0"/>
            <a:endParaRPr lang="ko-KR" altLang="en-US" sz="1200" b="1">
              <a:solidFill>
                <a:srgbClr val="FFFFFF"/>
              </a:solidFill>
              <a:latin typeface="Arial" charset="0"/>
            </a:endParaRPr>
          </a:p>
        </p:txBody>
      </p:sp>
      <p:graphicFrame>
        <p:nvGraphicFramePr>
          <p:cNvPr id="8" name="표 37"/>
          <p:cNvGraphicFramePr>
            <a:graphicFrameLocks noGrp="1"/>
          </p:cNvGraphicFramePr>
          <p:nvPr/>
        </p:nvGraphicFramePr>
        <p:xfrm>
          <a:off x="4230688" y="1684049"/>
          <a:ext cx="4384675" cy="1958977"/>
        </p:xfrm>
        <a:graphic>
          <a:graphicData uri="http://schemas.openxmlformats.org/drawingml/2006/table">
            <a:tbl>
              <a:tblPr/>
              <a:tblGrid>
                <a:gridCol w="1812925"/>
                <a:gridCol w="2571750"/>
              </a:tblGrid>
              <a:tr h="366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Project   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4 star Hotel (204 rooms)</a:t>
                      </a:r>
                      <a:endParaRPr kumimoji="0" lang="ko-KR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</a:tr>
              <a:tr h="366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Location</a:t>
                      </a:r>
                      <a:endParaRPr kumimoji="0" lang="ko-KR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Brighton, UK</a:t>
                      </a:r>
                      <a:endParaRPr kumimoji="0" lang="ko-KR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6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Date of Completion</a:t>
                      </a:r>
                      <a:endParaRPr kumimoji="0" lang="ko-KR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Q3, 2011</a:t>
                      </a:r>
                      <a:endParaRPr kumimoji="0" lang="ko-KR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</a:tr>
              <a:tr h="4921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Size</a:t>
                      </a:r>
                      <a:endParaRPr kumimoji="0" lang="ko-KR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8,300 </a:t>
                      </a:r>
                      <a:r>
                        <a:rPr kumimoji="0" lang="hu-HU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m</a:t>
                      </a:r>
                      <a:r>
                        <a:rPr kumimoji="0" lang="hu-HU" altLang="ko-KR" sz="1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2</a:t>
                      </a:r>
                      <a:endParaRPr kumimoji="0" lang="en-US" altLang="ko-KR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6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Value</a:t>
                      </a:r>
                      <a:endParaRPr kumimoji="0" lang="ko-KR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CN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€ 210k</a:t>
                      </a:r>
                      <a:endParaRPr kumimoji="0" lang="ko-KR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</a:tr>
            </a:tbl>
          </a:graphicData>
        </a:graphic>
      </p:graphicFrame>
      <p:grpSp>
        <p:nvGrpSpPr>
          <p:cNvPr id="2" name="Group 21"/>
          <p:cNvGrpSpPr/>
          <p:nvPr/>
        </p:nvGrpSpPr>
        <p:grpSpPr>
          <a:xfrm>
            <a:off x="4214810" y="1247489"/>
            <a:ext cx="1527175" cy="277813"/>
            <a:chOff x="4187833" y="962025"/>
            <a:chExt cx="1527175" cy="277813"/>
          </a:xfrm>
        </p:grpSpPr>
        <p:sp>
          <p:nvSpPr>
            <p:cNvPr id="11" name="직사각형 16"/>
            <p:cNvSpPr/>
            <p:nvPr/>
          </p:nvSpPr>
          <p:spPr bwMode="auto">
            <a:xfrm>
              <a:off x="4203008" y="996935"/>
              <a:ext cx="1512000" cy="222250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/>
          </p:spPr>
          <p:style>
            <a:lnRef idx="0">
              <a:schemeClr val="dk1"/>
            </a:lnRef>
            <a:fillRef idx="1003">
              <a:schemeClr val="dk2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ko-KR" altLang="en-US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" name="직사각형 18"/>
            <p:cNvSpPr>
              <a:spLocks noChangeArrowheads="1"/>
            </p:cNvSpPr>
            <p:nvPr/>
          </p:nvSpPr>
          <p:spPr bwMode="auto">
            <a:xfrm>
              <a:off x="4187833" y="962025"/>
              <a:ext cx="1527175" cy="2778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altLang="ko-KR" sz="1200" b="1" dirty="0">
                  <a:solidFill>
                    <a:prstClr val="white"/>
                  </a:solidFill>
                  <a:latin typeface="Arial" charset="0"/>
                  <a:cs typeface="Arial" charset="0"/>
                </a:rPr>
                <a:t>Information</a:t>
              </a:r>
              <a:endParaRPr lang="ko-KR" altLang="en-US" sz="1200" dirty="0">
                <a:solidFill>
                  <a:prstClr val="white"/>
                </a:solidFill>
              </a:endParaRPr>
            </a:p>
          </p:txBody>
        </p:sp>
      </p:grpSp>
      <p:sp>
        <p:nvSpPr>
          <p:cNvPr id="14" name="Text Box 68"/>
          <p:cNvSpPr txBox="1">
            <a:spLocks noChangeArrowheads="1"/>
          </p:cNvSpPr>
          <p:nvPr/>
        </p:nvSpPr>
        <p:spPr bwMode="auto">
          <a:xfrm>
            <a:off x="714375" y="4049750"/>
            <a:ext cx="1954213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altLang="ko-KR" sz="1400" b="1" dirty="0">
                <a:solidFill>
                  <a:srgbClr val="EEECE1">
                    <a:lumMod val="25000"/>
                  </a:srgbClr>
                </a:solidFill>
                <a:latin typeface="Arial" pitchFamily="34" charset="0"/>
                <a:ea typeface="굴림" pitchFamily="50" charset="-127"/>
                <a:cs typeface="Arial" pitchFamily="34" charset="0"/>
              </a:rPr>
              <a:t>Equipment Selection</a:t>
            </a:r>
          </a:p>
        </p:txBody>
      </p:sp>
      <p:pic>
        <p:nvPicPr>
          <p:cNvPr id="15" name="Picture 51" descr="Play"/>
          <p:cNvPicPr>
            <a:picLocks noChangeAspect="1" noChangeArrowheads="1"/>
          </p:cNvPicPr>
          <p:nvPr/>
        </p:nvPicPr>
        <p:blipFill>
          <a:blip r:embed="rId3" cstate="print">
            <a:grayscl/>
          </a:blip>
          <a:srcRect/>
          <a:stretch>
            <a:fillRect/>
          </a:stretch>
        </p:blipFill>
        <p:spPr bwMode="auto">
          <a:xfrm>
            <a:off x="433388" y="4046575"/>
            <a:ext cx="295275" cy="29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8" name="표 31"/>
          <p:cNvGraphicFramePr>
            <a:graphicFrameLocks noGrp="1"/>
          </p:cNvGraphicFramePr>
          <p:nvPr/>
        </p:nvGraphicFramePr>
        <p:xfrm>
          <a:off x="428596" y="4511174"/>
          <a:ext cx="5357849" cy="1272715"/>
        </p:xfrm>
        <a:graphic>
          <a:graphicData uri="http://schemas.openxmlformats.org/drawingml/2006/table">
            <a:tbl>
              <a:tblPr/>
              <a:tblGrid>
                <a:gridCol w="1530814"/>
                <a:gridCol w="2296221"/>
                <a:gridCol w="1530814"/>
              </a:tblGrid>
              <a:tr h="26320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Equipment</a:t>
                      </a:r>
                      <a:endParaRPr kumimoji="0" lang="ko-KR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Model Type</a:t>
                      </a:r>
                      <a:endParaRPr kumimoji="0" lang="ko-KR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Quantity</a:t>
                      </a:r>
                      <a:endParaRPr kumimoji="0" lang="ko-KR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320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Outdoor Units</a:t>
                      </a:r>
                      <a:endParaRPr kumimoji="0" lang="ko-KR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 - DVM</a:t>
                      </a:r>
                      <a:r>
                        <a:rPr kumimoji="0" lang="hu-HU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 PLUS </a:t>
                      </a:r>
                      <a:r>
                        <a:rPr kumimoji="0" lang="en-GB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V</a:t>
                      </a:r>
                      <a:r>
                        <a:rPr kumimoji="0" lang="hu-HU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I HR</a:t>
                      </a:r>
                      <a:endParaRPr kumimoji="0" lang="en-GB" altLang="ko-K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21</a:t>
                      </a:r>
                      <a:endParaRPr kumimoji="0" lang="ko-KR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alpha val="20000"/>
                      </a:schemeClr>
                    </a:solidFill>
                  </a:tcPr>
                </a:tc>
              </a:tr>
              <a:tr h="26320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Indoor Units</a:t>
                      </a:r>
                      <a:endParaRPr kumimoji="0" lang="ko-KR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 - Neo-Forte Wall mounted</a:t>
                      </a:r>
                      <a:endParaRPr kumimoji="0" lang="ko-KR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208</a:t>
                      </a:r>
                      <a:endParaRPr kumimoji="0" lang="ko-KR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marL="18000" marR="18000" marT="18000" marB="18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8311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Control Solution</a:t>
                      </a:r>
                      <a:endParaRPr kumimoji="0" lang="ko-KR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alpha val="2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 - Wired Remote Controllers</a:t>
                      </a: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alpha val="2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16" name="직선 연결선 17"/>
          <p:cNvCxnSpPr/>
          <p:nvPr/>
        </p:nvCxnSpPr>
        <p:spPr bwMode="auto">
          <a:xfrm rot="5400000">
            <a:off x="2754630" y="2462881"/>
            <a:ext cx="2783204" cy="5717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182274" name="Picture 2" descr="http://statics.192.com/estreet/original/large/1015/1015652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6259" y="1143180"/>
            <a:ext cx="3571685" cy="2643291"/>
          </a:xfrm>
          <a:prstGeom prst="rect">
            <a:avLst/>
          </a:prstGeom>
          <a:noFill/>
        </p:spPr>
      </p:pic>
      <p:pic>
        <p:nvPicPr>
          <p:cNvPr id="182278" name="Picture 6"/>
          <p:cNvPicPr>
            <a:picLocks noChangeAspect="1" noChangeArrowheads="1"/>
          </p:cNvPicPr>
          <p:nvPr/>
        </p:nvPicPr>
        <p:blipFill>
          <a:blip r:embed="rId5" cstate="print"/>
          <a:srcRect l="21648" t="9534" b="4515"/>
          <a:stretch>
            <a:fillRect/>
          </a:stretch>
        </p:blipFill>
        <p:spPr bwMode="auto">
          <a:xfrm>
            <a:off x="5868144" y="4505414"/>
            <a:ext cx="3028150" cy="20199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 Box 9"/>
          <p:cNvSpPr txBox="1">
            <a:spLocks noChangeArrowheads="1"/>
          </p:cNvSpPr>
          <p:nvPr/>
        </p:nvSpPr>
        <p:spPr bwMode="auto">
          <a:xfrm>
            <a:off x="1331640" y="260648"/>
            <a:ext cx="372634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2400" b="1" dirty="0" smtClean="0">
                <a:solidFill>
                  <a:schemeClr val="bg1"/>
                </a:solidFill>
                <a:latin typeface="Arial" charset="0"/>
              </a:rPr>
              <a:t>De </a:t>
            </a:r>
            <a:r>
              <a:rPr lang="en-US" altLang="ko-KR" sz="2400" b="1" dirty="0" err="1" smtClean="0">
                <a:solidFill>
                  <a:schemeClr val="bg1"/>
                </a:solidFill>
                <a:latin typeface="Arial" charset="0"/>
              </a:rPr>
              <a:t>Vere</a:t>
            </a:r>
            <a:r>
              <a:rPr lang="en-US" altLang="ko-KR" sz="2400" b="1" dirty="0" smtClean="0">
                <a:solidFill>
                  <a:schemeClr val="bg1"/>
                </a:solidFill>
                <a:latin typeface="Arial" charset="0"/>
              </a:rPr>
              <a:t> Grand Hotel ****</a:t>
            </a:r>
            <a:endParaRPr lang="en-US" altLang="ko-KR" sz="2400" b="1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  </a:t>
            </a:r>
            <a:r>
              <a:rPr lang="en-GB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|</a:t>
            </a:r>
            <a:fld id="{D461EA4C-A0CD-46AE-8FF5-06D5D0F3310E}" type="slidenum">
              <a:rPr lang="en-GB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/>
              <a:t>17</a:t>
            </a:fld>
            <a:endParaRPr lang="en-GB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2012 Samsung Electronics Ltd.</a:t>
            </a:r>
            <a:endParaRPr lang="en-GB"/>
          </a:p>
        </p:txBody>
      </p:sp>
    </p:spTree>
  </p:cSld>
  <p:clrMapOvr>
    <a:masterClrMapping/>
  </p:clrMapOvr>
  <p:transition advClick="0" advTm="4000">
    <p:pull dir="d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1"/>
          <p:cNvSpPr>
            <a:spLocks noChangeArrowheads="1"/>
          </p:cNvSpPr>
          <p:nvPr/>
        </p:nvSpPr>
        <p:spPr bwMode="auto">
          <a:xfrm>
            <a:off x="428596" y="1060460"/>
            <a:ext cx="8429684" cy="2786082"/>
          </a:xfrm>
          <a:prstGeom prst="roundRect">
            <a:avLst>
              <a:gd name="adj" fmla="val 3920"/>
            </a:avLst>
          </a:prstGeom>
          <a:ln w="9525">
            <a:solidFill>
              <a:srgbClr val="FFFFFF"/>
            </a:solidFill>
            <a:round/>
            <a:headEnd/>
            <a:tailEnd/>
          </a:ln>
          <a:effectLst/>
        </p:spPr>
        <p:style>
          <a:lnRef idx="0">
            <a:scrgbClr r="0" g="0" b="0"/>
          </a:lnRef>
          <a:fillRef idx="1003">
            <a:schemeClr val="lt1"/>
          </a:fillRef>
          <a:effectRef idx="0">
            <a:scrgbClr r="0" g="0" b="0"/>
          </a:effectRef>
          <a:fontRef idx="major"/>
        </p:style>
        <p:txBody>
          <a:bodyPr wrap="none" anchor="ctr"/>
          <a:lstStyle/>
          <a:p>
            <a:pPr algn="ctr" eaLnBrk="0" latinLnBrk="0" hangingPunct="0"/>
            <a:endParaRPr kumimoji="0" lang="ko-KR" altLang="en-US" sz="1200" b="1">
              <a:solidFill>
                <a:srgbClr val="FFFFFF"/>
              </a:solidFill>
              <a:latin typeface="Arial" charset="0"/>
            </a:endParaRPr>
          </a:p>
        </p:txBody>
      </p:sp>
      <p:graphicFrame>
        <p:nvGraphicFramePr>
          <p:cNvPr id="8" name="표 37"/>
          <p:cNvGraphicFramePr>
            <a:graphicFrameLocks noGrp="1"/>
          </p:cNvGraphicFramePr>
          <p:nvPr/>
        </p:nvGraphicFramePr>
        <p:xfrm>
          <a:off x="4230688" y="1673251"/>
          <a:ext cx="4384675" cy="1958977"/>
        </p:xfrm>
        <a:graphic>
          <a:graphicData uri="http://schemas.openxmlformats.org/drawingml/2006/table">
            <a:tbl>
              <a:tblPr/>
              <a:tblGrid>
                <a:gridCol w="1812925"/>
                <a:gridCol w="2571750"/>
              </a:tblGrid>
              <a:tr h="366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Project   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4 star Hotel (211 rooms)</a:t>
                      </a:r>
                      <a:endParaRPr kumimoji="0" lang="ko-KR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</a:tr>
              <a:tr h="366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Location</a:t>
                      </a:r>
                      <a:endParaRPr kumimoji="0" lang="ko-KR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Rome, Italy</a:t>
                      </a:r>
                      <a:endParaRPr kumimoji="0" lang="ko-KR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6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Date of Completion</a:t>
                      </a:r>
                      <a:endParaRPr kumimoji="0" lang="ko-KR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20</a:t>
                      </a:r>
                      <a:r>
                        <a:rPr kumimoji="0" lang="en-GB" altLang="zh-CN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07</a:t>
                      </a:r>
                      <a:endParaRPr kumimoji="0" lang="ko-KR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</a:tr>
              <a:tr h="4921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Size</a:t>
                      </a:r>
                      <a:endParaRPr kumimoji="0" lang="ko-KR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1</a:t>
                      </a:r>
                      <a:r>
                        <a:rPr kumimoji="0" lang="en-GB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,5</a:t>
                      </a:r>
                      <a:r>
                        <a:rPr kumimoji="0" lang="hu-HU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00 m</a:t>
                      </a:r>
                      <a:r>
                        <a:rPr kumimoji="0" lang="hu-HU" altLang="ko-KR" sz="1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2</a:t>
                      </a:r>
                      <a:endParaRPr kumimoji="0" lang="en-US" altLang="ko-KR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6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Value</a:t>
                      </a:r>
                      <a:endParaRPr kumimoji="0" lang="ko-KR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CN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€ 93k</a:t>
                      </a:r>
                      <a:endParaRPr kumimoji="0" lang="ko-KR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</a:tr>
            </a:tbl>
          </a:graphicData>
        </a:graphic>
      </p:graphicFrame>
      <p:grpSp>
        <p:nvGrpSpPr>
          <p:cNvPr id="2" name="Group 21"/>
          <p:cNvGrpSpPr/>
          <p:nvPr/>
        </p:nvGrpSpPr>
        <p:grpSpPr>
          <a:xfrm>
            <a:off x="4214810" y="1236691"/>
            <a:ext cx="1527175" cy="277813"/>
            <a:chOff x="4187833" y="962025"/>
            <a:chExt cx="1527175" cy="277813"/>
          </a:xfrm>
        </p:grpSpPr>
        <p:sp>
          <p:nvSpPr>
            <p:cNvPr id="11" name="직사각형 16"/>
            <p:cNvSpPr/>
            <p:nvPr/>
          </p:nvSpPr>
          <p:spPr bwMode="auto">
            <a:xfrm>
              <a:off x="4203008" y="996935"/>
              <a:ext cx="1512000" cy="222250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/>
          </p:spPr>
          <p:style>
            <a:lnRef idx="0">
              <a:schemeClr val="dk1"/>
            </a:lnRef>
            <a:fillRef idx="1003">
              <a:schemeClr val="dk2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ko-KR" altLang="en-US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" name="직사각형 18"/>
            <p:cNvSpPr>
              <a:spLocks noChangeArrowheads="1"/>
            </p:cNvSpPr>
            <p:nvPr/>
          </p:nvSpPr>
          <p:spPr bwMode="auto">
            <a:xfrm>
              <a:off x="4187833" y="962025"/>
              <a:ext cx="1527175" cy="2778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altLang="ko-KR" sz="1200" b="1" dirty="0">
                  <a:solidFill>
                    <a:schemeClr val="bg1"/>
                  </a:solidFill>
                  <a:latin typeface="Arial" charset="0"/>
                  <a:cs typeface="Arial" charset="0"/>
                </a:rPr>
                <a:t>Information</a:t>
              </a:r>
              <a:endParaRPr lang="ko-KR" altLang="en-US" sz="1200" dirty="0">
                <a:solidFill>
                  <a:schemeClr val="bg1"/>
                </a:solidFill>
              </a:endParaRPr>
            </a:p>
          </p:txBody>
        </p:sp>
      </p:grpSp>
      <p:sp>
        <p:nvSpPr>
          <p:cNvPr id="14" name="Text Box 68"/>
          <p:cNvSpPr txBox="1">
            <a:spLocks noChangeArrowheads="1"/>
          </p:cNvSpPr>
          <p:nvPr/>
        </p:nvSpPr>
        <p:spPr bwMode="auto">
          <a:xfrm>
            <a:off x="714375" y="4110960"/>
            <a:ext cx="1954213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altLang="ko-KR" sz="1400" b="1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ea typeface="굴림" pitchFamily="50" charset="-127"/>
                <a:cs typeface="Arial" pitchFamily="34" charset="0"/>
              </a:rPr>
              <a:t>Equipment Selection</a:t>
            </a:r>
          </a:p>
        </p:txBody>
      </p:sp>
      <p:pic>
        <p:nvPicPr>
          <p:cNvPr id="15" name="Picture 51" descr="Play"/>
          <p:cNvPicPr>
            <a:picLocks noChangeAspect="1" noChangeArrowheads="1"/>
          </p:cNvPicPr>
          <p:nvPr/>
        </p:nvPicPr>
        <p:blipFill>
          <a:blip r:embed="rId3" cstate="print">
            <a:grayscl/>
          </a:blip>
          <a:srcRect/>
          <a:stretch>
            <a:fillRect/>
          </a:stretch>
        </p:blipFill>
        <p:spPr bwMode="auto">
          <a:xfrm>
            <a:off x="433388" y="4107785"/>
            <a:ext cx="295275" cy="29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8" name="표 31"/>
          <p:cNvGraphicFramePr>
            <a:graphicFrameLocks noGrp="1"/>
          </p:cNvGraphicFramePr>
          <p:nvPr/>
        </p:nvGraphicFramePr>
        <p:xfrm>
          <a:off x="428596" y="4572384"/>
          <a:ext cx="5357849" cy="1411274"/>
        </p:xfrm>
        <a:graphic>
          <a:graphicData uri="http://schemas.openxmlformats.org/drawingml/2006/table">
            <a:tbl>
              <a:tblPr/>
              <a:tblGrid>
                <a:gridCol w="1530814"/>
                <a:gridCol w="2296221"/>
                <a:gridCol w="1530814"/>
              </a:tblGrid>
              <a:tr h="26320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Equipment</a:t>
                      </a:r>
                      <a:endParaRPr kumimoji="0" lang="ko-KR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Model Type</a:t>
                      </a:r>
                      <a:endParaRPr kumimoji="0" lang="ko-KR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Quantity</a:t>
                      </a:r>
                      <a:endParaRPr kumimoji="0" lang="ko-KR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320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Outdoor Units</a:t>
                      </a:r>
                      <a:endParaRPr kumimoji="0" lang="ko-KR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 - DVM</a:t>
                      </a:r>
                      <a:r>
                        <a:rPr kumimoji="0" lang="hu-HU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 PLUS II HR</a:t>
                      </a:r>
                      <a:endParaRPr kumimoji="0" lang="en-GB" altLang="ko-K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10</a:t>
                      </a:r>
                      <a:endParaRPr kumimoji="0" lang="ko-KR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alpha val="20000"/>
                      </a:schemeClr>
                    </a:solidFill>
                  </a:tcPr>
                </a:tc>
              </a:tr>
              <a:tr h="26320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Indoor Units</a:t>
                      </a:r>
                      <a:endParaRPr kumimoji="0" lang="ko-KR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 - </a:t>
                      </a:r>
                      <a:r>
                        <a:rPr kumimoji="0" lang="en-GB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Mini 4Way Cassette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 - Slim Duct</a:t>
                      </a:r>
                      <a:endParaRPr kumimoji="0" lang="ko-KR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150</a:t>
                      </a:r>
                      <a:endParaRPr kumimoji="0" lang="ko-KR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marL="18000" marR="18000" marT="18000" marB="18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8311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Control Solution</a:t>
                      </a:r>
                      <a:endParaRPr kumimoji="0" lang="ko-KR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alpha val="2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 - </a:t>
                      </a:r>
                      <a:r>
                        <a:rPr kumimoji="0" lang="en-GB" altLang="ko-KR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Lonworks</a:t>
                      </a:r>
                      <a:endParaRPr kumimoji="0" lang="en-GB" altLang="ko-K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alpha val="2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7" name="Picture 66" descr="C:\Documents and Settings\a.benedetti\Desktop\0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84" y="1128749"/>
            <a:ext cx="3571850" cy="26606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53125" y="4559214"/>
            <a:ext cx="2905155" cy="20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6" name="직선 연결선 17"/>
          <p:cNvCxnSpPr/>
          <p:nvPr/>
        </p:nvCxnSpPr>
        <p:spPr bwMode="auto">
          <a:xfrm rot="5400000">
            <a:off x="2754630" y="2452083"/>
            <a:ext cx="2783204" cy="5717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9" name="Text Box 9"/>
          <p:cNvSpPr txBox="1">
            <a:spLocks noChangeArrowheads="1"/>
          </p:cNvSpPr>
          <p:nvPr/>
        </p:nvSpPr>
        <p:spPr bwMode="auto">
          <a:xfrm>
            <a:off x="1331640" y="260648"/>
            <a:ext cx="304121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2400" b="1" dirty="0" smtClean="0">
                <a:solidFill>
                  <a:schemeClr val="bg1"/>
                </a:solidFill>
                <a:latin typeface="Arial" charset="0"/>
              </a:rPr>
              <a:t>Hotel La </a:t>
            </a:r>
            <a:r>
              <a:rPr lang="en-US" altLang="ko-KR" sz="2400" b="1" dirty="0" err="1" smtClean="0">
                <a:solidFill>
                  <a:schemeClr val="bg1"/>
                </a:solidFill>
                <a:latin typeface="Arial" charset="0"/>
              </a:rPr>
              <a:t>Pisana</a:t>
            </a:r>
            <a:r>
              <a:rPr lang="en-US" altLang="ko-KR" sz="2400" b="1" dirty="0" smtClean="0">
                <a:solidFill>
                  <a:schemeClr val="bg1"/>
                </a:solidFill>
                <a:latin typeface="Arial" charset="0"/>
              </a:rPr>
              <a:t> ****</a:t>
            </a:r>
            <a:endParaRPr lang="en-US" altLang="ko-KR" sz="2400" b="1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  </a:t>
            </a:r>
            <a:r>
              <a:rPr lang="en-GB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|</a:t>
            </a:r>
            <a:fld id="{D461EA4C-A0CD-46AE-8FF5-06D5D0F3310E}" type="slidenum">
              <a:rPr lang="en-GB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/>
              <a:t>18</a:t>
            </a:fld>
            <a:endParaRPr lang="en-GB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2012 Samsung Electronics Ltd.</a:t>
            </a:r>
            <a:endParaRPr lang="en-GB"/>
          </a:p>
        </p:txBody>
      </p:sp>
    </p:spTree>
  </p:cSld>
  <p:clrMapOvr>
    <a:masterClrMapping/>
  </p:clrMapOvr>
  <p:transition advClick="0" advTm="4000">
    <p:pull dir="d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1"/>
          <p:cNvSpPr>
            <a:spLocks noChangeArrowheads="1"/>
          </p:cNvSpPr>
          <p:nvPr/>
        </p:nvSpPr>
        <p:spPr bwMode="auto">
          <a:xfrm>
            <a:off x="428596" y="1060460"/>
            <a:ext cx="8429684" cy="2786082"/>
          </a:xfrm>
          <a:prstGeom prst="roundRect">
            <a:avLst>
              <a:gd name="adj" fmla="val 3920"/>
            </a:avLst>
          </a:prstGeom>
          <a:ln w="9525">
            <a:solidFill>
              <a:srgbClr val="FFFFFF"/>
            </a:solidFill>
            <a:round/>
            <a:headEnd/>
            <a:tailEnd/>
          </a:ln>
          <a:effectLst/>
        </p:spPr>
        <p:style>
          <a:lnRef idx="0">
            <a:scrgbClr r="0" g="0" b="0"/>
          </a:lnRef>
          <a:fillRef idx="1003">
            <a:schemeClr val="lt1"/>
          </a:fillRef>
          <a:effectRef idx="0">
            <a:scrgbClr r="0" g="0" b="0"/>
          </a:effectRef>
          <a:fontRef idx="major"/>
        </p:style>
        <p:txBody>
          <a:bodyPr wrap="none" anchor="ctr"/>
          <a:lstStyle/>
          <a:p>
            <a:pPr algn="ctr" eaLnBrk="0" hangingPunct="0"/>
            <a:endParaRPr lang="ko-KR" altLang="en-US" sz="1200" b="1">
              <a:solidFill>
                <a:srgbClr val="FFFFFF"/>
              </a:solidFill>
              <a:latin typeface="Arial" charset="0"/>
            </a:endParaRPr>
          </a:p>
        </p:txBody>
      </p:sp>
      <p:graphicFrame>
        <p:nvGraphicFramePr>
          <p:cNvPr id="8" name="표 37"/>
          <p:cNvGraphicFramePr>
            <a:graphicFrameLocks noGrp="1"/>
          </p:cNvGraphicFramePr>
          <p:nvPr/>
        </p:nvGraphicFramePr>
        <p:xfrm>
          <a:off x="4230688" y="1673251"/>
          <a:ext cx="4384675" cy="1958977"/>
        </p:xfrm>
        <a:graphic>
          <a:graphicData uri="http://schemas.openxmlformats.org/drawingml/2006/table">
            <a:tbl>
              <a:tblPr/>
              <a:tblGrid>
                <a:gridCol w="1812925"/>
                <a:gridCol w="2571750"/>
              </a:tblGrid>
              <a:tr h="366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Project   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Boutique Hotel (240 rooms)</a:t>
                      </a:r>
                      <a:endParaRPr kumimoji="0" lang="ko-KR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</a:tr>
              <a:tr h="366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Location</a:t>
                      </a:r>
                      <a:endParaRPr kumimoji="0" lang="ko-KR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Gatwick Airport, UK</a:t>
                      </a:r>
                      <a:endParaRPr kumimoji="0" lang="ko-KR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6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Date of Completion</a:t>
                      </a:r>
                      <a:endParaRPr kumimoji="0" lang="ko-KR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20</a:t>
                      </a:r>
                      <a:r>
                        <a:rPr kumimoji="0" lang="en-GB" altLang="zh-CN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13</a:t>
                      </a:r>
                      <a:endParaRPr kumimoji="0" lang="ko-KR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</a:tr>
              <a:tr h="4921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Size</a:t>
                      </a:r>
                      <a:endParaRPr kumimoji="0" lang="ko-KR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5,000</a:t>
                      </a:r>
                      <a:r>
                        <a:rPr kumimoji="0" lang="hu-HU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 m</a:t>
                      </a:r>
                      <a:r>
                        <a:rPr kumimoji="0" lang="hu-HU" altLang="ko-KR" sz="1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2</a:t>
                      </a:r>
                      <a:endParaRPr kumimoji="0" lang="en-US" altLang="ko-KR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6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Value</a:t>
                      </a:r>
                      <a:endParaRPr kumimoji="0" lang="ko-KR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CN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€ 250k</a:t>
                      </a:r>
                      <a:endParaRPr kumimoji="0" lang="ko-KR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</a:tr>
            </a:tbl>
          </a:graphicData>
        </a:graphic>
      </p:graphicFrame>
      <p:grpSp>
        <p:nvGrpSpPr>
          <p:cNvPr id="2" name="Group 21"/>
          <p:cNvGrpSpPr/>
          <p:nvPr/>
        </p:nvGrpSpPr>
        <p:grpSpPr>
          <a:xfrm>
            <a:off x="4214810" y="1236691"/>
            <a:ext cx="1527175" cy="277813"/>
            <a:chOff x="4187833" y="962025"/>
            <a:chExt cx="1527175" cy="277813"/>
          </a:xfrm>
        </p:grpSpPr>
        <p:sp>
          <p:nvSpPr>
            <p:cNvPr id="11" name="직사각형 16"/>
            <p:cNvSpPr/>
            <p:nvPr/>
          </p:nvSpPr>
          <p:spPr bwMode="auto">
            <a:xfrm>
              <a:off x="4203008" y="996935"/>
              <a:ext cx="1512000" cy="222250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/>
          </p:spPr>
          <p:style>
            <a:lnRef idx="0">
              <a:schemeClr val="dk1"/>
            </a:lnRef>
            <a:fillRef idx="1003">
              <a:schemeClr val="dk2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ko-KR" altLang="en-US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" name="직사각형 18"/>
            <p:cNvSpPr>
              <a:spLocks noChangeArrowheads="1"/>
            </p:cNvSpPr>
            <p:nvPr/>
          </p:nvSpPr>
          <p:spPr bwMode="auto">
            <a:xfrm>
              <a:off x="4187833" y="962025"/>
              <a:ext cx="1527175" cy="2778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altLang="ko-KR" sz="1200" b="1" dirty="0">
                  <a:solidFill>
                    <a:prstClr val="white"/>
                  </a:solidFill>
                  <a:latin typeface="Arial" charset="0"/>
                  <a:cs typeface="Arial" charset="0"/>
                </a:rPr>
                <a:t>Information</a:t>
              </a:r>
              <a:endParaRPr lang="ko-KR" altLang="en-US" sz="1200" dirty="0">
                <a:solidFill>
                  <a:prstClr val="white"/>
                </a:solidFill>
              </a:endParaRPr>
            </a:p>
          </p:txBody>
        </p:sp>
      </p:grpSp>
      <p:sp>
        <p:nvSpPr>
          <p:cNvPr id="14" name="Text Box 68"/>
          <p:cNvSpPr txBox="1">
            <a:spLocks noChangeArrowheads="1"/>
          </p:cNvSpPr>
          <p:nvPr/>
        </p:nvSpPr>
        <p:spPr bwMode="auto">
          <a:xfrm>
            <a:off x="714375" y="4110960"/>
            <a:ext cx="1954213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altLang="ko-KR" sz="1400" b="1" dirty="0">
                <a:solidFill>
                  <a:srgbClr val="EEECE1">
                    <a:lumMod val="25000"/>
                  </a:srgbClr>
                </a:solidFill>
                <a:latin typeface="Arial" pitchFamily="34" charset="0"/>
                <a:ea typeface="굴림" pitchFamily="50" charset="-127"/>
                <a:cs typeface="Arial" pitchFamily="34" charset="0"/>
              </a:rPr>
              <a:t>Equipment Selection</a:t>
            </a:r>
          </a:p>
        </p:txBody>
      </p:sp>
      <p:pic>
        <p:nvPicPr>
          <p:cNvPr id="15" name="Picture 51" descr="Play"/>
          <p:cNvPicPr>
            <a:picLocks noChangeAspect="1" noChangeArrowheads="1"/>
          </p:cNvPicPr>
          <p:nvPr/>
        </p:nvPicPr>
        <p:blipFill>
          <a:blip r:embed="rId3" cstate="print">
            <a:grayscl/>
          </a:blip>
          <a:srcRect/>
          <a:stretch>
            <a:fillRect/>
          </a:stretch>
        </p:blipFill>
        <p:spPr bwMode="auto">
          <a:xfrm>
            <a:off x="433388" y="4107785"/>
            <a:ext cx="295275" cy="29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8" name="표 31"/>
          <p:cNvGraphicFramePr>
            <a:graphicFrameLocks noGrp="1"/>
          </p:cNvGraphicFramePr>
          <p:nvPr/>
        </p:nvGraphicFramePr>
        <p:xfrm>
          <a:off x="428596" y="4572384"/>
          <a:ext cx="5357849" cy="1272715"/>
        </p:xfrm>
        <a:graphic>
          <a:graphicData uri="http://schemas.openxmlformats.org/drawingml/2006/table">
            <a:tbl>
              <a:tblPr/>
              <a:tblGrid>
                <a:gridCol w="1530814"/>
                <a:gridCol w="2296221"/>
                <a:gridCol w="1530814"/>
              </a:tblGrid>
              <a:tr h="26320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Equipment</a:t>
                      </a:r>
                      <a:endParaRPr kumimoji="0" lang="ko-KR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Model Type</a:t>
                      </a:r>
                      <a:endParaRPr kumimoji="0" lang="ko-KR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Quantity</a:t>
                      </a:r>
                      <a:endParaRPr kumimoji="0" lang="ko-KR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320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Outdoor Units</a:t>
                      </a:r>
                      <a:endParaRPr kumimoji="0" lang="ko-KR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 - DVM PLUS IV</a:t>
                      </a:r>
                      <a:endParaRPr kumimoji="0" lang="en-GB" altLang="ko-K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15</a:t>
                      </a:r>
                      <a:endParaRPr kumimoji="0" lang="ko-KR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alpha val="20000"/>
                      </a:schemeClr>
                    </a:solidFill>
                  </a:tcPr>
                </a:tc>
              </a:tr>
              <a:tr h="26320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Indoor Units</a:t>
                      </a:r>
                      <a:endParaRPr kumimoji="0" lang="ko-KR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 - </a:t>
                      </a:r>
                      <a:r>
                        <a:rPr kumimoji="0" lang="en-GB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Slim Duct</a:t>
                      </a:r>
                      <a:endParaRPr kumimoji="0" lang="ko-KR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248</a:t>
                      </a:r>
                      <a:endParaRPr kumimoji="0" lang="ko-KR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marL="18000" marR="18000" marT="18000" marB="18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8311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Control Solution</a:t>
                      </a:r>
                      <a:endParaRPr kumimoji="0" lang="ko-KR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alpha val="2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 - DMS 2</a:t>
                      </a: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alpha val="2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16" name="직선 연결선 17"/>
          <p:cNvCxnSpPr/>
          <p:nvPr/>
        </p:nvCxnSpPr>
        <p:spPr bwMode="auto">
          <a:xfrm rot="5400000">
            <a:off x="2754630" y="2452083"/>
            <a:ext cx="2783204" cy="5717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9" name="Text Box 9"/>
          <p:cNvSpPr txBox="1">
            <a:spLocks noChangeArrowheads="1"/>
          </p:cNvSpPr>
          <p:nvPr/>
        </p:nvSpPr>
        <p:spPr bwMode="auto">
          <a:xfrm>
            <a:off x="1331640" y="260648"/>
            <a:ext cx="191110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2400" b="1" dirty="0" smtClean="0">
                <a:solidFill>
                  <a:prstClr val="white"/>
                </a:solidFill>
                <a:latin typeface="Arial" charset="0"/>
              </a:rPr>
              <a:t>BLOC Hotel</a:t>
            </a:r>
            <a:endParaRPr lang="en-US" altLang="ko-KR" sz="2400" b="1" dirty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  </a:t>
            </a:r>
            <a:r>
              <a:rPr lang="en-GB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|</a:t>
            </a:r>
            <a:fld id="{D461EA4C-A0CD-46AE-8FF5-06D5D0F3310E}" type="slidenum">
              <a:rPr lang="en-GB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19</a:t>
            </a:fld>
            <a:endParaRPr lang="en-GB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2012 Samsung Electronics Ltd.</a:t>
            </a:r>
            <a:endParaRPr lang="en-GB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pic>
        <p:nvPicPr>
          <p:cNvPr id="30" name="Picture 2" descr="http://cms.ukintpress.com/UserFiles/bloc%20context.jpg"/>
          <p:cNvPicPr>
            <a:picLocks noChangeAspect="1" noChangeArrowheads="1"/>
          </p:cNvPicPr>
          <p:nvPr/>
        </p:nvPicPr>
        <p:blipFill>
          <a:blip r:embed="rId4" cstate="print"/>
          <a:srcRect l="18479" b="12315"/>
          <a:stretch>
            <a:fillRect/>
          </a:stretch>
        </p:blipFill>
        <p:spPr bwMode="auto">
          <a:xfrm>
            <a:off x="478564" y="1126831"/>
            <a:ext cx="3631525" cy="2662209"/>
          </a:xfrm>
          <a:prstGeom prst="rect">
            <a:avLst/>
          </a:prstGeom>
          <a:noFill/>
        </p:spPr>
      </p:pic>
      <p:pic>
        <p:nvPicPr>
          <p:cNvPr id="31" name="Picture 4" descr="http://www.mostsalone.com/wp-content/themes/most/scripts/timthumb.php?src=http://www.mostsalone.com/wp-content/uploads/2013/02/Bloc_lead-image_1.jpg&amp;w=1003&amp;q=100"/>
          <p:cNvPicPr>
            <a:picLocks noChangeAspect="1" noChangeArrowheads="1"/>
          </p:cNvPicPr>
          <p:nvPr/>
        </p:nvPicPr>
        <p:blipFill>
          <a:blip r:embed="rId5" cstate="print"/>
          <a:srcRect l="7537"/>
          <a:stretch>
            <a:fillRect/>
          </a:stretch>
        </p:blipFill>
        <p:spPr bwMode="auto">
          <a:xfrm>
            <a:off x="5940152" y="4519754"/>
            <a:ext cx="2901406" cy="1789566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>
    <p:pull dir="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0"/>
          <p:cNvGrpSpPr/>
          <p:nvPr/>
        </p:nvGrpSpPr>
        <p:grpSpPr>
          <a:xfrm>
            <a:off x="35496" y="1736515"/>
            <a:ext cx="9115030" cy="4572805"/>
            <a:chOff x="-1" y="1772815"/>
            <a:chExt cx="9115030" cy="4572805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5185" t="36927" r="15851" b="6398"/>
            <a:stretch>
              <a:fillRect/>
            </a:stretch>
          </p:blipFill>
          <p:spPr bwMode="auto">
            <a:xfrm>
              <a:off x="-1" y="1772815"/>
              <a:ext cx="9115030" cy="45728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6962" y="1821848"/>
              <a:ext cx="1954238" cy="15357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3" name="Picture 4"/>
            <p:cNvPicPr>
              <a:picLocks noChangeAspect="1" noChangeArrowheads="1"/>
            </p:cNvPicPr>
            <p:nvPr/>
          </p:nvPicPr>
          <p:blipFill>
            <a:blip r:embed="rId5" cstate="print"/>
            <a:srcRect l="3970" t="2975" b="4800"/>
            <a:stretch>
              <a:fillRect/>
            </a:stretch>
          </p:blipFill>
          <p:spPr bwMode="auto">
            <a:xfrm>
              <a:off x="5086350" y="1821656"/>
              <a:ext cx="942972" cy="6273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14" name="TextBox 13"/>
          <p:cNvSpPr txBox="1"/>
          <p:nvPr/>
        </p:nvSpPr>
        <p:spPr>
          <a:xfrm>
            <a:off x="72008" y="992922"/>
            <a:ext cx="70202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Our DVM systems have proved their performance and reliability all over the world</a:t>
            </a:r>
            <a:endParaRPr lang="en-GB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advClick="0" advTm="4000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1"/>
          <p:cNvSpPr>
            <a:spLocks noChangeArrowheads="1"/>
          </p:cNvSpPr>
          <p:nvPr/>
        </p:nvSpPr>
        <p:spPr bwMode="auto">
          <a:xfrm>
            <a:off x="428596" y="1074964"/>
            <a:ext cx="8429684" cy="2786082"/>
          </a:xfrm>
          <a:prstGeom prst="roundRect">
            <a:avLst>
              <a:gd name="adj" fmla="val 3920"/>
            </a:avLst>
          </a:prstGeom>
          <a:ln w="9525">
            <a:solidFill>
              <a:srgbClr val="FFFFFF"/>
            </a:solidFill>
            <a:round/>
            <a:headEnd/>
            <a:tailEnd/>
          </a:ln>
          <a:effectLst/>
        </p:spPr>
        <p:style>
          <a:lnRef idx="0">
            <a:scrgbClr r="0" g="0" b="0"/>
          </a:lnRef>
          <a:fillRef idx="1003">
            <a:schemeClr val="lt1"/>
          </a:fillRef>
          <a:effectRef idx="0">
            <a:scrgbClr r="0" g="0" b="0"/>
          </a:effectRef>
          <a:fontRef idx="major"/>
        </p:style>
        <p:txBody>
          <a:bodyPr wrap="none" anchor="ctr"/>
          <a:lstStyle/>
          <a:p>
            <a:pPr algn="ctr" eaLnBrk="0" latinLnBrk="0" hangingPunct="0"/>
            <a:endParaRPr kumimoji="0" lang="ko-KR" altLang="en-US" sz="1200" b="1">
              <a:solidFill>
                <a:srgbClr val="FFFFFF"/>
              </a:solidFill>
              <a:latin typeface="Arial" charset="0"/>
            </a:endParaRPr>
          </a:p>
        </p:txBody>
      </p:sp>
      <p:graphicFrame>
        <p:nvGraphicFramePr>
          <p:cNvPr id="8" name="표 37"/>
          <p:cNvGraphicFramePr>
            <a:graphicFrameLocks noGrp="1"/>
          </p:cNvGraphicFramePr>
          <p:nvPr/>
        </p:nvGraphicFramePr>
        <p:xfrm>
          <a:off x="4230688" y="1687755"/>
          <a:ext cx="4384675" cy="1958977"/>
        </p:xfrm>
        <a:graphic>
          <a:graphicData uri="http://schemas.openxmlformats.org/drawingml/2006/table">
            <a:tbl>
              <a:tblPr/>
              <a:tblGrid>
                <a:gridCol w="1812925"/>
                <a:gridCol w="2571750"/>
              </a:tblGrid>
              <a:tr h="366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Project   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3 star Hotel (274 rooms)</a:t>
                      </a:r>
                      <a:endParaRPr kumimoji="0" lang="ko-KR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</a:tr>
              <a:tr h="366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Location</a:t>
                      </a:r>
                      <a:endParaRPr kumimoji="0" lang="ko-KR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Berlin, Germany</a:t>
                      </a:r>
                      <a:endParaRPr kumimoji="0" lang="ko-KR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6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Date of Completion</a:t>
                      </a:r>
                      <a:endParaRPr kumimoji="0" lang="ko-KR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CN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September 2009</a:t>
                      </a:r>
                      <a:endParaRPr kumimoji="0" lang="ko-KR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</a:tr>
              <a:tr h="4921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Size</a:t>
                      </a:r>
                      <a:endParaRPr kumimoji="0" lang="ko-KR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14,000 m</a:t>
                      </a:r>
                      <a:r>
                        <a:rPr kumimoji="0" lang="hu-HU" altLang="ko-KR" sz="1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2</a:t>
                      </a:r>
                      <a:endParaRPr kumimoji="0" lang="en-US" altLang="ko-KR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6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Value</a:t>
                      </a:r>
                      <a:endParaRPr kumimoji="0" lang="ko-KR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CN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€ 180k</a:t>
                      </a:r>
                      <a:endParaRPr kumimoji="0" lang="ko-KR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</a:tr>
            </a:tbl>
          </a:graphicData>
        </a:graphic>
      </p:graphicFrame>
      <p:grpSp>
        <p:nvGrpSpPr>
          <p:cNvPr id="2" name="Group 21"/>
          <p:cNvGrpSpPr/>
          <p:nvPr/>
        </p:nvGrpSpPr>
        <p:grpSpPr>
          <a:xfrm>
            <a:off x="4214810" y="1251195"/>
            <a:ext cx="1527175" cy="277813"/>
            <a:chOff x="4187833" y="962025"/>
            <a:chExt cx="1527175" cy="277813"/>
          </a:xfrm>
        </p:grpSpPr>
        <p:sp>
          <p:nvSpPr>
            <p:cNvPr id="11" name="직사각형 16"/>
            <p:cNvSpPr/>
            <p:nvPr/>
          </p:nvSpPr>
          <p:spPr bwMode="auto">
            <a:xfrm>
              <a:off x="4203008" y="996935"/>
              <a:ext cx="1512000" cy="222250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/>
          </p:spPr>
          <p:style>
            <a:lnRef idx="0">
              <a:schemeClr val="dk1"/>
            </a:lnRef>
            <a:fillRef idx="1003">
              <a:schemeClr val="dk2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ko-KR" altLang="en-US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" name="직사각형 18"/>
            <p:cNvSpPr>
              <a:spLocks noChangeArrowheads="1"/>
            </p:cNvSpPr>
            <p:nvPr/>
          </p:nvSpPr>
          <p:spPr bwMode="auto">
            <a:xfrm>
              <a:off x="4187833" y="962025"/>
              <a:ext cx="1527175" cy="2778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altLang="ko-KR" sz="1200" b="1" dirty="0">
                  <a:solidFill>
                    <a:schemeClr val="bg1"/>
                  </a:solidFill>
                  <a:latin typeface="Arial" charset="0"/>
                  <a:cs typeface="Arial" charset="0"/>
                </a:rPr>
                <a:t>Information</a:t>
              </a:r>
              <a:endParaRPr lang="ko-KR" altLang="en-US" sz="1200" dirty="0">
                <a:solidFill>
                  <a:schemeClr val="bg1"/>
                </a:solidFill>
              </a:endParaRPr>
            </a:p>
          </p:txBody>
        </p:sp>
      </p:grpSp>
      <p:sp>
        <p:nvSpPr>
          <p:cNvPr id="14" name="Text Box 68"/>
          <p:cNvSpPr txBox="1">
            <a:spLocks noChangeArrowheads="1"/>
          </p:cNvSpPr>
          <p:nvPr/>
        </p:nvSpPr>
        <p:spPr bwMode="auto">
          <a:xfrm>
            <a:off x="714375" y="4103236"/>
            <a:ext cx="1954213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altLang="ko-KR" sz="1400" b="1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ea typeface="굴림" pitchFamily="50" charset="-127"/>
                <a:cs typeface="Arial" pitchFamily="34" charset="0"/>
              </a:rPr>
              <a:t>Equipment Selection</a:t>
            </a:r>
          </a:p>
        </p:txBody>
      </p:sp>
      <p:pic>
        <p:nvPicPr>
          <p:cNvPr id="15" name="Picture 51" descr="Play"/>
          <p:cNvPicPr>
            <a:picLocks noChangeAspect="1" noChangeArrowheads="1"/>
          </p:cNvPicPr>
          <p:nvPr/>
        </p:nvPicPr>
        <p:blipFill>
          <a:blip r:embed="rId3" cstate="print">
            <a:grayscl/>
          </a:blip>
          <a:srcRect/>
          <a:stretch>
            <a:fillRect/>
          </a:stretch>
        </p:blipFill>
        <p:spPr bwMode="auto">
          <a:xfrm>
            <a:off x="433388" y="4100061"/>
            <a:ext cx="295275" cy="29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7" name="표 31"/>
          <p:cNvGraphicFramePr>
            <a:graphicFrameLocks noGrp="1"/>
          </p:cNvGraphicFramePr>
          <p:nvPr/>
        </p:nvGraphicFramePr>
        <p:xfrm>
          <a:off x="428596" y="4564660"/>
          <a:ext cx="5357849" cy="1272715"/>
        </p:xfrm>
        <a:graphic>
          <a:graphicData uri="http://schemas.openxmlformats.org/drawingml/2006/table">
            <a:tbl>
              <a:tblPr/>
              <a:tblGrid>
                <a:gridCol w="1530814"/>
                <a:gridCol w="2296221"/>
                <a:gridCol w="1530814"/>
              </a:tblGrid>
              <a:tr h="26320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Equipment</a:t>
                      </a:r>
                      <a:endParaRPr kumimoji="0" lang="ko-KR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Model Type</a:t>
                      </a:r>
                      <a:endParaRPr kumimoji="0" lang="ko-KR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Quantity</a:t>
                      </a:r>
                      <a:endParaRPr kumimoji="0" lang="ko-KR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320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Outdoor Units</a:t>
                      </a:r>
                      <a:endParaRPr kumimoji="0" lang="ko-KR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 - DVM</a:t>
                      </a:r>
                      <a:r>
                        <a:rPr kumimoji="0" lang="hu-HU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 PLUS II</a:t>
                      </a:r>
                      <a:r>
                        <a:rPr kumimoji="0" lang="en-GB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I HR</a:t>
                      </a: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14</a:t>
                      </a:r>
                      <a:endParaRPr kumimoji="0" lang="ko-KR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alpha val="20000"/>
                      </a:schemeClr>
                    </a:solidFill>
                  </a:tcPr>
                </a:tc>
              </a:tr>
              <a:tr h="26320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Indoor Units</a:t>
                      </a:r>
                      <a:endParaRPr kumimoji="0" lang="ko-KR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 - </a:t>
                      </a:r>
                      <a:r>
                        <a:rPr kumimoji="0" lang="en-GB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Duct</a:t>
                      </a:r>
                      <a:endParaRPr kumimoji="0" lang="ko-KR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274</a:t>
                      </a:r>
                      <a:endParaRPr kumimoji="0" lang="ko-KR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8311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Control Solution</a:t>
                      </a:r>
                      <a:endParaRPr kumimoji="0" lang="ko-KR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alpha val="2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 - Individual Wired Remote Controllers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 - DMS</a:t>
                      </a: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alpha val="2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" y="1174995"/>
            <a:ext cx="3543272" cy="260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 descr="reception Hotel Leonardo Hotel Berlin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62650" y="4551490"/>
            <a:ext cx="2884686" cy="2071702"/>
          </a:xfrm>
          <a:prstGeom prst="rect">
            <a:avLst/>
          </a:prstGeom>
          <a:noFill/>
        </p:spPr>
      </p:pic>
      <p:cxnSp>
        <p:nvCxnSpPr>
          <p:cNvPr id="16" name="직선 연결선 17"/>
          <p:cNvCxnSpPr/>
          <p:nvPr/>
        </p:nvCxnSpPr>
        <p:spPr bwMode="auto">
          <a:xfrm rot="5400000">
            <a:off x="2754630" y="2466587"/>
            <a:ext cx="2783204" cy="5717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8" name="Text Box 9"/>
          <p:cNvSpPr txBox="1">
            <a:spLocks noChangeArrowheads="1"/>
          </p:cNvSpPr>
          <p:nvPr/>
        </p:nvSpPr>
        <p:spPr bwMode="auto">
          <a:xfrm>
            <a:off x="1331640" y="260648"/>
            <a:ext cx="288572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2400" b="1" dirty="0" smtClean="0">
                <a:solidFill>
                  <a:schemeClr val="bg1"/>
                </a:solidFill>
                <a:latin typeface="Arial" charset="0"/>
              </a:rPr>
              <a:t>Leonardo Hotel ***</a:t>
            </a:r>
            <a:endParaRPr lang="en-US" altLang="ko-KR" sz="2400" b="1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  </a:t>
            </a:r>
            <a:r>
              <a:rPr lang="en-GB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|</a:t>
            </a:r>
            <a:fld id="{D461EA4C-A0CD-46AE-8FF5-06D5D0F3310E}" type="slidenum">
              <a:rPr lang="en-GB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/>
              <a:t>20</a:t>
            </a:fld>
            <a:endParaRPr lang="en-GB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2012 Samsung Electronics Ltd.</a:t>
            </a:r>
            <a:endParaRPr lang="en-GB"/>
          </a:p>
        </p:txBody>
      </p:sp>
    </p:spTree>
  </p:cSld>
  <p:clrMapOvr>
    <a:masterClrMapping/>
  </p:clrMapOvr>
  <p:transition advClick="0" advTm="4000">
    <p:pull dir="d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1"/>
          <p:cNvSpPr>
            <a:spLocks noChangeArrowheads="1"/>
          </p:cNvSpPr>
          <p:nvPr/>
        </p:nvSpPr>
        <p:spPr bwMode="auto">
          <a:xfrm>
            <a:off x="428596" y="1097764"/>
            <a:ext cx="8429684" cy="2786082"/>
          </a:xfrm>
          <a:prstGeom prst="roundRect">
            <a:avLst>
              <a:gd name="adj" fmla="val 3920"/>
            </a:avLst>
          </a:prstGeom>
          <a:ln w="9525">
            <a:solidFill>
              <a:srgbClr val="FFFFFF"/>
            </a:solidFill>
            <a:round/>
            <a:headEnd/>
            <a:tailEnd/>
          </a:ln>
          <a:effectLst/>
        </p:spPr>
        <p:style>
          <a:lnRef idx="0">
            <a:scrgbClr r="0" g="0" b="0"/>
          </a:lnRef>
          <a:fillRef idx="1003">
            <a:schemeClr val="lt1"/>
          </a:fillRef>
          <a:effectRef idx="0">
            <a:scrgbClr r="0" g="0" b="0"/>
          </a:effectRef>
          <a:fontRef idx="major"/>
        </p:style>
        <p:txBody>
          <a:bodyPr wrap="none" anchor="ctr"/>
          <a:lstStyle/>
          <a:p>
            <a:pPr algn="ctr" eaLnBrk="0" latinLnBrk="0" hangingPunct="0"/>
            <a:endParaRPr kumimoji="0" lang="ko-KR" altLang="en-US" sz="1200" b="1">
              <a:solidFill>
                <a:srgbClr val="FFFFFF"/>
              </a:solidFill>
              <a:latin typeface="Arial" charset="0"/>
            </a:endParaRPr>
          </a:p>
        </p:txBody>
      </p:sp>
      <p:cxnSp>
        <p:nvCxnSpPr>
          <p:cNvPr id="7" name="직선 연결선 17"/>
          <p:cNvCxnSpPr/>
          <p:nvPr/>
        </p:nvCxnSpPr>
        <p:spPr bwMode="auto">
          <a:xfrm rot="5400000">
            <a:off x="2754630" y="2489387"/>
            <a:ext cx="2783204" cy="5717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graphicFrame>
        <p:nvGraphicFramePr>
          <p:cNvPr id="8" name="표 37"/>
          <p:cNvGraphicFramePr>
            <a:graphicFrameLocks noGrp="1"/>
          </p:cNvGraphicFramePr>
          <p:nvPr/>
        </p:nvGraphicFramePr>
        <p:xfrm>
          <a:off x="4230688" y="1710555"/>
          <a:ext cx="4384675" cy="1958977"/>
        </p:xfrm>
        <a:graphic>
          <a:graphicData uri="http://schemas.openxmlformats.org/drawingml/2006/table">
            <a:tbl>
              <a:tblPr/>
              <a:tblGrid>
                <a:gridCol w="1812925"/>
                <a:gridCol w="2571750"/>
              </a:tblGrid>
              <a:tr h="366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Project   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3 star Hotel (167 rooms)</a:t>
                      </a:r>
                      <a:endParaRPr kumimoji="0" lang="ko-KR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</a:tr>
              <a:tr h="366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Location</a:t>
                      </a:r>
                      <a:endParaRPr kumimoji="0" lang="ko-KR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Pico Island, Azores, Portugal</a:t>
                      </a:r>
                      <a:endParaRPr kumimoji="0" lang="ko-KR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6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Date of Completion</a:t>
                      </a:r>
                      <a:endParaRPr kumimoji="0" lang="ko-KR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CN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August 2009</a:t>
                      </a:r>
                      <a:endParaRPr kumimoji="0" lang="ko-KR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</a:tr>
              <a:tr h="4921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Size</a:t>
                      </a:r>
                      <a:endParaRPr kumimoji="0" lang="ko-KR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 15,000 m</a:t>
                      </a:r>
                      <a:r>
                        <a:rPr kumimoji="0" lang="hu-HU" altLang="ko-KR" sz="1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2</a:t>
                      </a:r>
                      <a:endParaRPr kumimoji="0" lang="en-US" altLang="ko-KR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6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Value</a:t>
                      </a:r>
                      <a:endParaRPr kumimoji="0" lang="ko-KR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CN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€ 143k</a:t>
                      </a:r>
                      <a:endParaRPr kumimoji="0" lang="ko-KR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</a:tr>
            </a:tbl>
          </a:graphicData>
        </a:graphic>
      </p:graphicFrame>
      <p:grpSp>
        <p:nvGrpSpPr>
          <p:cNvPr id="2" name="Group 21"/>
          <p:cNvGrpSpPr/>
          <p:nvPr/>
        </p:nvGrpSpPr>
        <p:grpSpPr>
          <a:xfrm>
            <a:off x="4214810" y="1273995"/>
            <a:ext cx="1527175" cy="277813"/>
            <a:chOff x="4187833" y="962025"/>
            <a:chExt cx="1527175" cy="277813"/>
          </a:xfrm>
        </p:grpSpPr>
        <p:sp>
          <p:nvSpPr>
            <p:cNvPr id="11" name="직사각형 16"/>
            <p:cNvSpPr/>
            <p:nvPr/>
          </p:nvSpPr>
          <p:spPr bwMode="auto">
            <a:xfrm>
              <a:off x="4203008" y="996935"/>
              <a:ext cx="1512000" cy="222250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/>
          </p:spPr>
          <p:style>
            <a:lnRef idx="0">
              <a:schemeClr val="dk1"/>
            </a:lnRef>
            <a:fillRef idx="1003">
              <a:schemeClr val="dk2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ko-KR" altLang="en-US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" name="직사각형 18"/>
            <p:cNvSpPr>
              <a:spLocks noChangeArrowheads="1"/>
            </p:cNvSpPr>
            <p:nvPr/>
          </p:nvSpPr>
          <p:spPr bwMode="auto">
            <a:xfrm>
              <a:off x="4187833" y="962025"/>
              <a:ext cx="1527175" cy="2778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altLang="ko-KR" sz="1200" b="1" dirty="0">
                  <a:solidFill>
                    <a:schemeClr val="bg1"/>
                  </a:solidFill>
                  <a:latin typeface="Arial" charset="0"/>
                  <a:cs typeface="Arial" charset="0"/>
                </a:rPr>
                <a:t>Information</a:t>
              </a:r>
              <a:endParaRPr lang="ko-KR" altLang="en-US" sz="1200" dirty="0">
                <a:solidFill>
                  <a:schemeClr val="bg1"/>
                </a:solidFill>
              </a:endParaRPr>
            </a:p>
          </p:txBody>
        </p:sp>
      </p:grpSp>
      <p:sp>
        <p:nvSpPr>
          <p:cNvPr id="14" name="Text Box 68"/>
          <p:cNvSpPr txBox="1">
            <a:spLocks noChangeArrowheads="1"/>
          </p:cNvSpPr>
          <p:nvPr/>
        </p:nvSpPr>
        <p:spPr bwMode="auto">
          <a:xfrm>
            <a:off x="714375" y="4076256"/>
            <a:ext cx="1954213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altLang="ko-KR" sz="1400" b="1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ea typeface="굴림" pitchFamily="50" charset="-127"/>
                <a:cs typeface="Arial" pitchFamily="34" charset="0"/>
              </a:rPr>
              <a:t>Equipment Selection</a:t>
            </a:r>
          </a:p>
        </p:txBody>
      </p:sp>
      <p:pic>
        <p:nvPicPr>
          <p:cNvPr id="15" name="Picture 51" descr="Play"/>
          <p:cNvPicPr>
            <a:picLocks noChangeAspect="1" noChangeArrowheads="1"/>
          </p:cNvPicPr>
          <p:nvPr/>
        </p:nvPicPr>
        <p:blipFill>
          <a:blip r:embed="rId3" cstate="print">
            <a:grayscl/>
          </a:blip>
          <a:srcRect/>
          <a:stretch>
            <a:fillRect/>
          </a:stretch>
        </p:blipFill>
        <p:spPr bwMode="auto">
          <a:xfrm>
            <a:off x="433388" y="4073081"/>
            <a:ext cx="295275" cy="29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8" name="표 31"/>
          <p:cNvGraphicFramePr>
            <a:graphicFrameLocks noGrp="1"/>
          </p:cNvGraphicFramePr>
          <p:nvPr/>
        </p:nvGraphicFramePr>
        <p:xfrm>
          <a:off x="428596" y="4537680"/>
          <a:ext cx="5357849" cy="1594154"/>
        </p:xfrm>
        <a:graphic>
          <a:graphicData uri="http://schemas.openxmlformats.org/drawingml/2006/table">
            <a:tbl>
              <a:tblPr/>
              <a:tblGrid>
                <a:gridCol w="1530814"/>
                <a:gridCol w="2296221"/>
                <a:gridCol w="1530814"/>
              </a:tblGrid>
              <a:tr h="26320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Equipment</a:t>
                      </a:r>
                      <a:endParaRPr kumimoji="0" lang="ko-KR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Model Type</a:t>
                      </a:r>
                      <a:endParaRPr kumimoji="0" lang="ko-KR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Quantity</a:t>
                      </a:r>
                      <a:endParaRPr kumimoji="0" lang="ko-KR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320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Outdoor Units</a:t>
                      </a:r>
                      <a:endParaRPr kumimoji="0" lang="ko-KR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 - DVM</a:t>
                      </a:r>
                      <a:r>
                        <a:rPr kumimoji="0" lang="hu-HU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 PLUS II</a:t>
                      </a:r>
                      <a:r>
                        <a:rPr kumimoji="0" lang="en-GB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I</a:t>
                      </a: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16</a:t>
                      </a:r>
                      <a:endParaRPr kumimoji="0" lang="ko-KR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alpha val="20000"/>
                      </a:schemeClr>
                    </a:solidFill>
                  </a:tcPr>
                </a:tc>
              </a:tr>
              <a:tr h="26320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Indoor Units</a:t>
                      </a:r>
                      <a:endParaRPr kumimoji="0" lang="ko-KR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 - </a:t>
                      </a:r>
                      <a:r>
                        <a:rPr kumimoji="0" lang="en-GB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Slim Duct 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 - Wall Mounted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 - 4Way Cassette</a:t>
                      </a:r>
                      <a:endParaRPr kumimoji="0" lang="ko-KR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157</a:t>
                      </a:r>
                      <a:endParaRPr kumimoji="0" lang="ko-KR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marL="18000" marR="18000" marT="18000" marB="18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8311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Control Solution</a:t>
                      </a:r>
                      <a:endParaRPr kumimoji="0" lang="ko-KR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marL="18000" marR="18000" marT="18000" marB="18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alpha val="2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 - DMS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 - S-NET Mini</a:t>
                      </a: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alpha val="2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1" name="Picture 8" descr="PIC_001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81700" y="4524510"/>
            <a:ext cx="2845147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6" name="Picture 2" descr="http://www.caboverdetravel.nl/azorennew/images/hotel_caravelas_0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34" y="1312078"/>
            <a:ext cx="3531600" cy="2351079"/>
          </a:xfrm>
          <a:prstGeom prst="rect">
            <a:avLst/>
          </a:prstGeom>
          <a:noFill/>
        </p:spPr>
      </p:pic>
      <p:sp>
        <p:nvSpPr>
          <p:cNvPr id="16" name="Text Box 9"/>
          <p:cNvSpPr txBox="1">
            <a:spLocks noChangeArrowheads="1"/>
          </p:cNvSpPr>
          <p:nvPr/>
        </p:nvSpPr>
        <p:spPr bwMode="auto">
          <a:xfrm>
            <a:off x="1331640" y="260648"/>
            <a:ext cx="29418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2400" b="1" dirty="0" smtClean="0">
                <a:solidFill>
                  <a:schemeClr val="bg1"/>
                </a:solidFill>
                <a:latin typeface="Arial" charset="0"/>
              </a:rPr>
              <a:t>Hotel </a:t>
            </a:r>
            <a:r>
              <a:rPr lang="en-US" altLang="ko-KR" sz="2400" b="1" dirty="0" err="1" smtClean="0">
                <a:solidFill>
                  <a:schemeClr val="bg1"/>
                </a:solidFill>
                <a:latin typeface="Arial" charset="0"/>
              </a:rPr>
              <a:t>Caravelas</a:t>
            </a:r>
            <a:r>
              <a:rPr lang="en-US" altLang="ko-KR" sz="2400" b="1" dirty="0" smtClean="0">
                <a:solidFill>
                  <a:schemeClr val="bg1"/>
                </a:solidFill>
                <a:latin typeface="Arial" charset="0"/>
              </a:rPr>
              <a:t> ***</a:t>
            </a:r>
            <a:endParaRPr lang="en-US" altLang="ko-KR" sz="2400" b="1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  </a:t>
            </a:r>
            <a:r>
              <a:rPr lang="en-GB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|</a:t>
            </a:r>
            <a:fld id="{D461EA4C-A0CD-46AE-8FF5-06D5D0F3310E}" type="slidenum">
              <a:rPr lang="en-GB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/>
              <a:t>21</a:t>
            </a:fld>
            <a:endParaRPr lang="en-GB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2012 Samsung Electronics Ltd.</a:t>
            </a:r>
            <a:endParaRPr lang="en-GB"/>
          </a:p>
        </p:txBody>
      </p:sp>
    </p:spTree>
  </p:cSld>
  <p:clrMapOvr>
    <a:masterClrMapping/>
  </p:clrMapOvr>
  <p:transition advClick="0" advTm="4000">
    <p:pull dir="d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5" descr="Background 6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9525"/>
            <a:ext cx="9157543" cy="6911257"/>
          </a:xfrm>
          <a:prstGeom prst="rect">
            <a:avLst/>
          </a:prstGeom>
        </p:spPr>
      </p:pic>
      <p:grpSp>
        <p:nvGrpSpPr>
          <p:cNvPr id="5" name="Group 23"/>
          <p:cNvGrpSpPr/>
          <p:nvPr/>
        </p:nvGrpSpPr>
        <p:grpSpPr>
          <a:xfrm>
            <a:off x="467544" y="836712"/>
            <a:ext cx="2016224" cy="369332"/>
            <a:chOff x="467544" y="836712"/>
            <a:chExt cx="2016224" cy="369332"/>
          </a:xfrm>
        </p:grpSpPr>
        <p:sp>
          <p:nvSpPr>
            <p:cNvPr id="6" name="Rounded Rectangle 5"/>
            <p:cNvSpPr/>
            <p:nvPr/>
          </p:nvSpPr>
          <p:spPr>
            <a:xfrm>
              <a:off x="467544" y="836712"/>
              <a:ext cx="2016224" cy="360040"/>
            </a:xfrm>
            <a:prstGeom prst="roundRect">
              <a:avLst>
                <a:gd name="adj" fmla="val 50000"/>
              </a:avLst>
            </a:prstGeom>
            <a:gradFill>
              <a:gsLst>
                <a:gs pos="100000">
                  <a:srgbClr val="FFC000"/>
                </a:gs>
                <a:gs pos="0">
                  <a:srgbClr val="FFFFFF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11560" y="836712"/>
              <a:ext cx="17281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Office</a:t>
              </a:r>
              <a:endParaRPr lang="en-GB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7" name="Group 24"/>
          <p:cNvGrpSpPr/>
          <p:nvPr/>
        </p:nvGrpSpPr>
        <p:grpSpPr>
          <a:xfrm>
            <a:off x="3563888" y="836712"/>
            <a:ext cx="2016224" cy="369332"/>
            <a:chOff x="3563888" y="836712"/>
            <a:chExt cx="2016224" cy="369332"/>
          </a:xfrm>
        </p:grpSpPr>
        <p:sp>
          <p:nvSpPr>
            <p:cNvPr id="9" name="Rounded Rectangle 8"/>
            <p:cNvSpPr/>
            <p:nvPr/>
          </p:nvSpPr>
          <p:spPr>
            <a:xfrm>
              <a:off x="3563888" y="836712"/>
              <a:ext cx="2016224" cy="360040"/>
            </a:xfrm>
            <a:prstGeom prst="roundRect">
              <a:avLst>
                <a:gd name="adj" fmla="val 50000"/>
              </a:avLst>
            </a:prstGeom>
            <a:gradFill>
              <a:gsLst>
                <a:gs pos="100000">
                  <a:srgbClr val="0000FF"/>
                </a:gs>
                <a:gs pos="0">
                  <a:srgbClr val="FFFFFF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707904" y="836712"/>
              <a:ext cx="17281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Hotel</a:t>
              </a:r>
              <a:endParaRPr lang="en-GB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8" name="Group 25"/>
          <p:cNvGrpSpPr/>
          <p:nvPr/>
        </p:nvGrpSpPr>
        <p:grpSpPr>
          <a:xfrm>
            <a:off x="6588224" y="836712"/>
            <a:ext cx="2016224" cy="369332"/>
            <a:chOff x="6588224" y="836712"/>
            <a:chExt cx="2016224" cy="369332"/>
          </a:xfrm>
        </p:grpSpPr>
        <p:sp>
          <p:nvSpPr>
            <p:cNvPr id="10" name="Rounded Rectangle 9"/>
            <p:cNvSpPr/>
            <p:nvPr/>
          </p:nvSpPr>
          <p:spPr>
            <a:xfrm>
              <a:off x="6588224" y="836712"/>
              <a:ext cx="2016224" cy="360040"/>
            </a:xfrm>
            <a:prstGeom prst="roundRect">
              <a:avLst>
                <a:gd name="adj" fmla="val 50000"/>
              </a:avLst>
            </a:prstGeom>
            <a:gradFill>
              <a:gsLst>
                <a:gs pos="100000">
                  <a:srgbClr val="FFFF00"/>
                </a:gs>
                <a:gs pos="0">
                  <a:srgbClr val="FFFFFF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732240" y="836712"/>
              <a:ext cx="17281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Retail</a:t>
              </a:r>
              <a:endParaRPr lang="en-GB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24" name="Group 28"/>
          <p:cNvGrpSpPr/>
          <p:nvPr/>
        </p:nvGrpSpPr>
        <p:grpSpPr>
          <a:xfrm>
            <a:off x="467544" y="3183939"/>
            <a:ext cx="2016224" cy="369332"/>
            <a:chOff x="467544" y="3059668"/>
            <a:chExt cx="2016224" cy="369332"/>
          </a:xfrm>
        </p:grpSpPr>
        <p:sp>
          <p:nvSpPr>
            <p:cNvPr id="14" name="Rounded Rectangle 13"/>
            <p:cNvSpPr/>
            <p:nvPr/>
          </p:nvSpPr>
          <p:spPr>
            <a:xfrm>
              <a:off x="467544" y="3059668"/>
              <a:ext cx="2016224" cy="360040"/>
            </a:xfrm>
            <a:prstGeom prst="roundRect">
              <a:avLst>
                <a:gd name="adj" fmla="val 50000"/>
              </a:avLst>
            </a:prstGeom>
            <a:gradFill>
              <a:gsLst>
                <a:gs pos="100000">
                  <a:srgbClr val="FF0000"/>
                </a:gs>
                <a:gs pos="0">
                  <a:srgbClr val="FFFFFF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11560" y="3059668"/>
              <a:ext cx="17281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Sport &amp; Leisure</a:t>
              </a:r>
              <a:endParaRPr lang="en-GB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25" name="Group 27"/>
          <p:cNvGrpSpPr/>
          <p:nvPr/>
        </p:nvGrpSpPr>
        <p:grpSpPr>
          <a:xfrm>
            <a:off x="3563888" y="3183939"/>
            <a:ext cx="2016224" cy="369332"/>
            <a:chOff x="3563888" y="3059668"/>
            <a:chExt cx="2016224" cy="369332"/>
          </a:xfrm>
        </p:grpSpPr>
        <p:sp>
          <p:nvSpPr>
            <p:cNvPr id="13" name="Rounded Rectangle 12"/>
            <p:cNvSpPr/>
            <p:nvPr/>
          </p:nvSpPr>
          <p:spPr>
            <a:xfrm>
              <a:off x="3563888" y="3059668"/>
              <a:ext cx="2016224" cy="360040"/>
            </a:xfrm>
            <a:prstGeom prst="roundRect">
              <a:avLst>
                <a:gd name="adj" fmla="val 50000"/>
              </a:avLst>
            </a:prstGeom>
            <a:gradFill>
              <a:gsLst>
                <a:gs pos="100000">
                  <a:srgbClr val="00B050"/>
                </a:gs>
                <a:gs pos="0">
                  <a:srgbClr val="FFFFFF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707904" y="3059668"/>
              <a:ext cx="17281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Education</a:t>
              </a:r>
              <a:endParaRPr lang="en-GB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6588224" y="3183939"/>
            <a:ext cx="2016224" cy="369332"/>
            <a:chOff x="6588224" y="3059668"/>
            <a:chExt cx="2016224" cy="369332"/>
          </a:xfrm>
        </p:grpSpPr>
        <p:sp>
          <p:nvSpPr>
            <p:cNvPr id="12" name="Rounded Rectangle 11"/>
            <p:cNvSpPr/>
            <p:nvPr/>
          </p:nvSpPr>
          <p:spPr>
            <a:xfrm>
              <a:off x="6588224" y="3059668"/>
              <a:ext cx="2016224" cy="360040"/>
            </a:xfrm>
            <a:prstGeom prst="roundRect">
              <a:avLst>
                <a:gd name="adj" fmla="val 50000"/>
              </a:avLst>
            </a:prstGeom>
            <a:gradFill>
              <a:gsLst>
                <a:gs pos="100000">
                  <a:srgbClr val="FF00FF"/>
                </a:gs>
                <a:gs pos="0">
                  <a:srgbClr val="FFFFFF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6732240" y="3059668"/>
              <a:ext cx="17281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Public Building</a:t>
              </a:r>
              <a:endParaRPr lang="en-GB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27" name="Group 29"/>
          <p:cNvGrpSpPr/>
          <p:nvPr/>
        </p:nvGrpSpPr>
        <p:grpSpPr>
          <a:xfrm>
            <a:off x="467544" y="5209455"/>
            <a:ext cx="2016224" cy="369332"/>
            <a:chOff x="467544" y="5085184"/>
            <a:chExt cx="2016224" cy="369332"/>
          </a:xfrm>
        </p:grpSpPr>
        <p:sp>
          <p:nvSpPr>
            <p:cNvPr id="11" name="Rounded Rectangle 10"/>
            <p:cNvSpPr/>
            <p:nvPr/>
          </p:nvSpPr>
          <p:spPr>
            <a:xfrm>
              <a:off x="467544" y="5085184"/>
              <a:ext cx="2016224" cy="360040"/>
            </a:xfrm>
            <a:prstGeom prst="roundRect">
              <a:avLst>
                <a:gd name="adj" fmla="val 50000"/>
              </a:avLst>
            </a:prstGeom>
            <a:gradFill>
              <a:gsLst>
                <a:gs pos="100000">
                  <a:srgbClr val="66FFFF"/>
                </a:gs>
                <a:gs pos="0">
                  <a:srgbClr val="FFFFFF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611560" y="5085184"/>
              <a:ext cx="17281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Healthcare</a:t>
              </a:r>
              <a:endParaRPr lang="en-GB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467544" y="1196752"/>
            <a:ext cx="252028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Baltic Business Park</a:t>
            </a:r>
          </a:p>
          <a:p>
            <a:r>
              <a:rPr lang="en-GB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ECCN</a:t>
            </a:r>
          </a:p>
          <a:p>
            <a:r>
              <a:rPr lang="en-GB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PGE Rzeszow</a:t>
            </a:r>
          </a:p>
          <a:p>
            <a:r>
              <a:rPr lang="en-GB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Baxter </a:t>
            </a:r>
            <a:r>
              <a:rPr lang="en-GB" sz="14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Generali</a:t>
            </a:r>
            <a:endParaRPr lang="en-GB" sz="14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GB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PFRON</a:t>
            </a:r>
          </a:p>
          <a:p>
            <a:r>
              <a:rPr lang="en-GB" sz="14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Murawa</a:t>
            </a:r>
            <a:r>
              <a:rPr lang="en-GB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Office Park</a:t>
            </a:r>
          </a:p>
          <a:p>
            <a:r>
              <a:rPr lang="en-GB" sz="14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Swissport</a:t>
            </a:r>
            <a:endParaRPr lang="en-GB" sz="14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GB" sz="14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Jornal</a:t>
            </a:r>
            <a:r>
              <a:rPr lang="en-GB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14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Ocasiao</a:t>
            </a:r>
            <a:endParaRPr lang="en-GB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563888" y="1196752"/>
            <a:ext cx="237626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Sheraton Edinburgh</a:t>
            </a:r>
          </a:p>
          <a:p>
            <a:r>
              <a:rPr lang="en-GB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Sterne Plus Hotel </a:t>
            </a:r>
          </a:p>
          <a:p>
            <a:r>
              <a:rPr lang="en-GB" sz="14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Parkalgar</a:t>
            </a:r>
            <a:r>
              <a:rPr lang="en-GB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Radisson</a:t>
            </a:r>
          </a:p>
          <a:p>
            <a:r>
              <a:rPr lang="en-GB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De </a:t>
            </a:r>
            <a:r>
              <a:rPr lang="en-GB" sz="14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Vere</a:t>
            </a:r>
            <a:r>
              <a:rPr lang="en-GB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Grand Hotel</a:t>
            </a:r>
          </a:p>
          <a:p>
            <a:r>
              <a:rPr lang="en-GB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Hotel La </a:t>
            </a:r>
            <a:r>
              <a:rPr lang="en-GB" sz="14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Pisana</a:t>
            </a:r>
            <a:endParaRPr lang="en-GB" sz="14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GB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BLOC Hotel</a:t>
            </a:r>
          </a:p>
          <a:p>
            <a:r>
              <a:rPr lang="en-GB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Leonardo Hotel</a:t>
            </a:r>
          </a:p>
          <a:p>
            <a:r>
              <a:rPr lang="en-GB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Hotel </a:t>
            </a:r>
            <a:r>
              <a:rPr lang="en-GB" sz="14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Caravelas</a:t>
            </a:r>
            <a:endParaRPr lang="en-GB" sz="14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588224" y="1196752"/>
            <a:ext cx="237626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Vaci</a:t>
            </a:r>
            <a:r>
              <a:rPr lang="en-GB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1, ORCO</a:t>
            </a:r>
          </a:p>
          <a:p>
            <a:r>
              <a:rPr lang="en-GB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IKEA</a:t>
            </a:r>
          </a:p>
          <a:p>
            <a:r>
              <a:rPr lang="en-GB" sz="1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Bavier</a:t>
            </a:r>
            <a:r>
              <a:rPr lang="en-GB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Shopping Centre</a:t>
            </a:r>
          </a:p>
          <a:p>
            <a:r>
              <a:rPr lang="en-GB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New Look</a:t>
            </a:r>
          </a:p>
          <a:p>
            <a:r>
              <a:rPr lang="en-GB" sz="1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Liegenschaft</a:t>
            </a:r>
            <a:r>
              <a:rPr lang="en-GB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1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Albstrasse</a:t>
            </a:r>
            <a:endParaRPr lang="en-GB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67544" y="3553271"/>
            <a:ext cx="20162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Merkur</a:t>
            </a:r>
            <a:r>
              <a:rPr lang="en-GB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14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Spielothek</a:t>
            </a:r>
            <a:endParaRPr lang="en-GB" sz="14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GB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Rose Bowl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3563888" y="3553271"/>
            <a:ext cx="244827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Church of England School</a:t>
            </a:r>
          </a:p>
          <a:p>
            <a:r>
              <a:rPr lang="en-GB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New College Swindon</a:t>
            </a:r>
          </a:p>
          <a:p>
            <a:r>
              <a:rPr lang="en-GB" sz="14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Accademia</a:t>
            </a:r>
            <a:r>
              <a:rPr lang="en-GB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14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della</a:t>
            </a:r>
            <a:r>
              <a:rPr lang="en-GB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14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Crusca</a:t>
            </a:r>
            <a:endParaRPr lang="en-GB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588224" y="3553271"/>
            <a:ext cx="237626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Southend</a:t>
            </a:r>
            <a:r>
              <a:rPr lang="en-GB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Airport</a:t>
            </a:r>
          </a:p>
          <a:p>
            <a:r>
              <a:rPr lang="en-GB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Kecskemet Police Station</a:t>
            </a:r>
          </a:p>
          <a:p>
            <a:r>
              <a:rPr lang="en-GB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VAM Design </a:t>
            </a:r>
            <a:r>
              <a:rPr lang="en-GB" sz="14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Center</a:t>
            </a:r>
            <a:endParaRPr lang="en-GB" sz="14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67544" y="5569495"/>
            <a:ext cx="20882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Katharinum</a:t>
            </a:r>
            <a:r>
              <a:rPr lang="en-GB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14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Center</a:t>
            </a:r>
            <a:endParaRPr lang="en-GB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Slide Number Placeholder 3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  </a:t>
            </a:r>
            <a:r>
              <a:rPr lang="en-GB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|</a:t>
            </a:r>
            <a:fld id="{D461EA4C-A0CD-46AE-8FF5-06D5D0F3310E}" type="slidenum">
              <a:rPr lang="en-GB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/>
              <a:t>22</a:t>
            </a:fld>
            <a:endParaRPr lang="en-GB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7" name="Footer Placeholder 3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2012 Samsung Electronics Ltd.</a:t>
            </a:r>
            <a:endParaRPr lang="en-GB"/>
          </a:p>
        </p:txBody>
      </p:sp>
    </p:spTree>
  </p:cSld>
  <p:clrMapOvr>
    <a:masterClrMapping/>
  </p:clrMapOvr>
  <p:transition advClick="0" advTm="4000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mph" presetSubtype="0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 rctx="PPT">
                                        <p:cTn id="33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4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mph" presetSubtype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 rctx="PPT">
                                        <p:cTn id="36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7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mph" presetSubtype="0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 rctx="PPT">
                                        <p:cTn id="39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0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32" grpId="0"/>
      <p:bldP spid="33" grpId="0"/>
      <p:bldP spid="34" grpId="0"/>
      <p:bldP spid="3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1"/>
          <p:cNvSpPr>
            <a:spLocks noChangeArrowheads="1"/>
          </p:cNvSpPr>
          <p:nvPr/>
        </p:nvSpPr>
        <p:spPr bwMode="auto">
          <a:xfrm>
            <a:off x="428596" y="1097194"/>
            <a:ext cx="8429684" cy="2786082"/>
          </a:xfrm>
          <a:prstGeom prst="roundRect">
            <a:avLst>
              <a:gd name="adj" fmla="val 3920"/>
            </a:avLst>
          </a:prstGeom>
          <a:ln w="9525">
            <a:solidFill>
              <a:srgbClr val="FFFFFF"/>
            </a:solidFill>
            <a:round/>
            <a:headEnd/>
            <a:tailEnd/>
          </a:ln>
          <a:effectLst/>
        </p:spPr>
        <p:style>
          <a:lnRef idx="0">
            <a:scrgbClr r="0" g="0" b="0"/>
          </a:lnRef>
          <a:fillRef idx="1003">
            <a:schemeClr val="lt1"/>
          </a:fillRef>
          <a:effectRef idx="0">
            <a:scrgbClr r="0" g="0" b="0"/>
          </a:effectRef>
          <a:fontRef idx="major"/>
        </p:style>
        <p:txBody>
          <a:bodyPr wrap="none" anchor="ctr"/>
          <a:lstStyle/>
          <a:p>
            <a:pPr algn="ctr" eaLnBrk="0" latinLnBrk="0" hangingPunct="0"/>
            <a:endParaRPr kumimoji="0" lang="ko-KR" altLang="en-US" sz="1200" b="1">
              <a:solidFill>
                <a:srgbClr val="FFFFFF"/>
              </a:solidFill>
              <a:latin typeface="Arial" charset="0"/>
            </a:endParaRPr>
          </a:p>
        </p:txBody>
      </p:sp>
      <p:graphicFrame>
        <p:nvGraphicFramePr>
          <p:cNvPr id="8" name="표 37"/>
          <p:cNvGraphicFramePr>
            <a:graphicFrameLocks noGrp="1"/>
          </p:cNvGraphicFramePr>
          <p:nvPr/>
        </p:nvGraphicFramePr>
        <p:xfrm>
          <a:off x="4230688" y="1709985"/>
          <a:ext cx="4384675" cy="1958977"/>
        </p:xfrm>
        <a:graphic>
          <a:graphicData uri="http://schemas.openxmlformats.org/drawingml/2006/table">
            <a:tbl>
              <a:tblPr/>
              <a:tblGrid>
                <a:gridCol w="1812925"/>
                <a:gridCol w="2571750"/>
              </a:tblGrid>
              <a:tr h="366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Project   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Shopping Mall</a:t>
                      </a:r>
                      <a:endParaRPr kumimoji="0" lang="ko-KR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</a:tr>
              <a:tr h="366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Location</a:t>
                      </a:r>
                      <a:endParaRPr kumimoji="0" lang="ko-KR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Budapest, Hungary</a:t>
                      </a:r>
                      <a:endParaRPr kumimoji="0" lang="ko-KR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6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Date of Completion</a:t>
                      </a:r>
                      <a:endParaRPr kumimoji="0" lang="ko-KR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CN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September 2012</a:t>
                      </a:r>
                      <a:endParaRPr kumimoji="0" lang="ko-KR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</a:tr>
              <a:tr h="4921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Size</a:t>
                      </a:r>
                      <a:endParaRPr kumimoji="0" lang="ko-KR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1</a:t>
                      </a:r>
                      <a:r>
                        <a:rPr kumimoji="0" lang="en-GB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2,</a:t>
                      </a:r>
                      <a:r>
                        <a:rPr kumimoji="0" lang="hu-HU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000 m</a:t>
                      </a:r>
                      <a:r>
                        <a:rPr kumimoji="0" lang="hu-HU" altLang="ko-KR" sz="1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2</a:t>
                      </a:r>
                      <a:endParaRPr kumimoji="0" lang="en-US" altLang="ko-KR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6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Value</a:t>
                      </a:r>
                      <a:endParaRPr kumimoji="0" lang="ko-KR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CN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€ 571k</a:t>
                      </a:r>
                      <a:endParaRPr kumimoji="0" lang="ko-KR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</a:tr>
            </a:tbl>
          </a:graphicData>
        </a:graphic>
      </p:graphicFrame>
      <p:grpSp>
        <p:nvGrpSpPr>
          <p:cNvPr id="2" name="Group 21"/>
          <p:cNvGrpSpPr/>
          <p:nvPr/>
        </p:nvGrpSpPr>
        <p:grpSpPr>
          <a:xfrm>
            <a:off x="4214810" y="1273425"/>
            <a:ext cx="1527175" cy="277813"/>
            <a:chOff x="4187833" y="962025"/>
            <a:chExt cx="1527175" cy="277813"/>
          </a:xfrm>
        </p:grpSpPr>
        <p:sp>
          <p:nvSpPr>
            <p:cNvPr id="11" name="직사각형 16"/>
            <p:cNvSpPr/>
            <p:nvPr/>
          </p:nvSpPr>
          <p:spPr bwMode="auto">
            <a:xfrm>
              <a:off x="4203008" y="996935"/>
              <a:ext cx="1512000" cy="222250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/>
          </p:spPr>
          <p:style>
            <a:lnRef idx="0">
              <a:schemeClr val="dk1"/>
            </a:lnRef>
            <a:fillRef idx="1003">
              <a:schemeClr val="dk2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ko-KR" altLang="en-US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" name="직사각형 18"/>
            <p:cNvSpPr>
              <a:spLocks noChangeArrowheads="1"/>
            </p:cNvSpPr>
            <p:nvPr/>
          </p:nvSpPr>
          <p:spPr bwMode="auto">
            <a:xfrm>
              <a:off x="4187833" y="962025"/>
              <a:ext cx="1527175" cy="2778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altLang="ko-KR" sz="1200" b="1" dirty="0">
                  <a:solidFill>
                    <a:schemeClr val="bg1"/>
                  </a:solidFill>
                  <a:latin typeface="Arial" charset="0"/>
                  <a:cs typeface="Arial" charset="0"/>
                </a:rPr>
                <a:t>Information</a:t>
              </a:r>
              <a:endParaRPr lang="ko-KR" altLang="en-US" sz="1200" dirty="0">
                <a:solidFill>
                  <a:schemeClr val="bg1"/>
                </a:solidFill>
              </a:endParaRPr>
            </a:p>
          </p:txBody>
        </p:sp>
      </p:grpSp>
      <p:sp>
        <p:nvSpPr>
          <p:cNvPr id="14" name="Text Box 68"/>
          <p:cNvSpPr txBox="1">
            <a:spLocks noChangeArrowheads="1"/>
          </p:cNvSpPr>
          <p:nvPr/>
        </p:nvSpPr>
        <p:spPr bwMode="auto">
          <a:xfrm>
            <a:off x="714375" y="4075686"/>
            <a:ext cx="1954213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altLang="ko-KR" sz="1400" b="1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ea typeface="굴림" pitchFamily="50" charset="-127"/>
                <a:cs typeface="Arial" pitchFamily="34" charset="0"/>
              </a:rPr>
              <a:t>Equipment Selection</a:t>
            </a:r>
          </a:p>
        </p:txBody>
      </p:sp>
      <p:pic>
        <p:nvPicPr>
          <p:cNvPr id="15" name="Picture 51" descr="Play"/>
          <p:cNvPicPr>
            <a:picLocks noChangeAspect="1" noChangeArrowheads="1"/>
          </p:cNvPicPr>
          <p:nvPr/>
        </p:nvPicPr>
        <p:blipFill>
          <a:blip r:embed="rId3" cstate="print">
            <a:grayscl/>
          </a:blip>
          <a:srcRect/>
          <a:stretch>
            <a:fillRect/>
          </a:stretch>
        </p:blipFill>
        <p:spPr bwMode="auto">
          <a:xfrm>
            <a:off x="433388" y="4072511"/>
            <a:ext cx="295275" cy="29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8" name="표 31"/>
          <p:cNvGraphicFramePr>
            <a:graphicFrameLocks noGrp="1"/>
          </p:cNvGraphicFramePr>
          <p:nvPr/>
        </p:nvGraphicFramePr>
        <p:xfrm>
          <a:off x="428596" y="4537110"/>
          <a:ext cx="5357849" cy="1695682"/>
        </p:xfrm>
        <a:graphic>
          <a:graphicData uri="http://schemas.openxmlformats.org/drawingml/2006/table">
            <a:tbl>
              <a:tblPr/>
              <a:tblGrid>
                <a:gridCol w="1530814"/>
                <a:gridCol w="2296221"/>
                <a:gridCol w="1530814"/>
              </a:tblGrid>
              <a:tr h="26320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Equipment</a:t>
                      </a:r>
                      <a:endParaRPr kumimoji="0" lang="ko-KR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Model Type</a:t>
                      </a:r>
                      <a:endParaRPr kumimoji="0" lang="ko-KR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Quantity</a:t>
                      </a:r>
                      <a:endParaRPr kumimoji="0" lang="ko-KR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320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Outdoor Units</a:t>
                      </a:r>
                      <a:endParaRPr kumimoji="0" lang="ko-KR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 - DVM</a:t>
                      </a:r>
                      <a:r>
                        <a:rPr kumimoji="0" lang="hu-HU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 PLUS II</a:t>
                      </a:r>
                      <a:r>
                        <a:rPr kumimoji="0" lang="en-GB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I</a:t>
                      </a:r>
                      <a:r>
                        <a:rPr kumimoji="0" lang="hu-HU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 HR</a:t>
                      </a:r>
                      <a:endParaRPr kumimoji="0" lang="en-GB" altLang="ko-K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52</a:t>
                      </a:r>
                      <a:endParaRPr kumimoji="0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alpha val="20000"/>
                      </a:schemeClr>
                    </a:solidFill>
                  </a:tcPr>
                </a:tc>
              </a:tr>
              <a:tr h="26320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Indoor Units</a:t>
                      </a:r>
                      <a:endParaRPr kumimoji="0" lang="ko-KR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 - 4 Way /Duct</a:t>
                      </a:r>
                      <a:r>
                        <a:rPr kumimoji="0" lang="hu-HU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/Console</a:t>
                      </a:r>
                      <a:endParaRPr kumimoji="0" lang="en-GB" altLang="ko-K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 - Air Handling Units</a:t>
                      </a: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300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6 </a:t>
                      </a:r>
                      <a:endParaRPr kumimoji="0" lang="ko-KR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8311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Control Solution</a:t>
                      </a:r>
                      <a:endParaRPr kumimoji="0" lang="ko-KR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marL="18000" marR="18000" marT="18000" marB="18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alpha val="2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 - Centralized Controller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 - DMS 2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 - S-NET 3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 - Power Distribution</a:t>
                      </a:r>
                      <a:endParaRPr kumimoji="0" lang="ko-KR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alpha val="2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16" name="직선 연결선 17"/>
          <p:cNvCxnSpPr/>
          <p:nvPr/>
        </p:nvCxnSpPr>
        <p:spPr bwMode="auto">
          <a:xfrm rot="5400000">
            <a:off x="2754630" y="2488817"/>
            <a:ext cx="2783204" cy="5717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19" name="Picture 7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57884" y="4523940"/>
            <a:ext cx="3000396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5" cstate="print"/>
          <a:srcRect b="10930"/>
          <a:stretch>
            <a:fillRect/>
          </a:stretch>
        </p:blipFill>
        <p:spPr bwMode="auto">
          <a:xfrm>
            <a:off x="534964" y="1202591"/>
            <a:ext cx="3524657" cy="2592987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Text Box 9"/>
          <p:cNvSpPr txBox="1">
            <a:spLocks noChangeArrowheads="1"/>
          </p:cNvSpPr>
          <p:nvPr/>
        </p:nvSpPr>
        <p:spPr bwMode="auto">
          <a:xfrm>
            <a:off x="1331640" y="260648"/>
            <a:ext cx="215058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2400" b="1" dirty="0" err="1" smtClean="0">
                <a:solidFill>
                  <a:schemeClr val="bg1"/>
                </a:solidFill>
                <a:latin typeface="Arial" charset="0"/>
              </a:rPr>
              <a:t>Vaci</a:t>
            </a:r>
            <a:r>
              <a:rPr lang="en-US" altLang="ko-KR" sz="2400" b="1" dirty="0" smtClean="0">
                <a:solidFill>
                  <a:schemeClr val="bg1"/>
                </a:solidFill>
                <a:latin typeface="Arial" charset="0"/>
              </a:rPr>
              <a:t> 1, ORCO</a:t>
            </a:r>
            <a:endParaRPr lang="en-US" altLang="ko-KR" sz="2400" b="1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  </a:t>
            </a:r>
            <a:r>
              <a:rPr lang="en-GB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|</a:t>
            </a:r>
            <a:fld id="{D461EA4C-A0CD-46AE-8FF5-06D5D0F3310E}" type="slidenum">
              <a:rPr lang="en-GB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/>
              <a:t>23</a:t>
            </a:fld>
            <a:endParaRPr lang="en-GB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2012 Samsung Electronics Ltd.</a:t>
            </a:r>
            <a:endParaRPr lang="en-GB"/>
          </a:p>
        </p:txBody>
      </p:sp>
    </p:spTree>
  </p:cSld>
  <p:clrMapOvr>
    <a:masterClrMapping/>
  </p:clrMapOvr>
  <p:transition advClick="0" advTm="4000">
    <p:pull dir="d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1"/>
          <p:cNvSpPr>
            <a:spLocks noChangeArrowheads="1"/>
          </p:cNvSpPr>
          <p:nvPr/>
        </p:nvSpPr>
        <p:spPr bwMode="auto">
          <a:xfrm>
            <a:off x="428596" y="1097194"/>
            <a:ext cx="8429684" cy="2786082"/>
          </a:xfrm>
          <a:prstGeom prst="roundRect">
            <a:avLst>
              <a:gd name="adj" fmla="val 3920"/>
            </a:avLst>
          </a:prstGeom>
          <a:ln w="9525">
            <a:solidFill>
              <a:srgbClr val="FFFFFF"/>
            </a:solidFill>
            <a:round/>
            <a:headEnd/>
            <a:tailEnd/>
          </a:ln>
          <a:effectLst/>
        </p:spPr>
        <p:style>
          <a:lnRef idx="0">
            <a:scrgbClr r="0" g="0" b="0"/>
          </a:lnRef>
          <a:fillRef idx="1003">
            <a:schemeClr val="lt1"/>
          </a:fillRef>
          <a:effectRef idx="0">
            <a:scrgbClr r="0" g="0" b="0"/>
          </a:effectRef>
          <a:fontRef idx="major"/>
        </p:style>
        <p:txBody>
          <a:bodyPr wrap="none" anchor="ctr"/>
          <a:lstStyle/>
          <a:p>
            <a:pPr algn="ctr" eaLnBrk="0" hangingPunct="0"/>
            <a:endParaRPr lang="ko-KR" altLang="en-US" sz="1200" b="1">
              <a:solidFill>
                <a:srgbClr val="FFFFFF"/>
              </a:solidFill>
              <a:latin typeface="Arial" charset="0"/>
            </a:endParaRPr>
          </a:p>
        </p:txBody>
      </p:sp>
      <p:graphicFrame>
        <p:nvGraphicFramePr>
          <p:cNvPr id="8" name="표 37"/>
          <p:cNvGraphicFramePr>
            <a:graphicFrameLocks noGrp="1"/>
          </p:cNvGraphicFramePr>
          <p:nvPr/>
        </p:nvGraphicFramePr>
        <p:xfrm>
          <a:off x="4230688" y="1709985"/>
          <a:ext cx="4384675" cy="1958977"/>
        </p:xfrm>
        <a:graphic>
          <a:graphicData uri="http://schemas.openxmlformats.org/drawingml/2006/table">
            <a:tbl>
              <a:tblPr/>
              <a:tblGrid>
                <a:gridCol w="1812925"/>
                <a:gridCol w="2571750"/>
              </a:tblGrid>
              <a:tr h="366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Project   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ko-KR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Ikea</a:t>
                      </a:r>
                      <a:r>
                        <a:rPr kumimoji="0" lang="en-GB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 retail store</a:t>
                      </a:r>
                      <a:endParaRPr kumimoji="0" lang="ko-KR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</a:tr>
              <a:tr h="366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Location</a:t>
                      </a:r>
                      <a:endParaRPr kumimoji="0" lang="ko-KR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Valladolid, Spain</a:t>
                      </a:r>
                      <a:endParaRPr kumimoji="0" lang="ko-KR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6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Date of Completion</a:t>
                      </a:r>
                      <a:endParaRPr kumimoji="0" lang="ko-KR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CN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August 2012</a:t>
                      </a:r>
                      <a:endParaRPr kumimoji="0" lang="ko-KR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</a:tr>
              <a:tr h="4921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Size</a:t>
                      </a:r>
                      <a:endParaRPr kumimoji="0" lang="ko-KR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20,700</a:t>
                      </a:r>
                      <a:r>
                        <a:rPr kumimoji="0" lang="hu-HU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m</a:t>
                      </a:r>
                      <a:r>
                        <a:rPr kumimoji="0" lang="hu-HU" altLang="ko-KR" sz="1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2</a:t>
                      </a:r>
                      <a:endParaRPr kumimoji="0" lang="en-US" altLang="ko-KR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6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Value</a:t>
                      </a:r>
                      <a:endParaRPr kumimoji="0" lang="ko-KR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CN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€ 201k</a:t>
                      </a:r>
                      <a:endParaRPr kumimoji="0" lang="ko-KR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</a:tr>
            </a:tbl>
          </a:graphicData>
        </a:graphic>
      </p:graphicFrame>
      <p:grpSp>
        <p:nvGrpSpPr>
          <p:cNvPr id="2" name="Group 21"/>
          <p:cNvGrpSpPr/>
          <p:nvPr/>
        </p:nvGrpSpPr>
        <p:grpSpPr>
          <a:xfrm>
            <a:off x="4214810" y="1273425"/>
            <a:ext cx="1527175" cy="277813"/>
            <a:chOff x="4187833" y="962025"/>
            <a:chExt cx="1527175" cy="277813"/>
          </a:xfrm>
        </p:grpSpPr>
        <p:sp>
          <p:nvSpPr>
            <p:cNvPr id="11" name="직사각형 16"/>
            <p:cNvSpPr/>
            <p:nvPr/>
          </p:nvSpPr>
          <p:spPr bwMode="auto">
            <a:xfrm>
              <a:off x="4203008" y="996935"/>
              <a:ext cx="1512000" cy="222250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/>
          </p:spPr>
          <p:style>
            <a:lnRef idx="0">
              <a:schemeClr val="dk1"/>
            </a:lnRef>
            <a:fillRef idx="1003">
              <a:schemeClr val="dk2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ko-KR" altLang="en-US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" name="직사각형 18"/>
            <p:cNvSpPr>
              <a:spLocks noChangeArrowheads="1"/>
            </p:cNvSpPr>
            <p:nvPr/>
          </p:nvSpPr>
          <p:spPr bwMode="auto">
            <a:xfrm>
              <a:off x="4187833" y="962025"/>
              <a:ext cx="1527175" cy="2778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altLang="ko-KR" sz="1200" b="1" dirty="0">
                  <a:solidFill>
                    <a:prstClr val="white"/>
                  </a:solidFill>
                  <a:latin typeface="Arial" charset="0"/>
                  <a:cs typeface="Arial" charset="0"/>
                </a:rPr>
                <a:t>Information</a:t>
              </a:r>
              <a:endParaRPr lang="ko-KR" altLang="en-US" sz="1200" dirty="0">
                <a:solidFill>
                  <a:prstClr val="white"/>
                </a:solidFill>
              </a:endParaRPr>
            </a:p>
          </p:txBody>
        </p:sp>
      </p:grpSp>
      <p:sp>
        <p:nvSpPr>
          <p:cNvPr id="14" name="Text Box 68"/>
          <p:cNvSpPr txBox="1">
            <a:spLocks noChangeArrowheads="1"/>
          </p:cNvSpPr>
          <p:nvPr/>
        </p:nvSpPr>
        <p:spPr bwMode="auto">
          <a:xfrm>
            <a:off x="714375" y="4075686"/>
            <a:ext cx="1954213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altLang="ko-KR" sz="1400" b="1" dirty="0">
                <a:solidFill>
                  <a:srgbClr val="EEECE1">
                    <a:lumMod val="25000"/>
                  </a:srgbClr>
                </a:solidFill>
                <a:latin typeface="Arial" pitchFamily="34" charset="0"/>
                <a:ea typeface="굴림" pitchFamily="50" charset="-127"/>
                <a:cs typeface="Arial" pitchFamily="34" charset="0"/>
              </a:rPr>
              <a:t>Equipment Selection</a:t>
            </a:r>
          </a:p>
        </p:txBody>
      </p:sp>
      <p:pic>
        <p:nvPicPr>
          <p:cNvPr id="15" name="Picture 51" descr="Play"/>
          <p:cNvPicPr>
            <a:picLocks noChangeAspect="1" noChangeArrowheads="1"/>
          </p:cNvPicPr>
          <p:nvPr/>
        </p:nvPicPr>
        <p:blipFill>
          <a:blip r:embed="rId3" cstate="print">
            <a:grayscl/>
          </a:blip>
          <a:srcRect/>
          <a:stretch>
            <a:fillRect/>
          </a:stretch>
        </p:blipFill>
        <p:spPr bwMode="auto">
          <a:xfrm>
            <a:off x="433388" y="4072511"/>
            <a:ext cx="295275" cy="29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8" name="표 31"/>
          <p:cNvGraphicFramePr>
            <a:graphicFrameLocks noGrp="1"/>
          </p:cNvGraphicFramePr>
          <p:nvPr/>
        </p:nvGraphicFramePr>
        <p:xfrm>
          <a:off x="428596" y="4537110"/>
          <a:ext cx="5357849" cy="1272715"/>
        </p:xfrm>
        <a:graphic>
          <a:graphicData uri="http://schemas.openxmlformats.org/drawingml/2006/table">
            <a:tbl>
              <a:tblPr/>
              <a:tblGrid>
                <a:gridCol w="1530814"/>
                <a:gridCol w="2296221"/>
                <a:gridCol w="1530814"/>
              </a:tblGrid>
              <a:tr h="26320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Equipment</a:t>
                      </a:r>
                      <a:endParaRPr kumimoji="0" lang="ko-KR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Model Type</a:t>
                      </a:r>
                      <a:endParaRPr kumimoji="0" lang="ko-KR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Quantity</a:t>
                      </a:r>
                      <a:endParaRPr kumimoji="0" lang="ko-KR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320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Outdoor Units</a:t>
                      </a:r>
                      <a:endParaRPr kumimoji="0" lang="ko-KR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altLang="ko-K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alpha val="20000"/>
                      </a:schemeClr>
                    </a:solidFill>
                  </a:tcPr>
                </a:tc>
              </a:tr>
              <a:tr h="26320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Indoor Units</a:t>
                      </a:r>
                      <a:endParaRPr kumimoji="0" lang="ko-KR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 - </a:t>
                      </a:r>
                      <a:r>
                        <a:rPr kumimoji="0" lang="en-GB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ERV</a:t>
                      </a: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166</a:t>
                      </a:r>
                      <a:endParaRPr kumimoji="0" lang="ko-KR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8311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Control Solution</a:t>
                      </a:r>
                      <a:endParaRPr kumimoji="0" lang="ko-KR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marL="18000" marR="18000" marT="18000" marB="18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alpha val="2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 - CO2 sensor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 - MWR-WE10 wired remote controller</a:t>
                      </a:r>
                      <a:endParaRPr kumimoji="0" lang="ko-KR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alpha val="2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16" name="직선 연결선 17"/>
          <p:cNvCxnSpPr/>
          <p:nvPr/>
        </p:nvCxnSpPr>
        <p:spPr bwMode="auto">
          <a:xfrm rot="5400000">
            <a:off x="2754630" y="2488817"/>
            <a:ext cx="2783204" cy="5717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7" name="Text Box 9"/>
          <p:cNvSpPr txBox="1">
            <a:spLocks noChangeArrowheads="1"/>
          </p:cNvSpPr>
          <p:nvPr/>
        </p:nvSpPr>
        <p:spPr bwMode="auto">
          <a:xfrm>
            <a:off x="1331640" y="260648"/>
            <a:ext cx="92044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2400" b="1" dirty="0" smtClean="0">
                <a:solidFill>
                  <a:prstClr val="white"/>
                </a:solidFill>
                <a:latin typeface="Arial" charset="0"/>
              </a:rPr>
              <a:t>IKEA</a:t>
            </a:r>
            <a:endParaRPr lang="en-US" altLang="ko-KR" sz="2400" b="1" dirty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  </a:t>
            </a:r>
            <a:r>
              <a:rPr lang="en-GB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|</a:t>
            </a:r>
            <a:fld id="{D461EA4C-A0CD-46AE-8FF5-06D5D0F3310E}" type="slidenum">
              <a:rPr lang="en-GB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24</a:t>
            </a:fld>
            <a:endParaRPr lang="en-GB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2012 Samsung Electronics Ltd.</a:t>
            </a:r>
            <a:endParaRPr lang="en-GB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grpSp>
        <p:nvGrpSpPr>
          <p:cNvPr id="23" name="그룹 29"/>
          <p:cNvGrpSpPr/>
          <p:nvPr/>
        </p:nvGrpSpPr>
        <p:grpSpPr>
          <a:xfrm>
            <a:off x="467544" y="1052736"/>
            <a:ext cx="3600400" cy="2736304"/>
            <a:chOff x="952472" y="1144694"/>
            <a:chExt cx="3308942" cy="2355726"/>
          </a:xfrm>
        </p:grpSpPr>
        <p:pic>
          <p:nvPicPr>
            <p:cNvPr id="24" name="Picture 4" descr="http://www.revistaseccion.com/images/stories/IKEA_Carrier_Valladolid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952472" y="1285857"/>
              <a:ext cx="3305175" cy="22145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5" name="Picture 2" descr="http://upload.wikimedia.org/wikipedia/commons/thumb/5/5b/Valladolid%2C_Spain_location.png/250px-Valladolid%2C_Spain_location.png">
              <a:hlinkClick r:id="rId5"/>
            </p:cNvPr>
            <p:cNvPicPr>
              <a:picLocks noChangeAspect="1" noChangeArrowheads="1"/>
            </p:cNvPicPr>
            <p:nvPr/>
          </p:nvPicPr>
          <p:blipFill>
            <a:blip r:embed="rId6" cstate="screen"/>
            <a:srcRect/>
            <a:stretch>
              <a:fillRect/>
            </a:stretch>
          </p:blipFill>
          <p:spPr bwMode="auto">
            <a:xfrm>
              <a:off x="3243827" y="1144694"/>
              <a:ext cx="1017587" cy="9286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6" name="Picture 6" descr="http://www.inbisanoticias.com/fotos/IKEA_INBISA.jpg"/>
          <p:cNvPicPr>
            <a:picLocks noChangeAspect="1" noChangeArrowheads="1"/>
          </p:cNvPicPr>
          <p:nvPr/>
        </p:nvPicPr>
        <p:blipFill>
          <a:blip r:embed="rId7" cstate="print"/>
          <a:srcRect t="5738" b="3156"/>
          <a:stretch>
            <a:fillRect/>
          </a:stretch>
        </p:blipFill>
        <p:spPr bwMode="auto">
          <a:xfrm>
            <a:off x="5839594" y="4512471"/>
            <a:ext cx="3032640" cy="1872208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>
    <p:pull dir="d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1"/>
          <p:cNvSpPr>
            <a:spLocks noChangeArrowheads="1"/>
          </p:cNvSpPr>
          <p:nvPr/>
        </p:nvSpPr>
        <p:spPr bwMode="auto">
          <a:xfrm>
            <a:off x="428596" y="1074964"/>
            <a:ext cx="8429684" cy="2786082"/>
          </a:xfrm>
          <a:prstGeom prst="roundRect">
            <a:avLst>
              <a:gd name="adj" fmla="val 3920"/>
            </a:avLst>
          </a:prstGeom>
          <a:ln w="9525">
            <a:solidFill>
              <a:srgbClr val="FFFFFF"/>
            </a:solidFill>
            <a:round/>
            <a:headEnd/>
            <a:tailEnd/>
          </a:ln>
          <a:effectLst/>
        </p:spPr>
        <p:style>
          <a:lnRef idx="0">
            <a:scrgbClr r="0" g="0" b="0"/>
          </a:lnRef>
          <a:fillRef idx="1003">
            <a:schemeClr val="lt1"/>
          </a:fillRef>
          <a:effectRef idx="0">
            <a:scrgbClr r="0" g="0" b="0"/>
          </a:effectRef>
          <a:fontRef idx="major"/>
        </p:style>
        <p:txBody>
          <a:bodyPr wrap="none" anchor="ctr"/>
          <a:lstStyle/>
          <a:p>
            <a:pPr algn="ctr" eaLnBrk="0" hangingPunct="0"/>
            <a:endParaRPr lang="ko-KR" altLang="en-US" sz="1200" b="1">
              <a:solidFill>
                <a:srgbClr val="FFFFFF"/>
              </a:solidFill>
              <a:latin typeface="Arial" charset="0"/>
            </a:endParaRPr>
          </a:p>
        </p:txBody>
      </p:sp>
      <p:graphicFrame>
        <p:nvGraphicFramePr>
          <p:cNvPr id="8" name="표 37"/>
          <p:cNvGraphicFramePr>
            <a:graphicFrameLocks noGrp="1"/>
          </p:cNvGraphicFramePr>
          <p:nvPr/>
        </p:nvGraphicFramePr>
        <p:xfrm>
          <a:off x="4230688" y="1687755"/>
          <a:ext cx="4384675" cy="1958977"/>
        </p:xfrm>
        <a:graphic>
          <a:graphicData uri="http://schemas.openxmlformats.org/drawingml/2006/table">
            <a:tbl>
              <a:tblPr/>
              <a:tblGrid>
                <a:gridCol w="1812925"/>
                <a:gridCol w="2571750"/>
              </a:tblGrid>
              <a:tr h="366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Project   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Retail</a:t>
                      </a:r>
                      <a:endParaRPr kumimoji="0" lang="ko-KR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</a:tr>
              <a:tr h="366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Location</a:t>
                      </a:r>
                      <a:endParaRPr kumimoji="0" lang="ko-KR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Erkrath</a:t>
                      </a:r>
                      <a:r>
                        <a:rPr kumimoji="0" lang="en-US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, Germany</a:t>
                      </a:r>
                      <a:endParaRPr kumimoji="0" lang="ko-KR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6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Date of Completion</a:t>
                      </a:r>
                      <a:endParaRPr kumimoji="0" lang="ko-KR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August 2010</a:t>
                      </a:r>
                      <a:endParaRPr kumimoji="0" lang="ko-KR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</a:tr>
              <a:tr h="4921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Size</a:t>
                      </a:r>
                      <a:endParaRPr kumimoji="0" lang="ko-KR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6,000 </a:t>
                      </a:r>
                      <a:r>
                        <a:rPr kumimoji="0" lang="hu-HU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m</a:t>
                      </a:r>
                      <a:r>
                        <a:rPr kumimoji="0" lang="hu-HU" altLang="ko-KR" sz="1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2</a:t>
                      </a:r>
                      <a:endParaRPr kumimoji="0" lang="en-US" altLang="ko-KR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6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Value</a:t>
                      </a:r>
                      <a:endParaRPr kumimoji="0" lang="ko-KR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CN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€ 100k</a:t>
                      </a:r>
                      <a:endParaRPr kumimoji="0" lang="ko-KR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</a:tr>
            </a:tbl>
          </a:graphicData>
        </a:graphic>
      </p:graphicFrame>
      <p:grpSp>
        <p:nvGrpSpPr>
          <p:cNvPr id="2" name="Group 21"/>
          <p:cNvGrpSpPr/>
          <p:nvPr/>
        </p:nvGrpSpPr>
        <p:grpSpPr>
          <a:xfrm>
            <a:off x="4214810" y="1251195"/>
            <a:ext cx="1527175" cy="277813"/>
            <a:chOff x="4187833" y="962025"/>
            <a:chExt cx="1527175" cy="277813"/>
          </a:xfrm>
        </p:grpSpPr>
        <p:sp>
          <p:nvSpPr>
            <p:cNvPr id="11" name="직사각형 16"/>
            <p:cNvSpPr/>
            <p:nvPr/>
          </p:nvSpPr>
          <p:spPr bwMode="auto">
            <a:xfrm>
              <a:off x="4203008" y="996935"/>
              <a:ext cx="1512000" cy="222250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/>
          </p:spPr>
          <p:style>
            <a:lnRef idx="0">
              <a:schemeClr val="dk1"/>
            </a:lnRef>
            <a:fillRef idx="1003">
              <a:schemeClr val="dk2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ko-KR" altLang="en-US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" name="직사각형 18"/>
            <p:cNvSpPr>
              <a:spLocks noChangeArrowheads="1"/>
            </p:cNvSpPr>
            <p:nvPr/>
          </p:nvSpPr>
          <p:spPr bwMode="auto">
            <a:xfrm>
              <a:off x="4187833" y="962025"/>
              <a:ext cx="1527175" cy="2778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altLang="ko-KR" sz="1200" b="1" dirty="0">
                  <a:solidFill>
                    <a:prstClr val="white"/>
                  </a:solidFill>
                  <a:latin typeface="Arial" charset="0"/>
                  <a:cs typeface="Arial" charset="0"/>
                </a:rPr>
                <a:t>Information</a:t>
              </a:r>
              <a:endParaRPr lang="ko-KR" altLang="en-US" sz="1200" dirty="0">
                <a:solidFill>
                  <a:prstClr val="white"/>
                </a:solidFill>
              </a:endParaRPr>
            </a:p>
          </p:txBody>
        </p:sp>
      </p:grpSp>
      <p:sp>
        <p:nvSpPr>
          <p:cNvPr id="14" name="Text Box 68"/>
          <p:cNvSpPr txBox="1">
            <a:spLocks noChangeArrowheads="1"/>
          </p:cNvSpPr>
          <p:nvPr/>
        </p:nvSpPr>
        <p:spPr bwMode="auto">
          <a:xfrm>
            <a:off x="714375" y="4125464"/>
            <a:ext cx="1954213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altLang="ko-KR" sz="1400" b="1" dirty="0">
                <a:solidFill>
                  <a:srgbClr val="EEECE1">
                    <a:lumMod val="25000"/>
                  </a:srgbClr>
                </a:solidFill>
                <a:latin typeface="Arial" pitchFamily="34" charset="0"/>
                <a:ea typeface="굴림" pitchFamily="50" charset="-127"/>
                <a:cs typeface="Arial" pitchFamily="34" charset="0"/>
              </a:rPr>
              <a:t>Equipment Selection</a:t>
            </a:r>
          </a:p>
        </p:txBody>
      </p:sp>
      <p:pic>
        <p:nvPicPr>
          <p:cNvPr id="15" name="Picture 51" descr="Play"/>
          <p:cNvPicPr>
            <a:picLocks noChangeAspect="1" noChangeArrowheads="1"/>
          </p:cNvPicPr>
          <p:nvPr/>
        </p:nvPicPr>
        <p:blipFill>
          <a:blip r:embed="rId3" cstate="print">
            <a:grayscl/>
          </a:blip>
          <a:srcRect/>
          <a:stretch>
            <a:fillRect/>
          </a:stretch>
        </p:blipFill>
        <p:spPr bwMode="auto">
          <a:xfrm>
            <a:off x="433388" y="4122289"/>
            <a:ext cx="295275" cy="29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8" name="표 31"/>
          <p:cNvGraphicFramePr>
            <a:graphicFrameLocks noGrp="1"/>
          </p:cNvGraphicFramePr>
          <p:nvPr/>
        </p:nvGraphicFramePr>
        <p:xfrm>
          <a:off x="428596" y="4586888"/>
          <a:ext cx="5357849" cy="1272715"/>
        </p:xfrm>
        <a:graphic>
          <a:graphicData uri="http://schemas.openxmlformats.org/drawingml/2006/table">
            <a:tbl>
              <a:tblPr/>
              <a:tblGrid>
                <a:gridCol w="1530814"/>
                <a:gridCol w="2296221"/>
                <a:gridCol w="1530814"/>
              </a:tblGrid>
              <a:tr h="26320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Equipment</a:t>
                      </a:r>
                      <a:endParaRPr kumimoji="0" lang="ko-KR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Model Type</a:t>
                      </a:r>
                      <a:endParaRPr kumimoji="0" lang="ko-KR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Quantity</a:t>
                      </a:r>
                      <a:endParaRPr kumimoji="0" lang="ko-KR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320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Outdoor Units</a:t>
                      </a:r>
                      <a:endParaRPr kumimoji="0" lang="ko-KR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 - DVM</a:t>
                      </a:r>
                      <a:r>
                        <a:rPr kumimoji="0" lang="hu-HU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 PLUS </a:t>
                      </a:r>
                      <a:r>
                        <a:rPr kumimoji="0" lang="en-GB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III</a:t>
                      </a: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6</a:t>
                      </a:r>
                      <a:endParaRPr kumimoji="0" lang="ko-KR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alpha val="20000"/>
                      </a:schemeClr>
                    </a:solidFill>
                  </a:tcPr>
                </a:tc>
              </a:tr>
              <a:tr h="26320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Indoor Units</a:t>
                      </a:r>
                      <a:endParaRPr kumimoji="0" lang="ko-KR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 - Mini 4Way Cassette</a:t>
                      </a:r>
                      <a:endParaRPr kumimoji="0" lang="ko-KR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30</a:t>
                      </a:r>
                      <a:endParaRPr kumimoji="0" lang="ko-KR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marL="18000" marR="18000" marT="18000" marB="18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8311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Control Solution</a:t>
                      </a:r>
                      <a:endParaRPr kumimoji="0" lang="ko-KR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alpha val="2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 - Wired remote controller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 - DMS</a:t>
                      </a: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alpha val="2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16" name="직선 연결선 17"/>
          <p:cNvCxnSpPr/>
          <p:nvPr/>
        </p:nvCxnSpPr>
        <p:spPr bwMode="auto">
          <a:xfrm rot="5400000">
            <a:off x="2754630" y="2466587"/>
            <a:ext cx="2783204" cy="5717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133122" name="Picture 2"/>
          <p:cNvPicPr>
            <a:picLocks noChangeAspect="1" noChangeArrowheads="1"/>
          </p:cNvPicPr>
          <p:nvPr/>
        </p:nvPicPr>
        <p:blipFill>
          <a:blip r:embed="rId4" cstate="print"/>
          <a:srcRect l="8806" r="11644"/>
          <a:stretch>
            <a:fillRect/>
          </a:stretch>
        </p:blipFill>
        <p:spPr bwMode="auto">
          <a:xfrm>
            <a:off x="491192" y="1176129"/>
            <a:ext cx="3600400" cy="2582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23" name="Picture 3"/>
          <p:cNvPicPr>
            <a:picLocks noChangeAspect="1" noChangeArrowheads="1"/>
          </p:cNvPicPr>
          <p:nvPr/>
        </p:nvPicPr>
        <p:blipFill>
          <a:blip r:embed="rId5" cstate="print"/>
          <a:srcRect b="6667"/>
          <a:stretch>
            <a:fillRect/>
          </a:stretch>
        </p:blipFill>
        <p:spPr bwMode="auto">
          <a:xfrm>
            <a:off x="5868144" y="4581128"/>
            <a:ext cx="2952328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 Box 9"/>
          <p:cNvSpPr txBox="1">
            <a:spLocks noChangeArrowheads="1"/>
          </p:cNvSpPr>
          <p:nvPr/>
        </p:nvSpPr>
        <p:spPr bwMode="auto">
          <a:xfrm>
            <a:off x="1331640" y="260648"/>
            <a:ext cx="368883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2400" b="1" dirty="0" err="1" smtClean="0">
                <a:solidFill>
                  <a:schemeClr val="bg1"/>
                </a:solidFill>
                <a:latin typeface="Arial" charset="0"/>
              </a:rPr>
              <a:t>Bavier</a:t>
            </a:r>
            <a:r>
              <a:rPr lang="en-US" altLang="ko-KR" sz="2400" b="1" dirty="0" smtClean="0">
                <a:solidFill>
                  <a:schemeClr val="bg1"/>
                </a:solidFill>
                <a:latin typeface="Arial" charset="0"/>
              </a:rPr>
              <a:t> Shopping Centre</a:t>
            </a:r>
            <a:endParaRPr lang="en-US" altLang="ko-KR" sz="2400" b="1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  </a:t>
            </a:r>
            <a:r>
              <a:rPr lang="en-GB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|</a:t>
            </a:r>
            <a:fld id="{D461EA4C-A0CD-46AE-8FF5-06D5D0F3310E}" type="slidenum">
              <a:rPr lang="en-GB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/>
              <a:t>25</a:t>
            </a:fld>
            <a:endParaRPr lang="en-GB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2012 Samsung Electronics Ltd.</a:t>
            </a:r>
            <a:endParaRPr lang="en-GB"/>
          </a:p>
        </p:txBody>
      </p:sp>
    </p:spTree>
  </p:cSld>
  <p:clrMapOvr>
    <a:masterClrMapping/>
  </p:clrMapOvr>
  <p:transition advClick="0" advTm="4000">
    <p:pull dir="d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1"/>
          <p:cNvSpPr>
            <a:spLocks noChangeArrowheads="1"/>
          </p:cNvSpPr>
          <p:nvPr/>
        </p:nvSpPr>
        <p:spPr bwMode="auto">
          <a:xfrm>
            <a:off x="428596" y="1100043"/>
            <a:ext cx="8429684" cy="2786082"/>
          </a:xfrm>
          <a:prstGeom prst="roundRect">
            <a:avLst>
              <a:gd name="adj" fmla="val 3920"/>
            </a:avLst>
          </a:prstGeom>
          <a:ln w="9525">
            <a:solidFill>
              <a:srgbClr val="FFFFFF"/>
            </a:solidFill>
            <a:round/>
            <a:headEnd/>
            <a:tailEnd/>
          </a:ln>
          <a:effectLst/>
        </p:spPr>
        <p:style>
          <a:lnRef idx="0">
            <a:scrgbClr r="0" g="0" b="0"/>
          </a:lnRef>
          <a:fillRef idx="1003">
            <a:schemeClr val="lt1"/>
          </a:fillRef>
          <a:effectRef idx="0">
            <a:scrgbClr r="0" g="0" b="0"/>
          </a:effectRef>
          <a:fontRef idx="major"/>
        </p:style>
        <p:txBody>
          <a:bodyPr wrap="none" anchor="ctr"/>
          <a:lstStyle/>
          <a:p>
            <a:pPr algn="ctr" eaLnBrk="0" latinLnBrk="0" hangingPunct="0"/>
            <a:endParaRPr kumimoji="0" lang="ko-KR" altLang="en-US" sz="1200" b="1">
              <a:solidFill>
                <a:srgbClr val="FFFFFF"/>
              </a:solidFill>
              <a:latin typeface="Arial" charset="0"/>
            </a:endParaRPr>
          </a:p>
        </p:txBody>
      </p:sp>
      <p:graphicFrame>
        <p:nvGraphicFramePr>
          <p:cNvPr id="8" name="표 37"/>
          <p:cNvGraphicFramePr>
            <a:graphicFrameLocks noGrp="1"/>
          </p:cNvGraphicFramePr>
          <p:nvPr/>
        </p:nvGraphicFramePr>
        <p:xfrm>
          <a:off x="4230688" y="1712834"/>
          <a:ext cx="4384675" cy="1958977"/>
        </p:xfrm>
        <a:graphic>
          <a:graphicData uri="http://schemas.openxmlformats.org/drawingml/2006/table">
            <a:tbl>
              <a:tblPr/>
              <a:tblGrid>
                <a:gridCol w="1812925"/>
                <a:gridCol w="2571750"/>
              </a:tblGrid>
              <a:tr h="366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Project   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Retail</a:t>
                      </a:r>
                      <a:endParaRPr kumimoji="0" lang="ko-KR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</a:tr>
              <a:tr h="366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Location</a:t>
                      </a:r>
                      <a:endParaRPr kumimoji="0" lang="ko-KR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Dublin, Ireland</a:t>
                      </a:r>
                      <a:endParaRPr kumimoji="0" lang="ko-KR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6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Date of Completion</a:t>
                      </a:r>
                      <a:endParaRPr kumimoji="0" lang="ko-KR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CN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June 2010</a:t>
                      </a:r>
                      <a:endParaRPr kumimoji="0" lang="ko-KR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</a:tr>
              <a:tr h="4921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Size</a:t>
                      </a:r>
                      <a:endParaRPr kumimoji="0" lang="ko-KR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3,700</a:t>
                      </a:r>
                      <a:r>
                        <a:rPr kumimoji="0" lang="hu-HU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 m</a:t>
                      </a:r>
                      <a:r>
                        <a:rPr kumimoji="0" lang="hu-HU" altLang="ko-KR" sz="1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2</a:t>
                      </a:r>
                      <a:endParaRPr kumimoji="0" lang="en-US" altLang="ko-KR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6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Value</a:t>
                      </a:r>
                      <a:endParaRPr kumimoji="0" lang="ko-KR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CN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€ 110</a:t>
                      </a:r>
                      <a:r>
                        <a:rPr kumimoji="0" lang="hu-HU" altLang="zh-CN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k</a:t>
                      </a:r>
                      <a:endParaRPr kumimoji="0" lang="ko-KR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</a:tr>
            </a:tbl>
          </a:graphicData>
        </a:graphic>
      </p:graphicFrame>
      <p:grpSp>
        <p:nvGrpSpPr>
          <p:cNvPr id="2" name="Group 21"/>
          <p:cNvGrpSpPr/>
          <p:nvPr/>
        </p:nvGrpSpPr>
        <p:grpSpPr>
          <a:xfrm>
            <a:off x="4214810" y="1276274"/>
            <a:ext cx="1527175" cy="277813"/>
            <a:chOff x="4187833" y="962025"/>
            <a:chExt cx="1527175" cy="277813"/>
          </a:xfrm>
        </p:grpSpPr>
        <p:sp>
          <p:nvSpPr>
            <p:cNvPr id="11" name="직사각형 16"/>
            <p:cNvSpPr/>
            <p:nvPr/>
          </p:nvSpPr>
          <p:spPr bwMode="auto">
            <a:xfrm>
              <a:off x="4203008" y="996935"/>
              <a:ext cx="1512000" cy="222250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/>
          </p:spPr>
          <p:style>
            <a:lnRef idx="0">
              <a:schemeClr val="dk1"/>
            </a:lnRef>
            <a:fillRef idx="1003">
              <a:schemeClr val="dk2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ko-KR" altLang="en-US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" name="직사각형 18"/>
            <p:cNvSpPr>
              <a:spLocks noChangeArrowheads="1"/>
            </p:cNvSpPr>
            <p:nvPr/>
          </p:nvSpPr>
          <p:spPr bwMode="auto">
            <a:xfrm>
              <a:off x="4187833" y="962025"/>
              <a:ext cx="1527175" cy="2778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altLang="ko-KR" sz="1200" b="1" dirty="0">
                  <a:solidFill>
                    <a:schemeClr val="bg1"/>
                  </a:solidFill>
                  <a:latin typeface="Arial" charset="0"/>
                  <a:cs typeface="Arial" charset="0"/>
                </a:rPr>
                <a:t>Information</a:t>
              </a:r>
              <a:endParaRPr lang="ko-KR" altLang="en-US" sz="1200" dirty="0">
                <a:solidFill>
                  <a:schemeClr val="bg1"/>
                </a:solidFill>
              </a:endParaRPr>
            </a:p>
          </p:txBody>
        </p:sp>
      </p:grpSp>
      <p:sp>
        <p:nvSpPr>
          <p:cNvPr id="14" name="Text Box 68"/>
          <p:cNvSpPr txBox="1">
            <a:spLocks noChangeArrowheads="1"/>
          </p:cNvSpPr>
          <p:nvPr/>
        </p:nvSpPr>
        <p:spPr bwMode="auto">
          <a:xfrm>
            <a:off x="714375" y="4078535"/>
            <a:ext cx="1954213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altLang="ko-KR" sz="1400" b="1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ea typeface="굴림" pitchFamily="50" charset="-127"/>
                <a:cs typeface="Arial" pitchFamily="34" charset="0"/>
              </a:rPr>
              <a:t>Equipment Selection</a:t>
            </a:r>
          </a:p>
        </p:txBody>
      </p:sp>
      <p:pic>
        <p:nvPicPr>
          <p:cNvPr id="15" name="Picture 51" descr="Play"/>
          <p:cNvPicPr>
            <a:picLocks noChangeAspect="1" noChangeArrowheads="1"/>
          </p:cNvPicPr>
          <p:nvPr/>
        </p:nvPicPr>
        <p:blipFill>
          <a:blip r:embed="rId3" cstate="print">
            <a:grayscl/>
          </a:blip>
          <a:srcRect/>
          <a:stretch>
            <a:fillRect/>
          </a:stretch>
        </p:blipFill>
        <p:spPr bwMode="auto">
          <a:xfrm>
            <a:off x="433388" y="4075360"/>
            <a:ext cx="295275" cy="29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7" name="표 31"/>
          <p:cNvGraphicFramePr>
            <a:graphicFrameLocks noGrp="1"/>
          </p:cNvGraphicFramePr>
          <p:nvPr/>
        </p:nvGraphicFramePr>
        <p:xfrm>
          <a:off x="428596" y="4539959"/>
          <a:ext cx="5357849" cy="1549833"/>
        </p:xfrm>
        <a:graphic>
          <a:graphicData uri="http://schemas.openxmlformats.org/drawingml/2006/table">
            <a:tbl>
              <a:tblPr/>
              <a:tblGrid>
                <a:gridCol w="1530814"/>
                <a:gridCol w="2296221"/>
                <a:gridCol w="1530814"/>
              </a:tblGrid>
              <a:tr h="26320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Equipment</a:t>
                      </a:r>
                      <a:endParaRPr kumimoji="0" lang="ko-KR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Model Type</a:t>
                      </a:r>
                      <a:endParaRPr kumimoji="0" lang="ko-KR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Quantity</a:t>
                      </a:r>
                      <a:endParaRPr kumimoji="0" lang="ko-KR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320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Outdoor Units</a:t>
                      </a:r>
                      <a:endParaRPr kumimoji="0" lang="ko-KR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 - DVM</a:t>
                      </a:r>
                      <a:r>
                        <a:rPr kumimoji="0" lang="hu-HU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 PLUS II</a:t>
                      </a:r>
                      <a:r>
                        <a:rPr kumimoji="0" lang="en-GB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I HR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 - CAC</a:t>
                      </a: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8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8</a:t>
                      </a:r>
                      <a:endParaRPr kumimoji="0" lang="ko-KR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alpha val="20000"/>
                      </a:schemeClr>
                    </a:solidFill>
                  </a:tcPr>
                </a:tc>
              </a:tr>
              <a:tr h="26320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Indoor Units</a:t>
                      </a:r>
                      <a:endParaRPr kumimoji="0" lang="ko-KR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 - </a:t>
                      </a:r>
                      <a:r>
                        <a:rPr kumimoji="0" lang="en-GB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4Way Cassette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 - 1Way Cassette</a:t>
                      </a:r>
                      <a:endParaRPr kumimoji="0" lang="ko-KR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28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1</a:t>
                      </a:r>
                      <a:endParaRPr kumimoji="0" lang="ko-KR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8311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Control Solution</a:t>
                      </a:r>
                      <a:endParaRPr kumimoji="0" lang="ko-KR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alpha val="2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 - DMS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 - S-NET Mini</a:t>
                      </a: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alpha val="2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18" name="직선 연결선 17"/>
          <p:cNvCxnSpPr/>
          <p:nvPr/>
        </p:nvCxnSpPr>
        <p:spPr bwMode="auto">
          <a:xfrm rot="5400000">
            <a:off x="2754630" y="2491666"/>
            <a:ext cx="2783204" cy="5717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" y="1171480"/>
            <a:ext cx="3502891" cy="26521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/>
          <a:srcRect t="6838"/>
          <a:stretch>
            <a:fillRect/>
          </a:stretch>
        </p:blipFill>
        <p:spPr bwMode="auto">
          <a:xfrm>
            <a:off x="5857885" y="4534199"/>
            <a:ext cx="3000396" cy="2063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Text Box 9"/>
          <p:cNvSpPr txBox="1">
            <a:spLocks noChangeArrowheads="1"/>
          </p:cNvSpPr>
          <p:nvPr/>
        </p:nvSpPr>
        <p:spPr bwMode="auto">
          <a:xfrm>
            <a:off x="1331640" y="260648"/>
            <a:ext cx="163698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2400" b="1" dirty="0" smtClean="0">
                <a:solidFill>
                  <a:schemeClr val="bg1"/>
                </a:solidFill>
                <a:latin typeface="Arial" charset="0"/>
              </a:rPr>
              <a:t>New Look</a:t>
            </a:r>
            <a:endParaRPr lang="en-US" altLang="ko-KR" sz="2400" b="1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  </a:t>
            </a:r>
            <a:r>
              <a:rPr lang="en-GB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|</a:t>
            </a:r>
            <a:fld id="{D461EA4C-A0CD-46AE-8FF5-06D5D0F3310E}" type="slidenum">
              <a:rPr lang="en-GB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/>
              <a:t>26</a:t>
            </a:fld>
            <a:endParaRPr lang="en-GB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2012 Samsung Electronics Ltd.</a:t>
            </a:r>
            <a:endParaRPr lang="en-GB"/>
          </a:p>
        </p:txBody>
      </p:sp>
    </p:spTree>
  </p:cSld>
  <p:clrMapOvr>
    <a:masterClrMapping/>
  </p:clrMapOvr>
  <p:transition advClick="0" advTm="4000">
    <p:pull dir="d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1"/>
          <p:cNvSpPr>
            <a:spLocks noChangeArrowheads="1"/>
          </p:cNvSpPr>
          <p:nvPr/>
        </p:nvSpPr>
        <p:spPr bwMode="auto">
          <a:xfrm>
            <a:off x="428596" y="1146972"/>
            <a:ext cx="8429684" cy="2786082"/>
          </a:xfrm>
          <a:prstGeom prst="roundRect">
            <a:avLst>
              <a:gd name="adj" fmla="val 3920"/>
            </a:avLst>
          </a:prstGeom>
          <a:ln w="9525">
            <a:solidFill>
              <a:srgbClr val="FFFFFF"/>
            </a:solidFill>
            <a:round/>
            <a:headEnd/>
            <a:tailEnd/>
          </a:ln>
          <a:effectLst/>
        </p:spPr>
        <p:style>
          <a:lnRef idx="0">
            <a:scrgbClr r="0" g="0" b="0"/>
          </a:lnRef>
          <a:fillRef idx="1003">
            <a:schemeClr val="lt1"/>
          </a:fillRef>
          <a:effectRef idx="0">
            <a:scrgbClr r="0" g="0" b="0"/>
          </a:effectRef>
          <a:fontRef idx="major"/>
        </p:style>
        <p:txBody>
          <a:bodyPr wrap="none" anchor="ctr"/>
          <a:lstStyle/>
          <a:p>
            <a:pPr algn="ctr" eaLnBrk="0" hangingPunct="0"/>
            <a:endParaRPr lang="ko-KR" altLang="en-US" sz="1200" b="1">
              <a:solidFill>
                <a:srgbClr val="FFFFFF"/>
              </a:solidFill>
              <a:latin typeface="Arial" charset="0"/>
            </a:endParaRPr>
          </a:p>
        </p:txBody>
      </p:sp>
      <p:graphicFrame>
        <p:nvGraphicFramePr>
          <p:cNvPr id="8" name="표 37"/>
          <p:cNvGraphicFramePr>
            <a:graphicFrameLocks noGrp="1"/>
          </p:cNvGraphicFramePr>
          <p:nvPr/>
        </p:nvGraphicFramePr>
        <p:xfrm>
          <a:off x="4230688" y="1759763"/>
          <a:ext cx="4384675" cy="1958977"/>
        </p:xfrm>
        <a:graphic>
          <a:graphicData uri="http://schemas.openxmlformats.org/drawingml/2006/table">
            <a:tbl>
              <a:tblPr/>
              <a:tblGrid>
                <a:gridCol w="1812925"/>
                <a:gridCol w="2571750"/>
              </a:tblGrid>
              <a:tr h="366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Project   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Retail</a:t>
                      </a:r>
                      <a:endParaRPr kumimoji="0" lang="ko-KR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</a:tr>
              <a:tr h="366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Location</a:t>
                      </a:r>
                      <a:endParaRPr kumimoji="0" lang="ko-KR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Reutlingen, Germany</a:t>
                      </a:r>
                      <a:endParaRPr kumimoji="0" lang="ko-KR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6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Date of Completion</a:t>
                      </a:r>
                      <a:endParaRPr kumimoji="0" lang="ko-KR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August 2011</a:t>
                      </a:r>
                      <a:endParaRPr kumimoji="0" lang="ko-KR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</a:tr>
              <a:tr h="4921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Size</a:t>
                      </a:r>
                      <a:endParaRPr kumimoji="0" lang="ko-KR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6,000 </a:t>
                      </a:r>
                      <a:r>
                        <a:rPr kumimoji="0" lang="hu-HU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m</a:t>
                      </a:r>
                      <a:r>
                        <a:rPr kumimoji="0" lang="hu-HU" altLang="ko-KR" sz="1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2</a:t>
                      </a:r>
                      <a:endParaRPr kumimoji="0" lang="en-US" altLang="ko-KR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6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Value</a:t>
                      </a:r>
                      <a:endParaRPr kumimoji="0" lang="ko-KR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CN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€ 135k</a:t>
                      </a:r>
                      <a:endParaRPr kumimoji="0" lang="ko-KR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</a:tr>
            </a:tbl>
          </a:graphicData>
        </a:graphic>
      </p:graphicFrame>
      <p:grpSp>
        <p:nvGrpSpPr>
          <p:cNvPr id="2" name="Group 21"/>
          <p:cNvGrpSpPr/>
          <p:nvPr/>
        </p:nvGrpSpPr>
        <p:grpSpPr>
          <a:xfrm>
            <a:off x="4214810" y="1323203"/>
            <a:ext cx="1527175" cy="277813"/>
            <a:chOff x="4187833" y="962025"/>
            <a:chExt cx="1527175" cy="277813"/>
          </a:xfrm>
        </p:grpSpPr>
        <p:sp>
          <p:nvSpPr>
            <p:cNvPr id="11" name="직사각형 16"/>
            <p:cNvSpPr/>
            <p:nvPr/>
          </p:nvSpPr>
          <p:spPr bwMode="auto">
            <a:xfrm>
              <a:off x="4203008" y="996935"/>
              <a:ext cx="1512000" cy="222250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/>
          </p:spPr>
          <p:style>
            <a:lnRef idx="0">
              <a:schemeClr val="dk1"/>
            </a:lnRef>
            <a:fillRef idx="1003">
              <a:schemeClr val="dk2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ko-KR" altLang="en-US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" name="직사각형 18"/>
            <p:cNvSpPr>
              <a:spLocks noChangeArrowheads="1"/>
            </p:cNvSpPr>
            <p:nvPr/>
          </p:nvSpPr>
          <p:spPr bwMode="auto">
            <a:xfrm>
              <a:off x="4187833" y="962025"/>
              <a:ext cx="1527175" cy="2778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altLang="ko-KR" sz="1200" b="1" dirty="0">
                  <a:solidFill>
                    <a:prstClr val="white"/>
                  </a:solidFill>
                  <a:latin typeface="Arial" charset="0"/>
                  <a:cs typeface="Arial" charset="0"/>
                </a:rPr>
                <a:t>Information</a:t>
              </a:r>
              <a:endParaRPr lang="ko-KR" altLang="en-US" sz="1200" dirty="0">
                <a:solidFill>
                  <a:prstClr val="white"/>
                </a:solidFill>
              </a:endParaRPr>
            </a:p>
          </p:txBody>
        </p:sp>
      </p:grpSp>
      <p:sp>
        <p:nvSpPr>
          <p:cNvPr id="14" name="Text Box 68"/>
          <p:cNvSpPr txBox="1">
            <a:spLocks noChangeArrowheads="1"/>
          </p:cNvSpPr>
          <p:nvPr/>
        </p:nvSpPr>
        <p:spPr bwMode="auto">
          <a:xfrm>
            <a:off x="714375" y="4125464"/>
            <a:ext cx="1954213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altLang="ko-KR" sz="1400" b="1" dirty="0">
                <a:solidFill>
                  <a:srgbClr val="EEECE1">
                    <a:lumMod val="25000"/>
                  </a:srgbClr>
                </a:solidFill>
                <a:latin typeface="Arial" pitchFamily="34" charset="0"/>
                <a:ea typeface="굴림" pitchFamily="50" charset="-127"/>
                <a:cs typeface="Arial" pitchFamily="34" charset="0"/>
              </a:rPr>
              <a:t>Equipment Selection</a:t>
            </a:r>
          </a:p>
        </p:txBody>
      </p:sp>
      <p:pic>
        <p:nvPicPr>
          <p:cNvPr id="15" name="Picture 51" descr="Play"/>
          <p:cNvPicPr>
            <a:picLocks noChangeAspect="1" noChangeArrowheads="1"/>
          </p:cNvPicPr>
          <p:nvPr/>
        </p:nvPicPr>
        <p:blipFill>
          <a:blip r:embed="rId3" cstate="print">
            <a:grayscl/>
          </a:blip>
          <a:srcRect/>
          <a:stretch>
            <a:fillRect/>
          </a:stretch>
        </p:blipFill>
        <p:spPr bwMode="auto">
          <a:xfrm>
            <a:off x="433388" y="4122289"/>
            <a:ext cx="295275" cy="29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8" name="표 31"/>
          <p:cNvGraphicFramePr>
            <a:graphicFrameLocks noGrp="1"/>
          </p:cNvGraphicFramePr>
          <p:nvPr/>
        </p:nvGraphicFramePr>
        <p:xfrm>
          <a:off x="428596" y="4586888"/>
          <a:ext cx="5357849" cy="1777034"/>
        </p:xfrm>
        <a:graphic>
          <a:graphicData uri="http://schemas.openxmlformats.org/drawingml/2006/table">
            <a:tbl>
              <a:tblPr/>
              <a:tblGrid>
                <a:gridCol w="1530814"/>
                <a:gridCol w="2296221"/>
                <a:gridCol w="1530814"/>
              </a:tblGrid>
              <a:tr h="26320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Equipment</a:t>
                      </a:r>
                      <a:endParaRPr kumimoji="0" lang="ko-KR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Model Type</a:t>
                      </a:r>
                      <a:endParaRPr kumimoji="0" lang="ko-KR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Quantity</a:t>
                      </a:r>
                      <a:endParaRPr kumimoji="0" lang="ko-KR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320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Outdoor Units</a:t>
                      </a:r>
                      <a:endParaRPr kumimoji="0" lang="ko-KR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 - DVM</a:t>
                      </a:r>
                      <a:r>
                        <a:rPr kumimoji="0" lang="hu-HU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 PLUS </a:t>
                      </a:r>
                      <a:r>
                        <a:rPr kumimoji="0" lang="en-GB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III</a:t>
                      </a: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7</a:t>
                      </a:r>
                      <a:endParaRPr kumimoji="0" lang="ko-KR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alpha val="20000"/>
                      </a:schemeClr>
                    </a:solidFill>
                  </a:tcPr>
                </a:tc>
              </a:tr>
              <a:tr h="26320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Indoor Units</a:t>
                      </a:r>
                      <a:endParaRPr kumimoji="0" lang="ko-KR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 - 4Way Cassette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 - 1Way Cassette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 - 2Way Cassette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 - Wall Mounted</a:t>
                      </a:r>
                      <a:endParaRPr kumimoji="0" lang="ko-KR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61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13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2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2</a:t>
                      </a:r>
                      <a:endParaRPr kumimoji="0" lang="ko-KR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marL="18000" marR="18000" marT="18000" marB="18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8311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Control Solution</a:t>
                      </a:r>
                      <a:endParaRPr kumimoji="0" lang="ko-KR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alpha val="2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 - Wired remote controller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 - DMS</a:t>
                      </a: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alpha val="2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16" name="직선 연결선 17"/>
          <p:cNvCxnSpPr/>
          <p:nvPr/>
        </p:nvCxnSpPr>
        <p:spPr bwMode="auto">
          <a:xfrm rot="5400000">
            <a:off x="2754630" y="2538595"/>
            <a:ext cx="2783204" cy="5717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13517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0712" y="1282188"/>
            <a:ext cx="3528392" cy="25395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5171" name="Picture 3"/>
          <p:cNvPicPr>
            <a:picLocks noChangeAspect="1" noChangeArrowheads="1"/>
          </p:cNvPicPr>
          <p:nvPr/>
        </p:nvPicPr>
        <p:blipFill>
          <a:blip r:embed="rId5" cstate="print"/>
          <a:srcRect t="13969"/>
          <a:stretch>
            <a:fillRect/>
          </a:stretch>
        </p:blipFill>
        <p:spPr bwMode="auto">
          <a:xfrm>
            <a:off x="5959896" y="4581128"/>
            <a:ext cx="2901591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 Box 9"/>
          <p:cNvSpPr txBox="1">
            <a:spLocks noChangeArrowheads="1"/>
          </p:cNvSpPr>
          <p:nvPr/>
        </p:nvSpPr>
        <p:spPr bwMode="auto">
          <a:xfrm>
            <a:off x="1331640" y="260648"/>
            <a:ext cx="373191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2400" b="1" dirty="0" err="1" smtClean="0">
                <a:solidFill>
                  <a:schemeClr val="bg1"/>
                </a:solidFill>
                <a:latin typeface="Arial" charset="0"/>
              </a:rPr>
              <a:t>Liegenschaft</a:t>
            </a:r>
            <a:r>
              <a:rPr lang="en-US" altLang="ko-KR" sz="2400" b="1" dirty="0" smtClean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altLang="ko-KR" sz="2400" b="1" dirty="0" err="1" smtClean="0">
                <a:solidFill>
                  <a:schemeClr val="bg1"/>
                </a:solidFill>
                <a:latin typeface="Arial" charset="0"/>
              </a:rPr>
              <a:t>Albstrasse</a:t>
            </a:r>
            <a:endParaRPr lang="en-US" altLang="ko-KR" sz="2400" b="1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  </a:t>
            </a:r>
            <a:r>
              <a:rPr lang="en-GB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|</a:t>
            </a:r>
            <a:fld id="{D461EA4C-A0CD-46AE-8FF5-06D5D0F3310E}" type="slidenum">
              <a:rPr lang="en-GB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/>
              <a:t>27</a:t>
            </a:fld>
            <a:endParaRPr lang="en-GB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2012 Samsung Electronics Ltd.</a:t>
            </a:r>
            <a:endParaRPr lang="en-GB"/>
          </a:p>
        </p:txBody>
      </p:sp>
    </p:spTree>
  </p:cSld>
  <p:clrMapOvr>
    <a:masterClrMapping/>
  </p:clrMapOvr>
  <p:transition advClick="0" advTm="4000">
    <p:pull dir="d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5" descr="Background 6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9525"/>
            <a:ext cx="9157543" cy="6911257"/>
          </a:xfrm>
          <a:prstGeom prst="rect">
            <a:avLst/>
          </a:prstGeom>
        </p:spPr>
      </p:pic>
      <p:grpSp>
        <p:nvGrpSpPr>
          <p:cNvPr id="5" name="Group 23"/>
          <p:cNvGrpSpPr/>
          <p:nvPr/>
        </p:nvGrpSpPr>
        <p:grpSpPr>
          <a:xfrm>
            <a:off x="467544" y="836712"/>
            <a:ext cx="2016224" cy="369332"/>
            <a:chOff x="467544" y="836712"/>
            <a:chExt cx="2016224" cy="369332"/>
          </a:xfrm>
        </p:grpSpPr>
        <p:sp>
          <p:nvSpPr>
            <p:cNvPr id="6" name="Rounded Rectangle 5"/>
            <p:cNvSpPr/>
            <p:nvPr/>
          </p:nvSpPr>
          <p:spPr>
            <a:xfrm>
              <a:off x="467544" y="836712"/>
              <a:ext cx="2016224" cy="360040"/>
            </a:xfrm>
            <a:prstGeom prst="roundRect">
              <a:avLst>
                <a:gd name="adj" fmla="val 50000"/>
              </a:avLst>
            </a:prstGeom>
            <a:gradFill>
              <a:gsLst>
                <a:gs pos="100000">
                  <a:srgbClr val="FFC000"/>
                </a:gs>
                <a:gs pos="0">
                  <a:srgbClr val="FFFFFF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11560" y="836712"/>
              <a:ext cx="17281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Office</a:t>
              </a:r>
              <a:endParaRPr lang="en-GB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7" name="Group 24"/>
          <p:cNvGrpSpPr/>
          <p:nvPr/>
        </p:nvGrpSpPr>
        <p:grpSpPr>
          <a:xfrm>
            <a:off x="3563888" y="836712"/>
            <a:ext cx="2016224" cy="369332"/>
            <a:chOff x="3563888" y="836712"/>
            <a:chExt cx="2016224" cy="369332"/>
          </a:xfrm>
        </p:grpSpPr>
        <p:sp>
          <p:nvSpPr>
            <p:cNvPr id="9" name="Rounded Rectangle 8"/>
            <p:cNvSpPr/>
            <p:nvPr/>
          </p:nvSpPr>
          <p:spPr>
            <a:xfrm>
              <a:off x="3563888" y="836712"/>
              <a:ext cx="2016224" cy="360040"/>
            </a:xfrm>
            <a:prstGeom prst="roundRect">
              <a:avLst>
                <a:gd name="adj" fmla="val 50000"/>
              </a:avLst>
            </a:prstGeom>
            <a:gradFill>
              <a:gsLst>
                <a:gs pos="100000">
                  <a:srgbClr val="0000FF"/>
                </a:gs>
                <a:gs pos="0">
                  <a:srgbClr val="FFFFFF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707904" y="836712"/>
              <a:ext cx="17281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Hotel</a:t>
              </a:r>
              <a:endParaRPr lang="en-GB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8" name="Group 25"/>
          <p:cNvGrpSpPr/>
          <p:nvPr/>
        </p:nvGrpSpPr>
        <p:grpSpPr>
          <a:xfrm>
            <a:off x="6588224" y="836712"/>
            <a:ext cx="2016224" cy="369332"/>
            <a:chOff x="6588224" y="836712"/>
            <a:chExt cx="2016224" cy="369332"/>
          </a:xfrm>
        </p:grpSpPr>
        <p:sp>
          <p:nvSpPr>
            <p:cNvPr id="10" name="Rounded Rectangle 9"/>
            <p:cNvSpPr/>
            <p:nvPr/>
          </p:nvSpPr>
          <p:spPr>
            <a:xfrm>
              <a:off x="6588224" y="836712"/>
              <a:ext cx="2016224" cy="360040"/>
            </a:xfrm>
            <a:prstGeom prst="roundRect">
              <a:avLst>
                <a:gd name="adj" fmla="val 50000"/>
              </a:avLst>
            </a:prstGeom>
            <a:gradFill>
              <a:gsLst>
                <a:gs pos="100000">
                  <a:srgbClr val="FFFF00"/>
                </a:gs>
                <a:gs pos="0">
                  <a:srgbClr val="FFFFFF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732240" y="836712"/>
              <a:ext cx="17281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Retail</a:t>
              </a:r>
              <a:endParaRPr lang="en-GB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24" name="Group 28"/>
          <p:cNvGrpSpPr/>
          <p:nvPr/>
        </p:nvGrpSpPr>
        <p:grpSpPr>
          <a:xfrm>
            <a:off x="467544" y="3183939"/>
            <a:ext cx="2016224" cy="369332"/>
            <a:chOff x="467544" y="3059668"/>
            <a:chExt cx="2016224" cy="369332"/>
          </a:xfrm>
        </p:grpSpPr>
        <p:sp>
          <p:nvSpPr>
            <p:cNvPr id="14" name="Rounded Rectangle 13"/>
            <p:cNvSpPr/>
            <p:nvPr/>
          </p:nvSpPr>
          <p:spPr>
            <a:xfrm>
              <a:off x="467544" y="3059668"/>
              <a:ext cx="2016224" cy="360040"/>
            </a:xfrm>
            <a:prstGeom prst="roundRect">
              <a:avLst>
                <a:gd name="adj" fmla="val 50000"/>
              </a:avLst>
            </a:prstGeom>
            <a:gradFill>
              <a:gsLst>
                <a:gs pos="100000">
                  <a:srgbClr val="FF0000"/>
                </a:gs>
                <a:gs pos="0">
                  <a:srgbClr val="FFFFFF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11560" y="3059668"/>
              <a:ext cx="17281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Sport &amp; Leisure</a:t>
              </a:r>
              <a:endParaRPr lang="en-GB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25" name="Group 27"/>
          <p:cNvGrpSpPr/>
          <p:nvPr/>
        </p:nvGrpSpPr>
        <p:grpSpPr>
          <a:xfrm>
            <a:off x="3563888" y="3183939"/>
            <a:ext cx="2016224" cy="369332"/>
            <a:chOff x="3563888" y="3059668"/>
            <a:chExt cx="2016224" cy="369332"/>
          </a:xfrm>
        </p:grpSpPr>
        <p:sp>
          <p:nvSpPr>
            <p:cNvPr id="13" name="Rounded Rectangle 12"/>
            <p:cNvSpPr/>
            <p:nvPr/>
          </p:nvSpPr>
          <p:spPr>
            <a:xfrm>
              <a:off x="3563888" y="3059668"/>
              <a:ext cx="2016224" cy="360040"/>
            </a:xfrm>
            <a:prstGeom prst="roundRect">
              <a:avLst>
                <a:gd name="adj" fmla="val 50000"/>
              </a:avLst>
            </a:prstGeom>
            <a:gradFill>
              <a:gsLst>
                <a:gs pos="100000">
                  <a:srgbClr val="00B050"/>
                </a:gs>
                <a:gs pos="0">
                  <a:srgbClr val="FFFFFF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707904" y="3059668"/>
              <a:ext cx="17281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Education</a:t>
              </a:r>
              <a:endParaRPr lang="en-GB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6588224" y="3183939"/>
            <a:ext cx="2016224" cy="369332"/>
            <a:chOff x="6588224" y="3059668"/>
            <a:chExt cx="2016224" cy="369332"/>
          </a:xfrm>
        </p:grpSpPr>
        <p:sp>
          <p:nvSpPr>
            <p:cNvPr id="12" name="Rounded Rectangle 11"/>
            <p:cNvSpPr/>
            <p:nvPr/>
          </p:nvSpPr>
          <p:spPr>
            <a:xfrm>
              <a:off x="6588224" y="3059668"/>
              <a:ext cx="2016224" cy="360040"/>
            </a:xfrm>
            <a:prstGeom prst="roundRect">
              <a:avLst>
                <a:gd name="adj" fmla="val 50000"/>
              </a:avLst>
            </a:prstGeom>
            <a:gradFill>
              <a:gsLst>
                <a:gs pos="100000">
                  <a:srgbClr val="FF00FF"/>
                </a:gs>
                <a:gs pos="0">
                  <a:srgbClr val="FFFFFF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6732240" y="3059668"/>
              <a:ext cx="17281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Public Building</a:t>
              </a:r>
              <a:endParaRPr lang="en-GB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27" name="Group 29"/>
          <p:cNvGrpSpPr/>
          <p:nvPr/>
        </p:nvGrpSpPr>
        <p:grpSpPr>
          <a:xfrm>
            <a:off x="467544" y="5209455"/>
            <a:ext cx="2016224" cy="369332"/>
            <a:chOff x="467544" y="5085184"/>
            <a:chExt cx="2016224" cy="369332"/>
          </a:xfrm>
        </p:grpSpPr>
        <p:sp>
          <p:nvSpPr>
            <p:cNvPr id="11" name="Rounded Rectangle 10"/>
            <p:cNvSpPr/>
            <p:nvPr/>
          </p:nvSpPr>
          <p:spPr>
            <a:xfrm>
              <a:off x="467544" y="5085184"/>
              <a:ext cx="2016224" cy="360040"/>
            </a:xfrm>
            <a:prstGeom prst="roundRect">
              <a:avLst>
                <a:gd name="adj" fmla="val 50000"/>
              </a:avLst>
            </a:prstGeom>
            <a:gradFill>
              <a:gsLst>
                <a:gs pos="100000">
                  <a:srgbClr val="66FFFF"/>
                </a:gs>
                <a:gs pos="0">
                  <a:srgbClr val="FFFFFF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611560" y="5085184"/>
              <a:ext cx="17281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Healthcare</a:t>
              </a:r>
              <a:endParaRPr lang="en-GB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467544" y="1196752"/>
            <a:ext cx="252028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Baltic Business Park</a:t>
            </a:r>
          </a:p>
          <a:p>
            <a:r>
              <a:rPr lang="en-GB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ECCN</a:t>
            </a:r>
          </a:p>
          <a:p>
            <a:r>
              <a:rPr lang="en-GB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PGE Rzeszow</a:t>
            </a:r>
          </a:p>
          <a:p>
            <a:r>
              <a:rPr lang="en-GB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Baxter </a:t>
            </a:r>
            <a:r>
              <a:rPr lang="en-GB" sz="14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Generali</a:t>
            </a:r>
            <a:endParaRPr lang="en-GB" sz="14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GB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PFRON</a:t>
            </a:r>
          </a:p>
          <a:p>
            <a:r>
              <a:rPr lang="en-GB" sz="14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Murawa</a:t>
            </a:r>
            <a:r>
              <a:rPr lang="en-GB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Office Park</a:t>
            </a:r>
          </a:p>
          <a:p>
            <a:r>
              <a:rPr lang="en-GB" sz="14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Swissport</a:t>
            </a:r>
            <a:endParaRPr lang="en-GB" sz="14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GB" sz="14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Jornal</a:t>
            </a:r>
            <a:r>
              <a:rPr lang="en-GB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14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Ocasiao</a:t>
            </a:r>
            <a:endParaRPr lang="en-GB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563888" y="1196752"/>
            <a:ext cx="237626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Sheraton Edinburgh</a:t>
            </a:r>
          </a:p>
          <a:p>
            <a:r>
              <a:rPr lang="en-GB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Sterne Plus Hotel </a:t>
            </a:r>
          </a:p>
          <a:p>
            <a:r>
              <a:rPr lang="en-GB" sz="14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Parkalgar</a:t>
            </a:r>
            <a:r>
              <a:rPr lang="en-GB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Radisson</a:t>
            </a:r>
          </a:p>
          <a:p>
            <a:r>
              <a:rPr lang="en-GB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De </a:t>
            </a:r>
            <a:r>
              <a:rPr lang="en-GB" sz="14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Vere</a:t>
            </a:r>
            <a:r>
              <a:rPr lang="en-GB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Grand Hotel</a:t>
            </a:r>
          </a:p>
          <a:p>
            <a:r>
              <a:rPr lang="en-GB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Hotel La </a:t>
            </a:r>
            <a:r>
              <a:rPr lang="en-GB" sz="14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Pisana</a:t>
            </a:r>
            <a:endParaRPr lang="en-GB" sz="14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GB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BLOC Hotel</a:t>
            </a:r>
          </a:p>
          <a:p>
            <a:r>
              <a:rPr lang="en-GB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Leonardo Hotel</a:t>
            </a:r>
          </a:p>
          <a:p>
            <a:r>
              <a:rPr lang="en-GB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Hotel </a:t>
            </a:r>
            <a:r>
              <a:rPr lang="en-GB" sz="14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Caravelas</a:t>
            </a:r>
            <a:endParaRPr lang="en-GB" sz="14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588224" y="1196752"/>
            <a:ext cx="237626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Vaci</a:t>
            </a:r>
            <a:r>
              <a:rPr lang="en-GB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1, ORCO</a:t>
            </a:r>
          </a:p>
          <a:p>
            <a:r>
              <a:rPr lang="en-GB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IKEA</a:t>
            </a:r>
          </a:p>
          <a:p>
            <a:r>
              <a:rPr lang="en-GB" sz="14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Bavier</a:t>
            </a:r>
            <a:r>
              <a:rPr lang="en-GB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Shopping Centre</a:t>
            </a:r>
          </a:p>
          <a:p>
            <a:r>
              <a:rPr lang="en-GB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New Look</a:t>
            </a:r>
          </a:p>
          <a:p>
            <a:r>
              <a:rPr lang="en-GB" sz="14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Liegenschaft</a:t>
            </a:r>
            <a:r>
              <a:rPr lang="en-GB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14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Albstrasse</a:t>
            </a:r>
            <a:endParaRPr lang="en-GB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67544" y="3553271"/>
            <a:ext cx="20162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Merkur</a:t>
            </a:r>
            <a:r>
              <a:rPr lang="en-GB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1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Spielothek</a:t>
            </a:r>
            <a:endParaRPr lang="en-GB" sz="14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GB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Rose Bowl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3563888" y="3553271"/>
            <a:ext cx="244827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Church of England School</a:t>
            </a:r>
          </a:p>
          <a:p>
            <a:r>
              <a:rPr lang="en-GB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New College Swindon</a:t>
            </a:r>
          </a:p>
          <a:p>
            <a:r>
              <a:rPr lang="en-GB" sz="14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Accademia</a:t>
            </a:r>
            <a:r>
              <a:rPr lang="en-GB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14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della</a:t>
            </a:r>
            <a:r>
              <a:rPr lang="en-GB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14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Crusca</a:t>
            </a:r>
            <a:endParaRPr lang="en-GB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588224" y="3553271"/>
            <a:ext cx="237626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Southend</a:t>
            </a:r>
            <a:r>
              <a:rPr lang="en-GB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Airport</a:t>
            </a:r>
          </a:p>
          <a:p>
            <a:r>
              <a:rPr lang="en-GB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Kecskemet Police Station</a:t>
            </a:r>
          </a:p>
          <a:p>
            <a:r>
              <a:rPr lang="en-GB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VAM Design </a:t>
            </a:r>
            <a:r>
              <a:rPr lang="en-GB" sz="14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Center</a:t>
            </a:r>
            <a:endParaRPr lang="en-GB" sz="14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67544" y="5569495"/>
            <a:ext cx="20882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Katharinum</a:t>
            </a:r>
            <a:r>
              <a:rPr lang="en-GB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14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Center</a:t>
            </a:r>
            <a:endParaRPr lang="en-GB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Slide Number Placeholder 3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  </a:t>
            </a:r>
            <a:r>
              <a:rPr lang="en-GB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|</a:t>
            </a:r>
            <a:fld id="{D461EA4C-A0CD-46AE-8FF5-06D5D0F3310E}" type="slidenum">
              <a:rPr lang="en-GB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/>
              <a:t>28</a:t>
            </a:fld>
            <a:endParaRPr lang="en-GB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7" name="Footer Placeholder 3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2012 Samsung Electronics Ltd.</a:t>
            </a:r>
            <a:endParaRPr lang="en-GB"/>
          </a:p>
        </p:txBody>
      </p:sp>
    </p:spTree>
  </p:cSld>
  <p:clrMapOvr>
    <a:masterClrMapping/>
  </p:clrMapOvr>
  <p:transition advClick="0" advTm="4000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mph" presetSubtype="0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 rctx="PPT">
                                        <p:cTn id="33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4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mph" presetSubtype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 rctx="PPT">
                                        <p:cTn id="36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7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mph" presetSubtype="0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 rctx="PPT">
                                        <p:cTn id="39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0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31" grpId="0"/>
      <p:bldP spid="33" grpId="0"/>
      <p:bldP spid="34" grpId="0"/>
      <p:bldP spid="3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1"/>
          <p:cNvSpPr>
            <a:spLocks noChangeArrowheads="1"/>
          </p:cNvSpPr>
          <p:nvPr/>
        </p:nvSpPr>
        <p:spPr bwMode="auto">
          <a:xfrm>
            <a:off x="428596" y="1146972"/>
            <a:ext cx="8429684" cy="2786082"/>
          </a:xfrm>
          <a:prstGeom prst="roundRect">
            <a:avLst>
              <a:gd name="adj" fmla="val 3920"/>
            </a:avLst>
          </a:prstGeom>
          <a:ln w="9525">
            <a:solidFill>
              <a:srgbClr val="FFFFFF"/>
            </a:solidFill>
            <a:round/>
            <a:headEnd/>
            <a:tailEnd/>
          </a:ln>
          <a:effectLst/>
        </p:spPr>
        <p:style>
          <a:lnRef idx="0">
            <a:scrgbClr r="0" g="0" b="0"/>
          </a:lnRef>
          <a:fillRef idx="1003">
            <a:schemeClr val="lt1"/>
          </a:fillRef>
          <a:effectRef idx="0">
            <a:scrgbClr r="0" g="0" b="0"/>
          </a:effectRef>
          <a:fontRef idx="major"/>
        </p:style>
        <p:txBody>
          <a:bodyPr wrap="none" anchor="ctr"/>
          <a:lstStyle/>
          <a:p>
            <a:pPr algn="ctr" eaLnBrk="0" latinLnBrk="0" hangingPunct="0"/>
            <a:endParaRPr kumimoji="0" lang="ko-KR" altLang="en-US" sz="1200" b="1">
              <a:solidFill>
                <a:srgbClr val="FFFFFF"/>
              </a:solidFill>
              <a:latin typeface="Arial" charset="0"/>
            </a:endParaRPr>
          </a:p>
        </p:txBody>
      </p:sp>
      <p:graphicFrame>
        <p:nvGraphicFramePr>
          <p:cNvPr id="8" name="표 37"/>
          <p:cNvGraphicFramePr>
            <a:graphicFrameLocks noGrp="1"/>
          </p:cNvGraphicFramePr>
          <p:nvPr/>
        </p:nvGraphicFramePr>
        <p:xfrm>
          <a:off x="4230688" y="1759763"/>
          <a:ext cx="4384675" cy="1958977"/>
        </p:xfrm>
        <a:graphic>
          <a:graphicData uri="http://schemas.openxmlformats.org/drawingml/2006/table">
            <a:tbl>
              <a:tblPr/>
              <a:tblGrid>
                <a:gridCol w="1812925"/>
                <a:gridCol w="2571750"/>
              </a:tblGrid>
              <a:tr h="366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Project   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Leisure</a:t>
                      </a:r>
                      <a:endParaRPr kumimoji="0" lang="ko-KR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</a:tr>
              <a:tr h="366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Location</a:t>
                      </a:r>
                      <a:endParaRPr kumimoji="0" lang="ko-KR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Monheim</a:t>
                      </a:r>
                      <a:r>
                        <a:rPr kumimoji="0" lang="en-US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, Germany</a:t>
                      </a:r>
                      <a:endParaRPr kumimoji="0" lang="ko-KR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6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Date of Completion</a:t>
                      </a:r>
                      <a:endParaRPr kumimoji="0" lang="ko-KR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CN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February 2010</a:t>
                      </a:r>
                      <a:endParaRPr kumimoji="0" lang="ko-KR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</a:tr>
              <a:tr h="4921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Size</a:t>
                      </a:r>
                      <a:endParaRPr kumimoji="0" lang="ko-KR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5,000 m</a:t>
                      </a:r>
                      <a:r>
                        <a:rPr kumimoji="0" lang="hu-HU" altLang="ko-KR" sz="1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2</a:t>
                      </a:r>
                      <a:endParaRPr kumimoji="0" lang="en-US" altLang="ko-KR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6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Value</a:t>
                      </a:r>
                      <a:endParaRPr kumimoji="0" lang="ko-KR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€ </a:t>
                      </a:r>
                      <a:r>
                        <a:rPr kumimoji="0" lang="en-GB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80k</a:t>
                      </a:r>
                      <a:endParaRPr kumimoji="0" lang="ko-KR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</a:tr>
            </a:tbl>
          </a:graphicData>
        </a:graphic>
      </p:graphicFrame>
      <p:grpSp>
        <p:nvGrpSpPr>
          <p:cNvPr id="2" name="Group 21"/>
          <p:cNvGrpSpPr/>
          <p:nvPr/>
        </p:nvGrpSpPr>
        <p:grpSpPr>
          <a:xfrm>
            <a:off x="4214810" y="1323203"/>
            <a:ext cx="1527175" cy="277813"/>
            <a:chOff x="4187833" y="962025"/>
            <a:chExt cx="1527175" cy="277813"/>
          </a:xfrm>
        </p:grpSpPr>
        <p:sp>
          <p:nvSpPr>
            <p:cNvPr id="11" name="직사각형 16"/>
            <p:cNvSpPr/>
            <p:nvPr/>
          </p:nvSpPr>
          <p:spPr bwMode="auto">
            <a:xfrm>
              <a:off x="4203008" y="996935"/>
              <a:ext cx="1512000" cy="222250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/>
          </p:spPr>
          <p:style>
            <a:lnRef idx="0">
              <a:schemeClr val="dk1"/>
            </a:lnRef>
            <a:fillRef idx="1003">
              <a:schemeClr val="dk2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ko-KR" altLang="en-US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" name="직사각형 18"/>
            <p:cNvSpPr>
              <a:spLocks noChangeArrowheads="1"/>
            </p:cNvSpPr>
            <p:nvPr/>
          </p:nvSpPr>
          <p:spPr bwMode="auto">
            <a:xfrm>
              <a:off x="4187833" y="962025"/>
              <a:ext cx="1527175" cy="2778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altLang="ko-KR" sz="1200" b="1" dirty="0">
                  <a:solidFill>
                    <a:schemeClr val="bg1"/>
                  </a:solidFill>
                  <a:latin typeface="Arial" charset="0"/>
                  <a:cs typeface="Arial" charset="0"/>
                </a:rPr>
                <a:t>Information</a:t>
              </a:r>
              <a:endParaRPr lang="ko-KR" altLang="en-US" sz="1200" dirty="0">
                <a:solidFill>
                  <a:schemeClr val="bg1"/>
                </a:solidFill>
              </a:endParaRPr>
            </a:p>
          </p:txBody>
        </p:sp>
      </p:grpSp>
      <p:sp>
        <p:nvSpPr>
          <p:cNvPr id="14" name="Text Box 68"/>
          <p:cNvSpPr txBox="1">
            <a:spLocks noChangeArrowheads="1"/>
          </p:cNvSpPr>
          <p:nvPr/>
        </p:nvSpPr>
        <p:spPr bwMode="auto">
          <a:xfrm>
            <a:off x="714375" y="4053456"/>
            <a:ext cx="1954213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altLang="ko-KR" sz="1400" b="1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ea typeface="굴림" pitchFamily="50" charset="-127"/>
                <a:cs typeface="Arial" pitchFamily="34" charset="0"/>
              </a:rPr>
              <a:t>Equipment Selection</a:t>
            </a:r>
          </a:p>
        </p:txBody>
      </p:sp>
      <p:pic>
        <p:nvPicPr>
          <p:cNvPr id="15" name="Picture 51" descr="Play"/>
          <p:cNvPicPr>
            <a:picLocks noChangeAspect="1" noChangeArrowheads="1"/>
          </p:cNvPicPr>
          <p:nvPr/>
        </p:nvPicPr>
        <p:blipFill>
          <a:blip r:embed="rId3" cstate="print">
            <a:grayscl/>
          </a:blip>
          <a:srcRect/>
          <a:stretch>
            <a:fillRect/>
          </a:stretch>
        </p:blipFill>
        <p:spPr bwMode="auto">
          <a:xfrm>
            <a:off x="433388" y="4050281"/>
            <a:ext cx="295275" cy="29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7" name="표 31"/>
          <p:cNvGraphicFramePr>
            <a:graphicFrameLocks noGrp="1"/>
          </p:cNvGraphicFramePr>
          <p:nvPr/>
        </p:nvGraphicFramePr>
        <p:xfrm>
          <a:off x="428596" y="4514880"/>
          <a:ext cx="5357849" cy="1549833"/>
        </p:xfrm>
        <a:graphic>
          <a:graphicData uri="http://schemas.openxmlformats.org/drawingml/2006/table">
            <a:tbl>
              <a:tblPr/>
              <a:tblGrid>
                <a:gridCol w="1530814"/>
                <a:gridCol w="2296221"/>
                <a:gridCol w="1530814"/>
              </a:tblGrid>
              <a:tr h="26320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Equipment</a:t>
                      </a:r>
                      <a:endParaRPr kumimoji="0" lang="ko-KR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Model Type</a:t>
                      </a:r>
                      <a:endParaRPr kumimoji="0" lang="ko-KR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Quantity</a:t>
                      </a:r>
                      <a:endParaRPr kumimoji="0" lang="ko-KR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320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Outdoor Units</a:t>
                      </a:r>
                      <a:endParaRPr kumimoji="0" lang="ko-KR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 - DVM</a:t>
                      </a:r>
                      <a:r>
                        <a:rPr kumimoji="0" lang="hu-HU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 PLUS II</a:t>
                      </a:r>
                      <a:r>
                        <a:rPr kumimoji="0" lang="en-GB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I HR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 - Air Handling Unit</a:t>
                      </a: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4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5</a:t>
                      </a:r>
                      <a:endParaRPr kumimoji="0" lang="ko-KR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alpha val="20000"/>
                      </a:schemeClr>
                    </a:solidFill>
                  </a:tcPr>
                </a:tc>
              </a:tr>
              <a:tr h="26320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Indoor Units</a:t>
                      </a:r>
                      <a:endParaRPr kumimoji="0" lang="ko-KR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 - </a:t>
                      </a:r>
                      <a:r>
                        <a:rPr kumimoji="0" lang="en-GB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Duct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 - Mini 4Way Cassette</a:t>
                      </a: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19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4</a:t>
                      </a:r>
                      <a:endParaRPr kumimoji="0" lang="ko-KR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8311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Control Solution</a:t>
                      </a:r>
                      <a:endParaRPr kumimoji="0" lang="ko-KR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alpha val="2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 - Centralized Controller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 - Wired Remote Controllers</a:t>
                      </a: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alpha val="2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7181" y="1218409"/>
            <a:ext cx="3514753" cy="26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86450" y="4501710"/>
            <a:ext cx="2971830" cy="20956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6" name="직선 연결선 17"/>
          <p:cNvCxnSpPr/>
          <p:nvPr/>
        </p:nvCxnSpPr>
        <p:spPr bwMode="auto">
          <a:xfrm rot="5400000">
            <a:off x="2754630" y="2538595"/>
            <a:ext cx="2783204" cy="5717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8" name="Text Box 9"/>
          <p:cNvSpPr txBox="1">
            <a:spLocks noChangeArrowheads="1"/>
          </p:cNvSpPr>
          <p:nvPr/>
        </p:nvSpPr>
        <p:spPr bwMode="auto">
          <a:xfrm>
            <a:off x="1331640" y="260648"/>
            <a:ext cx="285206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2400" b="1" dirty="0" err="1" smtClean="0">
                <a:solidFill>
                  <a:schemeClr val="bg1"/>
                </a:solidFill>
                <a:latin typeface="Arial" charset="0"/>
              </a:rPr>
              <a:t>Merkur</a:t>
            </a:r>
            <a:r>
              <a:rPr lang="en-US" altLang="ko-KR" sz="2400" b="1" dirty="0" smtClean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altLang="ko-KR" sz="2400" b="1" dirty="0" err="1" smtClean="0">
                <a:solidFill>
                  <a:schemeClr val="bg1"/>
                </a:solidFill>
                <a:latin typeface="Arial" charset="0"/>
              </a:rPr>
              <a:t>Spielothek</a:t>
            </a:r>
            <a:endParaRPr lang="en-US" altLang="ko-KR" sz="2400" b="1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  </a:t>
            </a:r>
            <a:r>
              <a:rPr lang="en-GB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|</a:t>
            </a:r>
            <a:fld id="{D461EA4C-A0CD-46AE-8FF5-06D5D0F3310E}" type="slidenum">
              <a:rPr lang="en-GB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/>
              <a:t>29</a:t>
            </a:fld>
            <a:endParaRPr lang="en-GB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2012 Samsung Electronics Ltd.</a:t>
            </a:r>
            <a:endParaRPr lang="en-GB"/>
          </a:p>
        </p:txBody>
      </p:sp>
    </p:spTree>
  </p:cSld>
  <p:clrMapOvr>
    <a:masterClrMapping/>
  </p:clrMapOvr>
  <p:transition advClick="0" advTm="4000">
    <p:pull dir="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Background 7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28" y="0"/>
            <a:ext cx="9139943" cy="6858000"/>
          </a:xfrm>
          <a:prstGeom prst="rect">
            <a:avLst/>
          </a:prstGeom>
        </p:spPr>
      </p:pic>
      <p:pic>
        <p:nvPicPr>
          <p:cNvPr id="7" name="Picture 42" descr="26-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74339" y="5919626"/>
            <a:ext cx="2571144" cy="938374"/>
          </a:xfrm>
          <a:prstGeom prst="rect">
            <a:avLst/>
          </a:prstGeom>
          <a:noFill/>
        </p:spPr>
      </p:pic>
      <p:pic>
        <p:nvPicPr>
          <p:cNvPr id="8" name="Picture 55" descr="00_최종제품1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7236296" y="3789040"/>
            <a:ext cx="1631833" cy="210122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0" y="1936212"/>
            <a:ext cx="9144000" cy="1348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/>
            <a:r>
              <a:rPr lang="en-US" altLang="ko-KR" sz="4000" b="1" dirty="0" smtClean="0">
                <a:solidFill>
                  <a:srgbClr val="FFFF00"/>
                </a:solidFill>
                <a:latin typeface="Arial" charset="0"/>
              </a:rPr>
              <a:t>European</a:t>
            </a:r>
          </a:p>
          <a:p>
            <a:pPr algn="ctr"/>
            <a:r>
              <a:rPr lang="en-US" altLang="ko-KR" sz="4000" b="1" dirty="0" smtClean="0">
                <a:solidFill>
                  <a:srgbClr val="FFFF00"/>
                </a:solidFill>
                <a:latin typeface="Arial" charset="0"/>
              </a:rPr>
              <a:t>DVM Reference Projects</a:t>
            </a:r>
            <a:endParaRPr lang="en-US" altLang="ko-KR" sz="4000" b="1" dirty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  </a:t>
            </a:r>
            <a:r>
              <a:rPr lang="en-GB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|</a:t>
            </a:r>
            <a:fld id="{D461EA4C-A0CD-46AE-8FF5-06D5D0F3310E}" type="slidenum">
              <a:rPr lang="en-GB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/>
              <a:t>3</a:t>
            </a:fld>
            <a:endParaRPr lang="en-GB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2012 Samsung Electronics Ltd.</a:t>
            </a:r>
            <a:endParaRPr lang="en-GB"/>
          </a:p>
        </p:txBody>
      </p:sp>
    </p:spTree>
  </p:cSld>
  <p:clrMapOvr>
    <a:masterClrMapping/>
  </p:clrMapOvr>
  <p:transition advClick="0" advTm="4000">
    <p:pull dir="d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1"/>
          <p:cNvSpPr>
            <a:spLocks noChangeArrowheads="1"/>
          </p:cNvSpPr>
          <p:nvPr/>
        </p:nvSpPr>
        <p:spPr bwMode="auto">
          <a:xfrm>
            <a:off x="428596" y="1169201"/>
            <a:ext cx="8429684" cy="2786082"/>
          </a:xfrm>
          <a:prstGeom prst="roundRect">
            <a:avLst>
              <a:gd name="adj" fmla="val 3920"/>
            </a:avLst>
          </a:prstGeom>
          <a:ln w="9525">
            <a:solidFill>
              <a:srgbClr val="FFFFFF"/>
            </a:solidFill>
            <a:round/>
            <a:headEnd/>
            <a:tailEnd/>
          </a:ln>
          <a:effectLst/>
        </p:spPr>
        <p:style>
          <a:lnRef idx="0">
            <a:scrgbClr r="0" g="0" b="0"/>
          </a:lnRef>
          <a:fillRef idx="1003">
            <a:schemeClr val="lt1"/>
          </a:fillRef>
          <a:effectRef idx="0">
            <a:scrgbClr r="0" g="0" b="0"/>
          </a:effectRef>
          <a:fontRef idx="major"/>
        </p:style>
        <p:txBody>
          <a:bodyPr wrap="none" anchor="ctr"/>
          <a:lstStyle/>
          <a:p>
            <a:pPr algn="ctr" eaLnBrk="0" latinLnBrk="0" hangingPunct="0"/>
            <a:endParaRPr kumimoji="0" lang="ko-KR" altLang="en-US" sz="1200" b="1">
              <a:solidFill>
                <a:srgbClr val="FFFFFF"/>
              </a:solidFill>
              <a:latin typeface="Arial" charset="0"/>
            </a:endParaRPr>
          </a:p>
        </p:txBody>
      </p:sp>
      <p:graphicFrame>
        <p:nvGraphicFramePr>
          <p:cNvPr id="8" name="표 37"/>
          <p:cNvGraphicFramePr>
            <a:graphicFrameLocks noGrp="1"/>
          </p:cNvGraphicFramePr>
          <p:nvPr/>
        </p:nvGraphicFramePr>
        <p:xfrm>
          <a:off x="4230688" y="1781992"/>
          <a:ext cx="4384675" cy="1958977"/>
        </p:xfrm>
        <a:graphic>
          <a:graphicData uri="http://schemas.openxmlformats.org/drawingml/2006/table">
            <a:tbl>
              <a:tblPr/>
              <a:tblGrid>
                <a:gridCol w="1812925"/>
                <a:gridCol w="2571750"/>
              </a:tblGrid>
              <a:tr h="366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Project   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Leisure</a:t>
                      </a:r>
                      <a:endParaRPr kumimoji="0" lang="ko-KR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</a:tr>
              <a:tr h="366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Location</a:t>
                      </a:r>
                      <a:endParaRPr kumimoji="0" lang="ko-KR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Southampton UK</a:t>
                      </a:r>
                      <a:endParaRPr kumimoji="0" lang="ko-KR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6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Date of Completion</a:t>
                      </a:r>
                      <a:endParaRPr kumimoji="0" lang="ko-KR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</a:tr>
              <a:tr h="4921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Size</a:t>
                      </a:r>
                      <a:endParaRPr kumimoji="0" lang="ko-KR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500</a:t>
                      </a:r>
                      <a:r>
                        <a:rPr kumimoji="0" lang="hu-HU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 m</a:t>
                      </a:r>
                      <a:r>
                        <a:rPr kumimoji="0" lang="hu-HU" altLang="ko-KR" sz="1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2</a:t>
                      </a:r>
                      <a:endParaRPr kumimoji="0" lang="en-US" altLang="ko-KR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6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Value</a:t>
                      </a:r>
                      <a:endParaRPr kumimoji="0" lang="ko-KR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CN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€ 35k</a:t>
                      </a:r>
                      <a:endParaRPr kumimoji="0" lang="ko-KR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</a:tr>
            </a:tbl>
          </a:graphicData>
        </a:graphic>
      </p:graphicFrame>
      <p:grpSp>
        <p:nvGrpSpPr>
          <p:cNvPr id="2" name="Group 21"/>
          <p:cNvGrpSpPr/>
          <p:nvPr/>
        </p:nvGrpSpPr>
        <p:grpSpPr>
          <a:xfrm>
            <a:off x="4214810" y="1345432"/>
            <a:ext cx="1527175" cy="277813"/>
            <a:chOff x="4187833" y="962025"/>
            <a:chExt cx="1527175" cy="277813"/>
          </a:xfrm>
        </p:grpSpPr>
        <p:sp>
          <p:nvSpPr>
            <p:cNvPr id="11" name="직사각형 16"/>
            <p:cNvSpPr/>
            <p:nvPr/>
          </p:nvSpPr>
          <p:spPr bwMode="auto">
            <a:xfrm>
              <a:off x="4203008" y="996935"/>
              <a:ext cx="1512000" cy="222250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/>
          </p:spPr>
          <p:style>
            <a:lnRef idx="0">
              <a:schemeClr val="dk1"/>
            </a:lnRef>
            <a:fillRef idx="1003">
              <a:schemeClr val="dk2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ko-KR" altLang="en-US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" name="직사각형 18"/>
            <p:cNvSpPr>
              <a:spLocks noChangeArrowheads="1"/>
            </p:cNvSpPr>
            <p:nvPr/>
          </p:nvSpPr>
          <p:spPr bwMode="auto">
            <a:xfrm>
              <a:off x="4187833" y="962025"/>
              <a:ext cx="1527175" cy="2778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altLang="ko-KR" sz="1200" b="1" dirty="0">
                  <a:solidFill>
                    <a:schemeClr val="bg1"/>
                  </a:solidFill>
                  <a:latin typeface="Arial" charset="0"/>
                  <a:cs typeface="Arial" charset="0"/>
                </a:rPr>
                <a:t>Information</a:t>
              </a:r>
              <a:endParaRPr lang="ko-KR" altLang="en-US" sz="1200" dirty="0">
                <a:solidFill>
                  <a:schemeClr val="bg1"/>
                </a:solidFill>
              </a:endParaRPr>
            </a:p>
          </p:txBody>
        </p:sp>
      </p:grpSp>
      <p:sp>
        <p:nvSpPr>
          <p:cNvPr id="14" name="Text Box 68"/>
          <p:cNvSpPr txBox="1">
            <a:spLocks noChangeArrowheads="1"/>
          </p:cNvSpPr>
          <p:nvPr/>
        </p:nvSpPr>
        <p:spPr bwMode="auto">
          <a:xfrm>
            <a:off x="714375" y="4147693"/>
            <a:ext cx="1954213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altLang="ko-KR" sz="1400" b="1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ea typeface="굴림" pitchFamily="50" charset="-127"/>
                <a:cs typeface="Arial" pitchFamily="34" charset="0"/>
              </a:rPr>
              <a:t>Equipment Selection</a:t>
            </a:r>
          </a:p>
        </p:txBody>
      </p:sp>
      <p:pic>
        <p:nvPicPr>
          <p:cNvPr id="15" name="Picture 51" descr="Play"/>
          <p:cNvPicPr>
            <a:picLocks noChangeAspect="1" noChangeArrowheads="1"/>
          </p:cNvPicPr>
          <p:nvPr/>
        </p:nvPicPr>
        <p:blipFill>
          <a:blip r:embed="rId3" cstate="print">
            <a:grayscl/>
          </a:blip>
          <a:srcRect/>
          <a:stretch>
            <a:fillRect/>
          </a:stretch>
        </p:blipFill>
        <p:spPr bwMode="auto">
          <a:xfrm>
            <a:off x="433388" y="4144518"/>
            <a:ext cx="295275" cy="29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7" name="표 31"/>
          <p:cNvGraphicFramePr>
            <a:graphicFrameLocks noGrp="1"/>
          </p:cNvGraphicFramePr>
          <p:nvPr/>
        </p:nvGraphicFramePr>
        <p:xfrm>
          <a:off x="428596" y="4609118"/>
          <a:ext cx="5357849" cy="1832121"/>
        </p:xfrm>
        <a:graphic>
          <a:graphicData uri="http://schemas.openxmlformats.org/drawingml/2006/table">
            <a:tbl>
              <a:tblPr/>
              <a:tblGrid>
                <a:gridCol w="1530814"/>
                <a:gridCol w="2296221"/>
                <a:gridCol w="1530814"/>
              </a:tblGrid>
              <a:tr h="2337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Equipment</a:t>
                      </a:r>
                      <a:endParaRPr kumimoji="0" lang="ko-KR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Model Type</a:t>
                      </a:r>
                      <a:endParaRPr kumimoji="0" lang="ko-KR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Quantity</a:t>
                      </a:r>
                      <a:endParaRPr kumimoji="0" lang="ko-KR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68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Outdoor Units</a:t>
                      </a:r>
                      <a:endParaRPr kumimoji="0" lang="ko-KR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 - DVM</a:t>
                      </a:r>
                      <a:r>
                        <a:rPr kumimoji="0" lang="hu-HU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 PLUS II</a:t>
                      </a:r>
                      <a:r>
                        <a:rPr kumimoji="0" lang="en-GB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I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 - CAC </a:t>
                      </a: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2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2</a:t>
                      </a:r>
                      <a:endParaRPr kumimoji="0" lang="ko-KR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alpha val="20000"/>
                      </a:schemeClr>
                    </a:solidFill>
                  </a:tcPr>
                </a:tc>
              </a:tr>
              <a:tr h="68167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Indoor Units</a:t>
                      </a:r>
                      <a:endParaRPr kumimoji="0" lang="ko-KR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 - </a:t>
                      </a:r>
                      <a:r>
                        <a:rPr kumimoji="0" lang="en-GB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Duct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 - Cassette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 - Wall Mounted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 - Energy Recovery Ventilators</a:t>
                      </a:r>
                      <a:endParaRPr kumimoji="0" lang="ko-KR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4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10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3</a:t>
                      </a:r>
                      <a:endParaRPr kumimoji="0" lang="ko-KR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907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Control Solution</a:t>
                      </a:r>
                      <a:endParaRPr kumimoji="0" lang="ko-KR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alpha val="2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 - DMS</a:t>
                      </a: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alpha val="2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18" name="직선 연결선 17"/>
          <p:cNvCxnSpPr/>
          <p:nvPr/>
        </p:nvCxnSpPr>
        <p:spPr bwMode="auto">
          <a:xfrm rot="5400000">
            <a:off x="2754630" y="2560824"/>
            <a:ext cx="2783204" cy="5717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34" y="1240638"/>
            <a:ext cx="3567141" cy="26289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57885" y="4595948"/>
            <a:ext cx="3000396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Text Box 9"/>
          <p:cNvSpPr txBox="1">
            <a:spLocks noChangeArrowheads="1"/>
          </p:cNvSpPr>
          <p:nvPr/>
        </p:nvSpPr>
        <p:spPr bwMode="auto">
          <a:xfrm>
            <a:off x="1331640" y="260648"/>
            <a:ext cx="175721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2400" b="1" dirty="0" smtClean="0">
                <a:solidFill>
                  <a:schemeClr val="bg1"/>
                </a:solidFill>
                <a:latin typeface="Arial" charset="0"/>
              </a:rPr>
              <a:t>Rose Bowl</a:t>
            </a:r>
            <a:endParaRPr lang="en-US" altLang="ko-KR" sz="2400" b="1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  </a:t>
            </a:r>
            <a:r>
              <a:rPr lang="en-GB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|</a:t>
            </a:r>
            <a:fld id="{D461EA4C-A0CD-46AE-8FF5-06D5D0F3310E}" type="slidenum">
              <a:rPr lang="en-GB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/>
              <a:t>30</a:t>
            </a:fld>
            <a:endParaRPr lang="en-GB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2012 Samsung Electronics Ltd.</a:t>
            </a:r>
            <a:endParaRPr lang="en-GB"/>
          </a:p>
        </p:txBody>
      </p:sp>
    </p:spTree>
  </p:cSld>
  <p:clrMapOvr>
    <a:masterClrMapping/>
  </p:clrMapOvr>
  <p:transition advClick="0" advTm="4000">
    <p:pull dir="d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5" descr="Background 6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9525"/>
            <a:ext cx="9157543" cy="6911257"/>
          </a:xfrm>
          <a:prstGeom prst="rect">
            <a:avLst/>
          </a:prstGeom>
        </p:spPr>
      </p:pic>
      <p:grpSp>
        <p:nvGrpSpPr>
          <p:cNvPr id="5" name="Group 23"/>
          <p:cNvGrpSpPr/>
          <p:nvPr/>
        </p:nvGrpSpPr>
        <p:grpSpPr>
          <a:xfrm>
            <a:off x="467544" y="836712"/>
            <a:ext cx="2016224" cy="369332"/>
            <a:chOff x="467544" y="836712"/>
            <a:chExt cx="2016224" cy="369332"/>
          </a:xfrm>
        </p:grpSpPr>
        <p:sp>
          <p:nvSpPr>
            <p:cNvPr id="6" name="Rounded Rectangle 5"/>
            <p:cNvSpPr/>
            <p:nvPr/>
          </p:nvSpPr>
          <p:spPr>
            <a:xfrm>
              <a:off x="467544" y="836712"/>
              <a:ext cx="2016224" cy="360040"/>
            </a:xfrm>
            <a:prstGeom prst="roundRect">
              <a:avLst>
                <a:gd name="adj" fmla="val 50000"/>
              </a:avLst>
            </a:prstGeom>
            <a:gradFill>
              <a:gsLst>
                <a:gs pos="100000">
                  <a:srgbClr val="FFC000"/>
                </a:gs>
                <a:gs pos="0">
                  <a:srgbClr val="FFFFFF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11560" y="836712"/>
              <a:ext cx="17281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Office</a:t>
              </a:r>
              <a:endParaRPr lang="en-GB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7" name="Group 24"/>
          <p:cNvGrpSpPr/>
          <p:nvPr/>
        </p:nvGrpSpPr>
        <p:grpSpPr>
          <a:xfrm>
            <a:off x="3563888" y="836712"/>
            <a:ext cx="2016224" cy="369332"/>
            <a:chOff x="3563888" y="836712"/>
            <a:chExt cx="2016224" cy="369332"/>
          </a:xfrm>
        </p:grpSpPr>
        <p:sp>
          <p:nvSpPr>
            <p:cNvPr id="9" name="Rounded Rectangle 8"/>
            <p:cNvSpPr/>
            <p:nvPr/>
          </p:nvSpPr>
          <p:spPr>
            <a:xfrm>
              <a:off x="3563888" y="836712"/>
              <a:ext cx="2016224" cy="360040"/>
            </a:xfrm>
            <a:prstGeom prst="roundRect">
              <a:avLst>
                <a:gd name="adj" fmla="val 50000"/>
              </a:avLst>
            </a:prstGeom>
            <a:gradFill>
              <a:gsLst>
                <a:gs pos="100000">
                  <a:srgbClr val="0000FF"/>
                </a:gs>
                <a:gs pos="0">
                  <a:srgbClr val="FFFFFF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707904" y="836712"/>
              <a:ext cx="17281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Hotel</a:t>
              </a:r>
              <a:endParaRPr lang="en-GB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8" name="Group 25"/>
          <p:cNvGrpSpPr/>
          <p:nvPr/>
        </p:nvGrpSpPr>
        <p:grpSpPr>
          <a:xfrm>
            <a:off x="6588224" y="836712"/>
            <a:ext cx="2016224" cy="369332"/>
            <a:chOff x="6588224" y="836712"/>
            <a:chExt cx="2016224" cy="369332"/>
          </a:xfrm>
        </p:grpSpPr>
        <p:sp>
          <p:nvSpPr>
            <p:cNvPr id="10" name="Rounded Rectangle 9"/>
            <p:cNvSpPr/>
            <p:nvPr/>
          </p:nvSpPr>
          <p:spPr>
            <a:xfrm>
              <a:off x="6588224" y="836712"/>
              <a:ext cx="2016224" cy="360040"/>
            </a:xfrm>
            <a:prstGeom prst="roundRect">
              <a:avLst>
                <a:gd name="adj" fmla="val 50000"/>
              </a:avLst>
            </a:prstGeom>
            <a:gradFill>
              <a:gsLst>
                <a:gs pos="100000">
                  <a:srgbClr val="FFFF00"/>
                </a:gs>
                <a:gs pos="0">
                  <a:srgbClr val="FFFFFF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732240" y="836712"/>
              <a:ext cx="17281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Retail</a:t>
              </a:r>
              <a:endParaRPr lang="en-GB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24" name="Group 28"/>
          <p:cNvGrpSpPr/>
          <p:nvPr/>
        </p:nvGrpSpPr>
        <p:grpSpPr>
          <a:xfrm>
            <a:off x="467544" y="3183939"/>
            <a:ext cx="2016224" cy="369332"/>
            <a:chOff x="467544" y="3059668"/>
            <a:chExt cx="2016224" cy="369332"/>
          </a:xfrm>
        </p:grpSpPr>
        <p:sp>
          <p:nvSpPr>
            <p:cNvPr id="14" name="Rounded Rectangle 13"/>
            <p:cNvSpPr/>
            <p:nvPr/>
          </p:nvSpPr>
          <p:spPr>
            <a:xfrm>
              <a:off x="467544" y="3059668"/>
              <a:ext cx="2016224" cy="360040"/>
            </a:xfrm>
            <a:prstGeom prst="roundRect">
              <a:avLst>
                <a:gd name="adj" fmla="val 50000"/>
              </a:avLst>
            </a:prstGeom>
            <a:gradFill>
              <a:gsLst>
                <a:gs pos="100000">
                  <a:srgbClr val="FF0000"/>
                </a:gs>
                <a:gs pos="0">
                  <a:srgbClr val="FFFFFF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11560" y="3059668"/>
              <a:ext cx="17281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Sport &amp; Leisure</a:t>
              </a:r>
              <a:endParaRPr lang="en-GB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25" name="Group 27"/>
          <p:cNvGrpSpPr/>
          <p:nvPr/>
        </p:nvGrpSpPr>
        <p:grpSpPr>
          <a:xfrm>
            <a:off x="3563888" y="3183939"/>
            <a:ext cx="2016224" cy="369332"/>
            <a:chOff x="3563888" y="3059668"/>
            <a:chExt cx="2016224" cy="369332"/>
          </a:xfrm>
        </p:grpSpPr>
        <p:sp>
          <p:nvSpPr>
            <p:cNvPr id="13" name="Rounded Rectangle 12"/>
            <p:cNvSpPr/>
            <p:nvPr/>
          </p:nvSpPr>
          <p:spPr>
            <a:xfrm>
              <a:off x="3563888" y="3059668"/>
              <a:ext cx="2016224" cy="360040"/>
            </a:xfrm>
            <a:prstGeom prst="roundRect">
              <a:avLst>
                <a:gd name="adj" fmla="val 50000"/>
              </a:avLst>
            </a:prstGeom>
            <a:gradFill>
              <a:gsLst>
                <a:gs pos="100000">
                  <a:srgbClr val="00B050"/>
                </a:gs>
                <a:gs pos="0">
                  <a:srgbClr val="FFFFFF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707904" y="3059668"/>
              <a:ext cx="17281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Education</a:t>
              </a:r>
              <a:endParaRPr lang="en-GB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6588224" y="3183939"/>
            <a:ext cx="2016224" cy="369332"/>
            <a:chOff x="6588224" y="3059668"/>
            <a:chExt cx="2016224" cy="369332"/>
          </a:xfrm>
        </p:grpSpPr>
        <p:sp>
          <p:nvSpPr>
            <p:cNvPr id="12" name="Rounded Rectangle 11"/>
            <p:cNvSpPr/>
            <p:nvPr/>
          </p:nvSpPr>
          <p:spPr>
            <a:xfrm>
              <a:off x="6588224" y="3059668"/>
              <a:ext cx="2016224" cy="360040"/>
            </a:xfrm>
            <a:prstGeom prst="roundRect">
              <a:avLst>
                <a:gd name="adj" fmla="val 50000"/>
              </a:avLst>
            </a:prstGeom>
            <a:gradFill>
              <a:gsLst>
                <a:gs pos="100000">
                  <a:srgbClr val="FF00FF"/>
                </a:gs>
                <a:gs pos="0">
                  <a:srgbClr val="FFFFFF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6732240" y="3059668"/>
              <a:ext cx="17281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Public Building</a:t>
              </a:r>
              <a:endParaRPr lang="en-GB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27" name="Group 29"/>
          <p:cNvGrpSpPr/>
          <p:nvPr/>
        </p:nvGrpSpPr>
        <p:grpSpPr>
          <a:xfrm>
            <a:off x="467544" y="5209455"/>
            <a:ext cx="2016224" cy="369332"/>
            <a:chOff x="467544" y="5085184"/>
            <a:chExt cx="2016224" cy="369332"/>
          </a:xfrm>
        </p:grpSpPr>
        <p:sp>
          <p:nvSpPr>
            <p:cNvPr id="11" name="Rounded Rectangle 10"/>
            <p:cNvSpPr/>
            <p:nvPr/>
          </p:nvSpPr>
          <p:spPr>
            <a:xfrm>
              <a:off x="467544" y="5085184"/>
              <a:ext cx="2016224" cy="360040"/>
            </a:xfrm>
            <a:prstGeom prst="roundRect">
              <a:avLst>
                <a:gd name="adj" fmla="val 50000"/>
              </a:avLst>
            </a:prstGeom>
            <a:gradFill>
              <a:gsLst>
                <a:gs pos="100000">
                  <a:srgbClr val="66FFFF"/>
                </a:gs>
                <a:gs pos="0">
                  <a:srgbClr val="FFFFFF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611560" y="5085184"/>
              <a:ext cx="17281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Healthcare</a:t>
              </a:r>
              <a:endParaRPr lang="en-GB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467544" y="1196752"/>
            <a:ext cx="252028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Baltic Business Park</a:t>
            </a:r>
          </a:p>
          <a:p>
            <a:r>
              <a:rPr lang="en-GB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ECCN</a:t>
            </a:r>
          </a:p>
          <a:p>
            <a:r>
              <a:rPr lang="en-GB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PGE Rzeszow</a:t>
            </a:r>
          </a:p>
          <a:p>
            <a:r>
              <a:rPr lang="en-GB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Baxter </a:t>
            </a:r>
            <a:r>
              <a:rPr lang="en-GB" sz="14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Generali</a:t>
            </a:r>
            <a:endParaRPr lang="en-GB" sz="14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GB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PFRON</a:t>
            </a:r>
          </a:p>
          <a:p>
            <a:r>
              <a:rPr lang="en-GB" sz="14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Murawa</a:t>
            </a:r>
            <a:r>
              <a:rPr lang="en-GB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Office Park</a:t>
            </a:r>
          </a:p>
          <a:p>
            <a:r>
              <a:rPr lang="en-GB" sz="14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Swissport</a:t>
            </a:r>
            <a:endParaRPr lang="en-GB" sz="14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GB" sz="14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Jornal</a:t>
            </a:r>
            <a:r>
              <a:rPr lang="en-GB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14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Ocasiao</a:t>
            </a:r>
            <a:endParaRPr lang="en-GB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563888" y="1196752"/>
            <a:ext cx="237626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Sheraton Edinburgh</a:t>
            </a:r>
          </a:p>
          <a:p>
            <a:r>
              <a:rPr lang="en-GB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Sterne Plus Hotel </a:t>
            </a:r>
          </a:p>
          <a:p>
            <a:r>
              <a:rPr lang="en-GB" sz="14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Parkalgar</a:t>
            </a:r>
            <a:r>
              <a:rPr lang="en-GB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Radisson</a:t>
            </a:r>
          </a:p>
          <a:p>
            <a:r>
              <a:rPr lang="en-GB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De </a:t>
            </a:r>
            <a:r>
              <a:rPr lang="en-GB" sz="14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Vere</a:t>
            </a:r>
            <a:r>
              <a:rPr lang="en-GB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Grand Hotel</a:t>
            </a:r>
          </a:p>
          <a:p>
            <a:r>
              <a:rPr lang="en-GB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Hotel La </a:t>
            </a:r>
            <a:r>
              <a:rPr lang="en-GB" sz="14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Pisana</a:t>
            </a:r>
            <a:endParaRPr lang="en-GB" sz="14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GB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BLOC Hotel</a:t>
            </a:r>
          </a:p>
          <a:p>
            <a:r>
              <a:rPr lang="en-GB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Leonardo Hotel</a:t>
            </a:r>
          </a:p>
          <a:p>
            <a:r>
              <a:rPr lang="en-GB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Hotel </a:t>
            </a:r>
            <a:r>
              <a:rPr lang="en-GB" sz="14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Caravelas</a:t>
            </a:r>
            <a:endParaRPr lang="en-GB" sz="14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588224" y="1196752"/>
            <a:ext cx="237626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Vaci</a:t>
            </a:r>
            <a:r>
              <a:rPr lang="en-GB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1, ORCO</a:t>
            </a:r>
          </a:p>
          <a:p>
            <a:r>
              <a:rPr lang="en-GB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IKEA</a:t>
            </a:r>
          </a:p>
          <a:p>
            <a:r>
              <a:rPr lang="en-GB" sz="14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Bavier</a:t>
            </a:r>
            <a:r>
              <a:rPr lang="en-GB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Shopping Centre</a:t>
            </a:r>
          </a:p>
          <a:p>
            <a:r>
              <a:rPr lang="en-GB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New Look</a:t>
            </a:r>
          </a:p>
          <a:p>
            <a:r>
              <a:rPr lang="en-GB" sz="14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Liegenschaft</a:t>
            </a:r>
            <a:r>
              <a:rPr lang="en-GB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14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Albstrasse</a:t>
            </a:r>
            <a:endParaRPr lang="en-GB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67544" y="3553271"/>
            <a:ext cx="20162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Merkur</a:t>
            </a:r>
            <a:r>
              <a:rPr lang="en-GB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14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Spielothek</a:t>
            </a:r>
            <a:endParaRPr lang="en-GB" sz="14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GB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Rose Bowl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3563888" y="3553271"/>
            <a:ext cx="244827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Church of England School</a:t>
            </a:r>
          </a:p>
          <a:p>
            <a:r>
              <a:rPr lang="en-GB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New College Swindon</a:t>
            </a:r>
          </a:p>
          <a:p>
            <a:r>
              <a:rPr lang="en-GB" sz="1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Accademia</a:t>
            </a:r>
            <a:r>
              <a:rPr lang="en-GB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1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della</a:t>
            </a:r>
            <a:r>
              <a:rPr lang="en-GB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1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Crusca</a:t>
            </a:r>
            <a:endParaRPr lang="en-GB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588224" y="3553271"/>
            <a:ext cx="237626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Southend</a:t>
            </a:r>
            <a:r>
              <a:rPr lang="en-GB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Airport</a:t>
            </a:r>
          </a:p>
          <a:p>
            <a:r>
              <a:rPr lang="en-GB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Kecskemet Police Station</a:t>
            </a:r>
          </a:p>
          <a:p>
            <a:r>
              <a:rPr lang="en-GB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VAM Design </a:t>
            </a:r>
            <a:r>
              <a:rPr lang="en-GB" sz="14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Center</a:t>
            </a:r>
            <a:endParaRPr lang="en-GB" sz="14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67544" y="5569495"/>
            <a:ext cx="20882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Katharinum</a:t>
            </a:r>
            <a:r>
              <a:rPr lang="en-GB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14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Center</a:t>
            </a:r>
            <a:endParaRPr lang="en-GB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Slide Number Placeholder 3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  </a:t>
            </a:r>
            <a:r>
              <a:rPr lang="en-GB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|</a:t>
            </a:r>
            <a:fld id="{D461EA4C-A0CD-46AE-8FF5-06D5D0F3310E}" type="slidenum">
              <a:rPr lang="en-GB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/>
              <a:t>31</a:t>
            </a:fld>
            <a:endParaRPr lang="en-GB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7" name="Footer Placeholder 3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2012 Samsung Electronics Ltd.</a:t>
            </a:r>
            <a:endParaRPr lang="en-GB"/>
          </a:p>
        </p:txBody>
      </p:sp>
    </p:spTree>
  </p:cSld>
  <p:clrMapOvr>
    <a:masterClrMapping/>
  </p:clrMapOvr>
  <p:transition advClick="0" advTm="4000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mph" presetSubtype="0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 rctx="PPT">
                                        <p:cTn id="33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4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mph" presetSubtype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 rctx="PPT">
                                        <p:cTn id="36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7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mph" presetSubtype="0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 rctx="PPT">
                                        <p:cTn id="39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0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31" grpId="0"/>
      <p:bldP spid="32" grpId="0"/>
      <p:bldP spid="34" grpId="0"/>
      <p:bldP spid="3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1"/>
          <p:cNvSpPr>
            <a:spLocks noChangeArrowheads="1"/>
          </p:cNvSpPr>
          <p:nvPr/>
        </p:nvSpPr>
        <p:spPr bwMode="auto">
          <a:xfrm>
            <a:off x="428596" y="1157449"/>
            <a:ext cx="8429684" cy="2786082"/>
          </a:xfrm>
          <a:prstGeom prst="roundRect">
            <a:avLst>
              <a:gd name="adj" fmla="val 3920"/>
            </a:avLst>
          </a:prstGeom>
          <a:ln w="9525">
            <a:solidFill>
              <a:srgbClr val="FFFFFF"/>
            </a:solidFill>
            <a:round/>
            <a:headEnd/>
            <a:tailEnd/>
          </a:ln>
          <a:effectLst/>
        </p:spPr>
        <p:style>
          <a:lnRef idx="0">
            <a:scrgbClr r="0" g="0" b="0"/>
          </a:lnRef>
          <a:fillRef idx="1003">
            <a:schemeClr val="lt1"/>
          </a:fillRef>
          <a:effectRef idx="0">
            <a:scrgbClr r="0" g="0" b="0"/>
          </a:effectRef>
          <a:fontRef idx="major"/>
        </p:style>
        <p:txBody>
          <a:bodyPr wrap="none" anchor="ctr"/>
          <a:lstStyle/>
          <a:p>
            <a:pPr algn="ctr" eaLnBrk="0" hangingPunct="0"/>
            <a:endParaRPr lang="ko-KR" altLang="en-US" sz="1200" b="1">
              <a:solidFill>
                <a:srgbClr val="FFFFFF"/>
              </a:solidFill>
              <a:latin typeface="Arial" charset="0"/>
            </a:endParaRPr>
          </a:p>
        </p:txBody>
      </p:sp>
      <p:graphicFrame>
        <p:nvGraphicFramePr>
          <p:cNvPr id="8" name="표 37"/>
          <p:cNvGraphicFramePr>
            <a:graphicFrameLocks noGrp="1"/>
          </p:cNvGraphicFramePr>
          <p:nvPr/>
        </p:nvGraphicFramePr>
        <p:xfrm>
          <a:off x="4230688" y="1770240"/>
          <a:ext cx="4384675" cy="1958977"/>
        </p:xfrm>
        <a:graphic>
          <a:graphicData uri="http://schemas.openxmlformats.org/drawingml/2006/table">
            <a:tbl>
              <a:tblPr/>
              <a:tblGrid>
                <a:gridCol w="1812925"/>
                <a:gridCol w="2571750"/>
              </a:tblGrid>
              <a:tr h="366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Project   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Education</a:t>
                      </a:r>
                      <a:endParaRPr kumimoji="0" lang="ko-KR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</a:tr>
              <a:tr h="366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Location</a:t>
                      </a:r>
                      <a:endParaRPr kumimoji="0" lang="ko-KR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Dagenham, UK</a:t>
                      </a:r>
                      <a:endParaRPr kumimoji="0" lang="ko-KR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6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Date of Completion</a:t>
                      </a:r>
                      <a:endParaRPr kumimoji="0" lang="ko-KR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CN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Q4 2011 ~ Q1 2012</a:t>
                      </a:r>
                      <a:endParaRPr kumimoji="0" lang="ko-KR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</a:tr>
              <a:tr h="4921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Size</a:t>
                      </a:r>
                      <a:endParaRPr kumimoji="0" lang="ko-KR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3,700</a:t>
                      </a:r>
                      <a:r>
                        <a:rPr kumimoji="0" lang="hu-HU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 m</a:t>
                      </a:r>
                      <a:r>
                        <a:rPr kumimoji="0" lang="hu-HU" altLang="ko-KR" sz="1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2</a:t>
                      </a:r>
                      <a:endParaRPr kumimoji="0" lang="en-US" altLang="ko-KR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6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Value</a:t>
                      </a:r>
                      <a:endParaRPr kumimoji="0" lang="ko-KR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zh-CN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€</a:t>
                      </a:r>
                      <a:r>
                        <a:rPr kumimoji="0" lang="en-GB" altLang="zh-CN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 122k</a:t>
                      </a:r>
                      <a:endParaRPr kumimoji="0" lang="ko-KR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</a:tr>
            </a:tbl>
          </a:graphicData>
        </a:graphic>
      </p:graphicFrame>
      <p:grpSp>
        <p:nvGrpSpPr>
          <p:cNvPr id="2" name="Group 21"/>
          <p:cNvGrpSpPr/>
          <p:nvPr/>
        </p:nvGrpSpPr>
        <p:grpSpPr>
          <a:xfrm>
            <a:off x="4214810" y="1333680"/>
            <a:ext cx="1527175" cy="277813"/>
            <a:chOff x="4187833" y="962025"/>
            <a:chExt cx="1527175" cy="277813"/>
          </a:xfrm>
        </p:grpSpPr>
        <p:sp>
          <p:nvSpPr>
            <p:cNvPr id="11" name="직사각형 16"/>
            <p:cNvSpPr/>
            <p:nvPr/>
          </p:nvSpPr>
          <p:spPr bwMode="auto">
            <a:xfrm>
              <a:off x="4203008" y="996935"/>
              <a:ext cx="1512000" cy="222250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/>
          </p:spPr>
          <p:style>
            <a:lnRef idx="0">
              <a:schemeClr val="dk1"/>
            </a:lnRef>
            <a:fillRef idx="1003">
              <a:schemeClr val="dk2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ko-KR" altLang="en-US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" name="직사각형 18"/>
            <p:cNvSpPr>
              <a:spLocks noChangeArrowheads="1"/>
            </p:cNvSpPr>
            <p:nvPr/>
          </p:nvSpPr>
          <p:spPr bwMode="auto">
            <a:xfrm>
              <a:off x="4187833" y="962025"/>
              <a:ext cx="1527175" cy="2778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altLang="ko-KR" sz="1200" b="1" dirty="0">
                  <a:solidFill>
                    <a:prstClr val="white"/>
                  </a:solidFill>
                  <a:latin typeface="Arial" charset="0"/>
                  <a:cs typeface="Arial" charset="0"/>
                </a:rPr>
                <a:t>Information</a:t>
              </a:r>
              <a:endParaRPr lang="ko-KR" altLang="en-US" sz="1200" dirty="0">
                <a:solidFill>
                  <a:prstClr val="white"/>
                </a:solidFill>
              </a:endParaRPr>
            </a:p>
          </p:txBody>
        </p:sp>
      </p:grpSp>
      <p:sp>
        <p:nvSpPr>
          <p:cNvPr id="14" name="Text Box 68"/>
          <p:cNvSpPr txBox="1">
            <a:spLocks noChangeArrowheads="1"/>
          </p:cNvSpPr>
          <p:nvPr/>
        </p:nvSpPr>
        <p:spPr bwMode="auto">
          <a:xfrm>
            <a:off x="714375" y="4135941"/>
            <a:ext cx="1954213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altLang="ko-KR" sz="1400" b="1" dirty="0">
                <a:solidFill>
                  <a:srgbClr val="EEECE1">
                    <a:lumMod val="25000"/>
                  </a:srgbClr>
                </a:solidFill>
                <a:latin typeface="Arial" pitchFamily="34" charset="0"/>
                <a:ea typeface="굴림" pitchFamily="50" charset="-127"/>
                <a:cs typeface="Arial" pitchFamily="34" charset="0"/>
              </a:rPr>
              <a:t>Equipment Selection</a:t>
            </a:r>
          </a:p>
        </p:txBody>
      </p:sp>
      <p:pic>
        <p:nvPicPr>
          <p:cNvPr id="15" name="Picture 51" descr="Play"/>
          <p:cNvPicPr>
            <a:picLocks noChangeAspect="1" noChangeArrowheads="1"/>
          </p:cNvPicPr>
          <p:nvPr/>
        </p:nvPicPr>
        <p:blipFill>
          <a:blip r:embed="rId3" cstate="print">
            <a:grayscl/>
          </a:blip>
          <a:srcRect/>
          <a:stretch>
            <a:fillRect/>
          </a:stretch>
        </p:blipFill>
        <p:spPr bwMode="auto">
          <a:xfrm>
            <a:off x="433388" y="4132766"/>
            <a:ext cx="295275" cy="29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8" name="표 31"/>
          <p:cNvGraphicFramePr>
            <a:graphicFrameLocks noGrp="1"/>
          </p:cNvGraphicFramePr>
          <p:nvPr/>
        </p:nvGraphicFramePr>
        <p:xfrm>
          <a:off x="428596" y="4597365"/>
          <a:ext cx="5357849" cy="1272715"/>
        </p:xfrm>
        <a:graphic>
          <a:graphicData uri="http://schemas.openxmlformats.org/drawingml/2006/table">
            <a:tbl>
              <a:tblPr/>
              <a:tblGrid>
                <a:gridCol w="1530814"/>
                <a:gridCol w="2296221"/>
                <a:gridCol w="1530814"/>
              </a:tblGrid>
              <a:tr h="26320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Equipment</a:t>
                      </a:r>
                      <a:endParaRPr kumimoji="0" lang="ko-KR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Model Type</a:t>
                      </a:r>
                      <a:endParaRPr kumimoji="0" lang="ko-KR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Quantity</a:t>
                      </a:r>
                      <a:endParaRPr kumimoji="0" lang="ko-KR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320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Outdoor Units</a:t>
                      </a:r>
                      <a:endParaRPr kumimoji="0" lang="ko-KR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 - DVM</a:t>
                      </a:r>
                      <a:r>
                        <a:rPr kumimoji="0" lang="hu-HU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 PLUS </a:t>
                      </a:r>
                      <a:r>
                        <a:rPr kumimoji="0" lang="en-GB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IV HR</a:t>
                      </a: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11</a:t>
                      </a:r>
                      <a:endParaRPr kumimoji="0" lang="ko-KR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alpha val="20000"/>
                      </a:schemeClr>
                    </a:solidFill>
                  </a:tcPr>
                </a:tc>
              </a:tr>
              <a:tr h="26320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Indoor Units</a:t>
                      </a:r>
                      <a:endParaRPr kumimoji="0" lang="ko-KR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 - Cassette</a:t>
                      </a: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35</a:t>
                      </a:r>
                      <a:endParaRPr kumimoji="0" lang="ko-KR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marL="18000" marR="18000" marT="18000" marB="18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8311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Control Solution</a:t>
                      </a:r>
                      <a:endParaRPr kumimoji="0" lang="ko-KR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alpha val="2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 - Wired remote controllers</a:t>
                      </a:r>
                      <a:endParaRPr kumimoji="0" lang="ko-KR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alpha val="2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17" name="직선 연결선 17"/>
          <p:cNvCxnSpPr/>
          <p:nvPr/>
        </p:nvCxnSpPr>
        <p:spPr bwMode="auto">
          <a:xfrm rot="5400000">
            <a:off x="2754630" y="2549072"/>
            <a:ext cx="2783204" cy="5717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4" cstate="print"/>
          <a:srcRect l="20971" t="21913" r="50474" b="49387"/>
          <a:stretch>
            <a:fillRect/>
          </a:stretch>
        </p:blipFill>
        <p:spPr bwMode="auto">
          <a:xfrm>
            <a:off x="512378" y="1254525"/>
            <a:ext cx="3527145" cy="2617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98" name="Picture 2" descr="http://www.thamespartnershipforlearning.co.uk/News/PublishingImages/dpto.bmp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68144" y="4591606"/>
            <a:ext cx="3102435" cy="2005746"/>
          </a:xfrm>
          <a:prstGeom prst="rect">
            <a:avLst/>
          </a:prstGeom>
          <a:noFill/>
        </p:spPr>
      </p:pic>
      <p:sp>
        <p:nvSpPr>
          <p:cNvPr id="19" name="Text Box 9"/>
          <p:cNvSpPr txBox="1">
            <a:spLocks noChangeArrowheads="1"/>
          </p:cNvSpPr>
          <p:nvPr/>
        </p:nvSpPr>
        <p:spPr bwMode="auto">
          <a:xfrm>
            <a:off x="1331640" y="260648"/>
            <a:ext cx="570220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2400" b="1" dirty="0" smtClean="0">
                <a:solidFill>
                  <a:schemeClr val="bg1"/>
                </a:solidFill>
                <a:latin typeface="Arial" charset="0"/>
              </a:rPr>
              <a:t>Dagenham Church of England School</a:t>
            </a:r>
            <a:endParaRPr lang="en-US" altLang="ko-KR" sz="2400" b="1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24" name="Slide Number Placeholder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  </a:t>
            </a:r>
            <a:r>
              <a:rPr lang="en-GB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|</a:t>
            </a:r>
            <a:fld id="{D461EA4C-A0CD-46AE-8FF5-06D5D0F3310E}" type="slidenum">
              <a:rPr lang="en-GB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/>
              <a:t>32</a:t>
            </a:fld>
            <a:endParaRPr lang="en-GB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5" name="Footer Placeholder 2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2012 Samsung Electronics Ltd.</a:t>
            </a:r>
            <a:endParaRPr lang="en-GB"/>
          </a:p>
        </p:txBody>
      </p:sp>
    </p:spTree>
  </p:cSld>
  <p:clrMapOvr>
    <a:masterClrMapping/>
  </p:clrMapOvr>
  <p:transition advClick="0" advTm="4000">
    <p:pull dir="d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1"/>
          <p:cNvSpPr>
            <a:spLocks noChangeArrowheads="1"/>
          </p:cNvSpPr>
          <p:nvPr/>
        </p:nvSpPr>
        <p:spPr bwMode="auto">
          <a:xfrm>
            <a:off x="428596" y="1146972"/>
            <a:ext cx="8429684" cy="2786082"/>
          </a:xfrm>
          <a:prstGeom prst="roundRect">
            <a:avLst>
              <a:gd name="adj" fmla="val 3920"/>
            </a:avLst>
          </a:prstGeom>
          <a:ln w="9525">
            <a:solidFill>
              <a:srgbClr val="FFFFFF"/>
            </a:solidFill>
            <a:round/>
            <a:headEnd/>
            <a:tailEnd/>
          </a:ln>
          <a:effectLst/>
        </p:spPr>
        <p:style>
          <a:lnRef idx="0">
            <a:scrgbClr r="0" g="0" b="0"/>
          </a:lnRef>
          <a:fillRef idx="1003">
            <a:schemeClr val="lt1"/>
          </a:fillRef>
          <a:effectRef idx="0">
            <a:scrgbClr r="0" g="0" b="0"/>
          </a:effectRef>
          <a:fontRef idx="major"/>
        </p:style>
        <p:txBody>
          <a:bodyPr wrap="none" anchor="ctr"/>
          <a:lstStyle/>
          <a:p>
            <a:pPr algn="ctr" eaLnBrk="0" latinLnBrk="0" hangingPunct="0"/>
            <a:endParaRPr kumimoji="0" lang="ko-KR" altLang="en-US" sz="1200" b="1">
              <a:solidFill>
                <a:srgbClr val="FFFFFF"/>
              </a:solidFill>
              <a:latin typeface="Arial" charset="0"/>
            </a:endParaRPr>
          </a:p>
        </p:txBody>
      </p:sp>
      <p:graphicFrame>
        <p:nvGraphicFramePr>
          <p:cNvPr id="8" name="표 37"/>
          <p:cNvGraphicFramePr>
            <a:graphicFrameLocks noGrp="1"/>
          </p:cNvGraphicFramePr>
          <p:nvPr/>
        </p:nvGraphicFramePr>
        <p:xfrm>
          <a:off x="4230688" y="1759763"/>
          <a:ext cx="4384675" cy="1958977"/>
        </p:xfrm>
        <a:graphic>
          <a:graphicData uri="http://schemas.openxmlformats.org/drawingml/2006/table">
            <a:tbl>
              <a:tblPr/>
              <a:tblGrid>
                <a:gridCol w="1812925"/>
                <a:gridCol w="2571750"/>
              </a:tblGrid>
              <a:tr h="366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Project   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Education</a:t>
                      </a:r>
                      <a:endParaRPr kumimoji="0" lang="ko-KR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</a:tr>
              <a:tr h="366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Location</a:t>
                      </a:r>
                      <a:endParaRPr kumimoji="0" lang="ko-KR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Swindon</a:t>
                      </a:r>
                      <a:r>
                        <a:rPr kumimoji="0" lang="en-US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, UK</a:t>
                      </a:r>
                      <a:endParaRPr kumimoji="0" lang="ko-KR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6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Date of Completion</a:t>
                      </a:r>
                      <a:endParaRPr kumimoji="0" lang="ko-KR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CN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August, 2009</a:t>
                      </a:r>
                      <a:endParaRPr kumimoji="0" lang="ko-KR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</a:tr>
              <a:tr h="4921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Size</a:t>
                      </a:r>
                      <a:endParaRPr kumimoji="0" lang="ko-KR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750</a:t>
                      </a:r>
                      <a:r>
                        <a:rPr kumimoji="0" lang="hu-HU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 m</a:t>
                      </a:r>
                      <a:r>
                        <a:rPr kumimoji="0" lang="hu-HU" altLang="ko-KR" sz="1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2</a:t>
                      </a:r>
                      <a:endParaRPr kumimoji="0" lang="en-US" altLang="ko-KR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6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Value</a:t>
                      </a:r>
                      <a:endParaRPr kumimoji="0" lang="ko-KR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zh-CN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€</a:t>
                      </a:r>
                      <a:r>
                        <a:rPr kumimoji="0" lang="en-GB" altLang="zh-CN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 35k</a:t>
                      </a:r>
                      <a:endParaRPr kumimoji="0" lang="ko-KR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</a:tr>
            </a:tbl>
          </a:graphicData>
        </a:graphic>
      </p:graphicFrame>
      <p:grpSp>
        <p:nvGrpSpPr>
          <p:cNvPr id="2" name="Group 21"/>
          <p:cNvGrpSpPr/>
          <p:nvPr/>
        </p:nvGrpSpPr>
        <p:grpSpPr>
          <a:xfrm>
            <a:off x="4214810" y="1323203"/>
            <a:ext cx="1527175" cy="277813"/>
            <a:chOff x="4187833" y="962025"/>
            <a:chExt cx="1527175" cy="277813"/>
          </a:xfrm>
        </p:grpSpPr>
        <p:sp>
          <p:nvSpPr>
            <p:cNvPr id="11" name="직사각형 16"/>
            <p:cNvSpPr/>
            <p:nvPr/>
          </p:nvSpPr>
          <p:spPr bwMode="auto">
            <a:xfrm>
              <a:off x="4203008" y="996935"/>
              <a:ext cx="1512000" cy="222250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/>
          </p:spPr>
          <p:style>
            <a:lnRef idx="0">
              <a:schemeClr val="dk1"/>
            </a:lnRef>
            <a:fillRef idx="1003">
              <a:schemeClr val="dk2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ko-KR" altLang="en-US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" name="직사각형 18"/>
            <p:cNvSpPr>
              <a:spLocks noChangeArrowheads="1"/>
            </p:cNvSpPr>
            <p:nvPr/>
          </p:nvSpPr>
          <p:spPr bwMode="auto">
            <a:xfrm>
              <a:off x="4187833" y="962025"/>
              <a:ext cx="1527175" cy="2778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altLang="ko-KR" sz="1200" b="1" dirty="0">
                  <a:solidFill>
                    <a:schemeClr val="bg1"/>
                  </a:solidFill>
                  <a:latin typeface="Arial" charset="0"/>
                  <a:cs typeface="Arial" charset="0"/>
                </a:rPr>
                <a:t>Information</a:t>
              </a:r>
              <a:endParaRPr lang="ko-KR" altLang="en-US" sz="1200" dirty="0">
                <a:solidFill>
                  <a:schemeClr val="bg1"/>
                </a:solidFill>
              </a:endParaRPr>
            </a:p>
          </p:txBody>
        </p:sp>
      </p:grpSp>
      <p:sp>
        <p:nvSpPr>
          <p:cNvPr id="14" name="Text Box 68"/>
          <p:cNvSpPr txBox="1">
            <a:spLocks noChangeArrowheads="1"/>
          </p:cNvSpPr>
          <p:nvPr/>
        </p:nvSpPr>
        <p:spPr bwMode="auto">
          <a:xfrm>
            <a:off x="714375" y="4028617"/>
            <a:ext cx="1954213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altLang="ko-KR" sz="1400" b="1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ea typeface="굴림" pitchFamily="50" charset="-127"/>
                <a:cs typeface="Arial" pitchFamily="34" charset="0"/>
              </a:rPr>
              <a:t>Equipment Selection</a:t>
            </a:r>
          </a:p>
        </p:txBody>
      </p:sp>
      <p:pic>
        <p:nvPicPr>
          <p:cNvPr id="15" name="Picture 51" descr="Play"/>
          <p:cNvPicPr>
            <a:picLocks noChangeAspect="1" noChangeArrowheads="1"/>
          </p:cNvPicPr>
          <p:nvPr/>
        </p:nvPicPr>
        <p:blipFill>
          <a:blip r:embed="rId3" cstate="print">
            <a:grayscl/>
          </a:blip>
          <a:srcRect/>
          <a:stretch>
            <a:fillRect/>
          </a:stretch>
        </p:blipFill>
        <p:spPr bwMode="auto">
          <a:xfrm>
            <a:off x="433388" y="4025442"/>
            <a:ext cx="295275" cy="29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8" name="표 31"/>
          <p:cNvGraphicFramePr>
            <a:graphicFrameLocks noGrp="1"/>
          </p:cNvGraphicFramePr>
          <p:nvPr/>
        </p:nvGraphicFramePr>
        <p:xfrm>
          <a:off x="428596" y="4490041"/>
          <a:ext cx="5357849" cy="1549833"/>
        </p:xfrm>
        <a:graphic>
          <a:graphicData uri="http://schemas.openxmlformats.org/drawingml/2006/table">
            <a:tbl>
              <a:tblPr/>
              <a:tblGrid>
                <a:gridCol w="1530814"/>
                <a:gridCol w="2296221"/>
                <a:gridCol w="1530814"/>
              </a:tblGrid>
              <a:tr h="26320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Equipment</a:t>
                      </a:r>
                      <a:endParaRPr kumimoji="0" lang="ko-KR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Model Type</a:t>
                      </a:r>
                      <a:endParaRPr kumimoji="0" lang="ko-KR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Quantity</a:t>
                      </a:r>
                      <a:endParaRPr kumimoji="0" lang="ko-KR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320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Outdoor Units</a:t>
                      </a:r>
                      <a:endParaRPr kumimoji="0" lang="ko-KR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 - DVM</a:t>
                      </a:r>
                      <a:r>
                        <a:rPr kumimoji="0" lang="hu-HU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 PLUS II</a:t>
                      </a:r>
                      <a:r>
                        <a:rPr kumimoji="0" lang="en-GB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I HR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 - Mini DVM</a:t>
                      </a: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2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1</a:t>
                      </a:r>
                      <a:endParaRPr kumimoji="0" lang="ko-KR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alpha val="20000"/>
                      </a:schemeClr>
                    </a:solidFill>
                  </a:tcPr>
                </a:tc>
              </a:tr>
              <a:tr h="26320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Indoor Units</a:t>
                      </a:r>
                      <a:endParaRPr kumimoji="0" lang="ko-KR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 - 4Way Cassette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 - Wall Mounted</a:t>
                      </a:r>
                      <a:endParaRPr kumimoji="0" lang="ko-KR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15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5</a:t>
                      </a:r>
                      <a:endParaRPr kumimoji="0" lang="ko-KR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marL="18000" marR="18000" marT="18000" marB="18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8311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Control Solution</a:t>
                      </a:r>
                      <a:endParaRPr kumimoji="0" lang="ko-KR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alpha val="2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 - S-NET Mini</a:t>
                      </a:r>
                      <a:endParaRPr kumimoji="0" lang="ko-KR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alpha val="2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17" name="직선 연결선 17"/>
          <p:cNvCxnSpPr/>
          <p:nvPr/>
        </p:nvCxnSpPr>
        <p:spPr bwMode="auto">
          <a:xfrm rot="5400000">
            <a:off x="2754630" y="2538595"/>
            <a:ext cx="2783204" cy="5717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57884" y="4476871"/>
            <a:ext cx="2994454" cy="21204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" name="Picture 19" descr="http://www.360virtualtours.co.uk/wp-content/uploads/2011/01/newcollegeblogpost.jpg"/>
          <p:cNvPicPr/>
          <p:nvPr/>
        </p:nvPicPr>
        <p:blipFill>
          <a:blip r:embed="rId5" cstate="print"/>
          <a:srcRect l="12961" t="7454" r="2283" b="8426"/>
          <a:stretch>
            <a:fillRect/>
          </a:stretch>
        </p:blipFill>
        <p:spPr bwMode="auto">
          <a:xfrm>
            <a:off x="500034" y="1218410"/>
            <a:ext cx="3571900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 Box 9"/>
          <p:cNvSpPr txBox="1">
            <a:spLocks noChangeArrowheads="1"/>
          </p:cNvSpPr>
          <p:nvPr/>
        </p:nvSpPr>
        <p:spPr bwMode="auto">
          <a:xfrm>
            <a:off x="1331640" y="260648"/>
            <a:ext cx="337784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2400" b="1" dirty="0" smtClean="0">
                <a:solidFill>
                  <a:schemeClr val="bg1"/>
                </a:solidFill>
                <a:latin typeface="Arial" charset="0"/>
              </a:rPr>
              <a:t>New College </a:t>
            </a:r>
            <a:r>
              <a:rPr lang="en-US" altLang="ko-KR" sz="2400" b="1" dirty="0" err="1" smtClean="0">
                <a:solidFill>
                  <a:schemeClr val="bg1"/>
                </a:solidFill>
                <a:latin typeface="Arial" charset="0"/>
              </a:rPr>
              <a:t>Swindon</a:t>
            </a:r>
            <a:endParaRPr lang="en-US" altLang="ko-KR" sz="2400" b="1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  </a:t>
            </a:r>
            <a:r>
              <a:rPr lang="en-GB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|</a:t>
            </a:r>
            <a:fld id="{D461EA4C-A0CD-46AE-8FF5-06D5D0F3310E}" type="slidenum">
              <a:rPr lang="en-GB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/>
              <a:t>33</a:t>
            </a:fld>
            <a:endParaRPr lang="en-GB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2012 Samsung Electronics Ltd.</a:t>
            </a:r>
            <a:endParaRPr lang="en-GB"/>
          </a:p>
        </p:txBody>
      </p:sp>
    </p:spTree>
  </p:cSld>
  <p:clrMapOvr>
    <a:masterClrMapping/>
  </p:clrMapOvr>
  <p:transition advClick="0" advTm="4000">
    <p:pull dir="d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1"/>
          <p:cNvSpPr>
            <a:spLocks noChangeArrowheads="1"/>
          </p:cNvSpPr>
          <p:nvPr/>
        </p:nvSpPr>
        <p:spPr bwMode="auto">
          <a:xfrm>
            <a:off x="428596" y="1098334"/>
            <a:ext cx="8429684" cy="2786082"/>
          </a:xfrm>
          <a:prstGeom prst="roundRect">
            <a:avLst>
              <a:gd name="adj" fmla="val 3920"/>
            </a:avLst>
          </a:prstGeom>
          <a:ln w="9525">
            <a:solidFill>
              <a:srgbClr val="FFFFFF"/>
            </a:solidFill>
            <a:round/>
            <a:headEnd/>
            <a:tailEnd/>
          </a:ln>
          <a:effectLst/>
        </p:spPr>
        <p:style>
          <a:lnRef idx="0">
            <a:scrgbClr r="0" g="0" b="0"/>
          </a:lnRef>
          <a:fillRef idx="1003">
            <a:schemeClr val="lt1"/>
          </a:fillRef>
          <a:effectRef idx="0">
            <a:scrgbClr r="0" g="0" b="0"/>
          </a:effectRef>
          <a:fontRef idx="major"/>
        </p:style>
        <p:txBody>
          <a:bodyPr wrap="none" anchor="ctr"/>
          <a:lstStyle/>
          <a:p>
            <a:pPr algn="ctr" eaLnBrk="0" latinLnBrk="0" hangingPunct="0"/>
            <a:endParaRPr kumimoji="0" lang="ko-KR" altLang="en-US" sz="1200" b="1">
              <a:solidFill>
                <a:srgbClr val="FFFFFF"/>
              </a:solidFill>
              <a:latin typeface="Arial" charset="0"/>
            </a:endParaRPr>
          </a:p>
        </p:txBody>
      </p:sp>
      <p:graphicFrame>
        <p:nvGraphicFramePr>
          <p:cNvPr id="8" name="표 37"/>
          <p:cNvGraphicFramePr>
            <a:graphicFrameLocks noGrp="1"/>
          </p:cNvGraphicFramePr>
          <p:nvPr/>
        </p:nvGraphicFramePr>
        <p:xfrm>
          <a:off x="4230688" y="1711125"/>
          <a:ext cx="4384675" cy="1958977"/>
        </p:xfrm>
        <a:graphic>
          <a:graphicData uri="http://schemas.openxmlformats.org/drawingml/2006/table">
            <a:tbl>
              <a:tblPr/>
              <a:tblGrid>
                <a:gridCol w="1812925"/>
                <a:gridCol w="2571750"/>
              </a:tblGrid>
              <a:tr h="366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Project   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Public library</a:t>
                      </a:r>
                      <a:endParaRPr kumimoji="0" lang="ko-KR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</a:tr>
              <a:tr h="366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Location</a:t>
                      </a:r>
                      <a:endParaRPr kumimoji="0" lang="ko-KR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Florence, Italy</a:t>
                      </a:r>
                      <a:endParaRPr kumimoji="0" lang="ko-KR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6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Date of Completion</a:t>
                      </a:r>
                      <a:endParaRPr kumimoji="0" lang="ko-KR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20</a:t>
                      </a:r>
                      <a:r>
                        <a:rPr kumimoji="0" lang="en-GB" altLang="zh-CN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09</a:t>
                      </a:r>
                      <a:endParaRPr kumimoji="0" lang="ko-KR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</a:tr>
              <a:tr h="4921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Size</a:t>
                      </a:r>
                      <a:endParaRPr kumimoji="0" lang="ko-KR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800</a:t>
                      </a:r>
                      <a:r>
                        <a:rPr kumimoji="0" lang="hu-HU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 m</a:t>
                      </a:r>
                      <a:r>
                        <a:rPr kumimoji="0" lang="hu-HU" altLang="ko-KR" sz="1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2</a:t>
                      </a:r>
                      <a:endParaRPr kumimoji="0" lang="en-US" altLang="ko-KR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6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Value</a:t>
                      </a:r>
                      <a:endParaRPr kumimoji="0" lang="ko-KR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CN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€ 57k</a:t>
                      </a:r>
                      <a:endParaRPr kumimoji="0" lang="ko-KR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</a:tr>
            </a:tbl>
          </a:graphicData>
        </a:graphic>
      </p:graphicFrame>
      <p:grpSp>
        <p:nvGrpSpPr>
          <p:cNvPr id="2" name="Group 21"/>
          <p:cNvGrpSpPr/>
          <p:nvPr/>
        </p:nvGrpSpPr>
        <p:grpSpPr>
          <a:xfrm>
            <a:off x="4214810" y="1274565"/>
            <a:ext cx="1527175" cy="277813"/>
            <a:chOff x="4187833" y="962025"/>
            <a:chExt cx="1527175" cy="277813"/>
          </a:xfrm>
        </p:grpSpPr>
        <p:sp>
          <p:nvSpPr>
            <p:cNvPr id="11" name="직사각형 16"/>
            <p:cNvSpPr/>
            <p:nvPr/>
          </p:nvSpPr>
          <p:spPr bwMode="auto">
            <a:xfrm>
              <a:off x="4203008" y="996935"/>
              <a:ext cx="1512000" cy="222250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/>
          </p:spPr>
          <p:style>
            <a:lnRef idx="0">
              <a:schemeClr val="dk1"/>
            </a:lnRef>
            <a:fillRef idx="1003">
              <a:schemeClr val="dk2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ko-KR" altLang="en-US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" name="직사각형 18"/>
            <p:cNvSpPr>
              <a:spLocks noChangeArrowheads="1"/>
            </p:cNvSpPr>
            <p:nvPr/>
          </p:nvSpPr>
          <p:spPr bwMode="auto">
            <a:xfrm>
              <a:off x="4187833" y="962025"/>
              <a:ext cx="1527175" cy="2778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altLang="ko-KR" sz="1200" b="1" dirty="0">
                  <a:solidFill>
                    <a:schemeClr val="bg1"/>
                  </a:solidFill>
                  <a:latin typeface="Arial" charset="0"/>
                  <a:cs typeface="Arial" charset="0"/>
                </a:rPr>
                <a:t>Information</a:t>
              </a:r>
              <a:endParaRPr lang="ko-KR" altLang="en-US" sz="1200" dirty="0">
                <a:solidFill>
                  <a:schemeClr val="bg1"/>
                </a:solidFill>
              </a:endParaRPr>
            </a:p>
          </p:txBody>
        </p:sp>
      </p:grpSp>
      <p:sp>
        <p:nvSpPr>
          <p:cNvPr id="14" name="Text Box 68"/>
          <p:cNvSpPr txBox="1">
            <a:spLocks noChangeArrowheads="1"/>
          </p:cNvSpPr>
          <p:nvPr/>
        </p:nvSpPr>
        <p:spPr bwMode="auto">
          <a:xfrm>
            <a:off x="714375" y="4076826"/>
            <a:ext cx="1954213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altLang="ko-KR" sz="1400" b="1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ea typeface="굴림" pitchFamily="50" charset="-127"/>
                <a:cs typeface="Arial" pitchFamily="34" charset="0"/>
              </a:rPr>
              <a:t>Equipment Selection</a:t>
            </a:r>
          </a:p>
        </p:txBody>
      </p:sp>
      <p:pic>
        <p:nvPicPr>
          <p:cNvPr id="15" name="Picture 51" descr="Play"/>
          <p:cNvPicPr>
            <a:picLocks noChangeAspect="1" noChangeArrowheads="1"/>
          </p:cNvPicPr>
          <p:nvPr/>
        </p:nvPicPr>
        <p:blipFill>
          <a:blip r:embed="rId3" cstate="print">
            <a:grayscl/>
          </a:blip>
          <a:srcRect/>
          <a:stretch>
            <a:fillRect/>
          </a:stretch>
        </p:blipFill>
        <p:spPr bwMode="auto">
          <a:xfrm>
            <a:off x="433388" y="4073651"/>
            <a:ext cx="295275" cy="29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8" name="표 31"/>
          <p:cNvGraphicFramePr>
            <a:graphicFrameLocks noGrp="1"/>
          </p:cNvGraphicFramePr>
          <p:nvPr/>
        </p:nvGraphicFramePr>
        <p:xfrm>
          <a:off x="428596" y="4538250"/>
          <a:ext cx="5357849" cy="1594154"/>
        </p:xfrm>
        <a:graphic>
          <a:graphicData uri="http://schemas.openxmlformats.org/drawingml/2006/table">
            <a:tbl>
              <a:tblPr/>
              <a:tblGrid>
                <a:gridCol w="1530814"/>
                <a:gridCol w="2296221"/>
                <a:gridCol w="1530814"/>
              </a:tblGrid>
              <a:tr h="26320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Equipment</a:t>
                      </a:r>
                      <a:endParaRPr kumimoji="0" lang="ko-KR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Model Type</a:t>
                      </a:r>
                      <a:endParaRPr kumimoji="0" lang="ko-KR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Quantity</a:t>
                      </a:r>
                      <a:endParaRPr kumimoji="0" lang="ko-KR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320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Outdoor Units</a:t>
                      </a:r>
                      <a:endParaRPr kumimoji="0" lang="ko-KR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 - DVM</a:t>
                      </a:r>
                      <a:r>
                        <a:rPr kumimoji="0" lang="hu-HU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 PLUS II</a:t>
                      </a:r>
                      <a:endParaRPr kumimoji="0" lang="en-GB" altLang="ko-K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9</a:t>
                      </a:r>
                      <a:endParaRPr kumimoji="0" lang="ko-KR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alpha val="20000"/>
                      </a:schemeClr>
                    </a:solidFill>
                  </a:tcPr>
                </a:tc>
              </a:tr>
              <a:tr h="26320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Indoor Units</a:t>
                      </a:r>
                      <a:endParaRPr kumimoji="0" lang="ko-KR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 - </a:t>
                      </a:r>
                      <a:r>
                        <a:rPr kumimoji="0" lang="en-GB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Console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 - Wall Mounted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 - Ceiling</a:t>
                      </a:r>
                      <a:endParaRPr kumimoji="0" lang="ko-KR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62</a:t>
                      </a:r>
                      <a:endParaRPr kumimoji="0" lang="ko-KR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marL="18000" marR="18000" marT="18000" marB="18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8311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Control Solution</a:t>
                      </a:r>
                      <a:endParaRPr kumimoji="0" lang="ko-KR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alpha val="2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 - DMS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 - Power Distribution Meter</a:t>
                      </a:r>
                      <a:endParaRPr kumimoji="0" lang="ko-KR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alpha val="2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050" name="Picture 2" descr="http://adrianoandellini.files.wordpress.com/2009/03/accademia-crusc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348" y="1362436"/>
            <a:ext cx="3066898" cy="2307666"/>
          </a:xfrm>
          <a:prstGeom prst="rect">
            <a:avLst/>
          </a:prstGeom>
          <a:noFill/>
        </p:spPr>
      </p:pic>
      <p:pic>
        <p:nvPicPr>
          <p:cNvPr id="2052" name="Picture 4" descr="segreteri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15025" y="4525080"/>
            <a:ext cx="2949145" cy="2000264"/>
          </a:xfrm>
          <a:prstGeom prst="rect">
            <a:avLst/>
          </a:prstGeom>
          <a:noFill/>
        </p:spPr>
      </p:pic>
      <p:cxnSp>
        <p:nvCxnSpPr>
          <p:cNvPr id="16" name="직선 연결선 17"/>
          <p:cNvCxnSpPr/>
          <p:nvPr/>
        </p:nvCxnSpPr>
        <p:spPr bwMode="auto">
          <a:xfrm rot="5400000">
            <a:off x="2754630" y="2489957"/>
            <a:ext cx="2783204" cy="5717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7" name="Text Box 9"/>
          <p:cNvSpPr txBox="1">
            <a:spLocks noChangeArrowheads="1"/>
          </p:cNvSpPr>
          <p:nvPr/>
        </p:nvSpPr>
        <p:spPr bwMode="auto">
          <a:xfrm>
            <a:off x="1331640" y="260648"/>
            <a:ext cx="372730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2400" b="1" dirty="0" err="1" smtClean="0">
                <a:solidFill>
                  <a:schemeClr val="bg1"/>
                </a:solidFill>
                <a:latin typeface="Arial" charset="0"/>
              </a:rPr>
              <a:t>Accademia</a:t>
            </a:r>
            <a:r>
              <a:rPr lang="en-US" altLang="ko-KR" sz="2400" b="1" dirty="0" smtClean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altLang="ko-KR" sz="2400" b="1" dirty="0" err="1" smtClean="0">
                <a:solidFill>
                  <a:schemeClr val="bg1"/>
                </a:solidFill>
                <a:latin typeface="Arial" charset="0"/>
              </a:rPr>
              <a:t>della</a:t>
            </a:r>
            <a:r>
              <a:rPr lang="en-US" altLang="ko-KR" sz="2400" b="1" dirty="0" smtClean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altLang="ko-KR" sz="2400" b="1" dirty="0" err="1" smtClean="0">
                <a:solidFill>
                  <a:schemeClr val="bg1"/>
                </a:solidFill>
                <a:latin typeface="Arial" charset="0"/>
              </a:rPr>
              <a:t>Crusca</a:t>
            </a:r>
            <a:endParaRPr lang="en-US" altLang="ko-KR" sz="2400" b="1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  </a:t>
            </a:r>
            <a:r>
              <a:rPr lang="en-GB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|</a:t>
            </a:r>
            <a:fld id="{D461EA4C-A0CD-46AE-8FF5-06D5D0F3310E}" type="slidenum">
              <a:rPr lang="en-GB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/>
              <a:t>34</a:t>
            </a:fld>
            <a:endParaRPr lang="en-GB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2012 Samsung Electronics Ltd.</a:t>
            </a:r>
            <a:endParaRPr lang="en-GB"/>
          </a:p>
        </p:txBody>
      </p:sp>
    </p:spTree>
  </p:cSld>
  <p:clrMapOvr>
    <a:masterClrMapping/>
  </p:clrMapOvr>
  <p:transition advClick="0" advTm="4000">
    <p:pull dir="d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5" descr="Background 6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9525"/>
            <a:ext cx="9157543" cy="6911257"/>
          </a:xfrm>
          <a:prstGeom prst="rect">
            <a:avLst/>
          </a:prstGeom>
        </p:spPr>
      </p:pic>
      <p:grpSp>
        <p:nvGrpSpPr>
          <p:cNvPr id="5" name="Group 23"/>
          <p:cNvGrpSpPr/>
          <p:nvPr/>
        </p:nvGrpSpPr>
        <p:grpSpPr>
          <a:xfrm>
            <a:off x="467544" y="836712"/>
            <a:ext cx="2016224" cy="369332"/>
            <a:chOff x="467544" y="836712"/>
            <a:chExt cx="2016224" cy="369332"/>
          </a:xfrm>
        </p:grpSpPr>
        <p:sp>
          <p:nvSpPr>
            <p:cNvPr id="6" name="Rounded Rectangle 5"/>
            <p:cNvSpPr/>
            <p:nvPr/>
          </p:nvSpPr>
          <p:spPr>
            <a:xfrm>
              <a:off x="467544" y="836712"/>
              <a:ext cx="2016224" cy="360040"/>
            </a:xfrm>
            <a:prstGeom prst="roundRect">
              <a:avLst>
                <a:gd name="adj" fmla="val 50000"/>
              </a:avLst>
            </a:prstGeom>
            <a:gradFill>
              <a:gsLst>
                <a:gs pos="100000">
                  <a:srgbClr val="FFC000"/>
                </a:gs>
                <a:gs pos="0">
                  <a:srgbClr val="FFFFFF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11560" y="836712"/>
              <a:ext cx="17281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Office</a:t>
              </a:r>
              <a:endParaRPr lang="en-GB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7" name="Group 24"/>
          <p:cNvGrpSpPr/>
          <p:nvPr/>
        </p:nvGrpSpPr>
        <p:grpSpPr>
          <a:xfrm>
            <a:off x="3563888" y="836712"/>
            <a:ext cx="2016224" cy="369332"/>
            <a:chOff x="3563888" y="836712"/>
            <a:chExt cx="2016224" cy="369332"/>
          </a:xfrm>
        </p:grpSpPr>
        <p:sp>
          <p:nvSpPr>
            <p:cNvPr id="9" name="Rounded Rectangle 8"/>
            <p:cNvSpPr/>
            <p:nvPr/>
          </p:nvSpPr>
          <p:spPr>
            <a:xfrm>
              <a:off x="3563888" y="836712"/>
              <a:ext cx="2016224" cy="360040"/>
            </a:xfrm>
            <a:prstGeom prst="roundRect">
              <a:avLst>
                <a:gd name="adj" fmla="val 50000"/>
              </a:avLst>
            </a:prstGeom>
            <a:gradFill>
              <a:gsLst>
                <a:gs pos="100000">
                  <a:srgbClr val="0000FF"/>
                </a:gs>
                <a:gs pos="0">
                  <a:srgbClr val="FFFFFF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707904" y="836712"/>
              <a:ext cx="17281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Hotel</a:t>
              </a:r>
              <a:endParaRPr lang="en-GB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8" name="Group 25"/>
          <p:cNvGrpSpPr/>
          <p:nvPr/>
        </p:nvGrpSpPr>
        <p:grpSpPr>
          <a:xfrm>
            <a:off x="6588224" y="836712"/>
            <a:ext cx="2016224" cy="369332"/>
            <a:chOff x="6588224" y="836712"/>
            <a:chExt cx="2016224" cy="369332"/>
          </a:xfrm>
        </p:grpSpPr>
        <p:sp>
          <p:nvSpPr>
            <p:cNvPr id="10" name="Rounded Rectangle 9"/>
            <p:cNvSpPr/>
            <p:nvPr/>
          </p:nvSpPr>
          <p:spPr>
            <a:xfrm>
              <a:off x="6588224" y="836712"/>
              <a:ext cx="2016224" cy="360040"/>
            </a:xfrm>
            <a:prstGeom prst="roundRect">
              <a:avLst>
                <a:gd name="adj" fmla="val 50000"/>
              </a:avLst>
            </a:prstGeom>
            <a:gradFill>
              <a:gsLst>
                <a:gs pos="100000">
                  <a:srgbClr val="FFFF00"/>
                </a:gs>
                <a:gs pos="0">
                  <a:srgbClr val="FFFFFF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732240" y="836712"/>
              <a:ext cx="17281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Retail</a:t>
              </a:r>
              <a:endParaRPr lang="en-GB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24" name="Group 28"/>
          <p:cNvGrpSpPr/>
          <p:nvPr/>
        </p:nvGrpSpPr>
        <p:grpSpPr>
          <a:xfrm>
            <a:off x="467544" y="3183939"/>
            <a:ext cx="2016224" cy="369332"/>
            <a:chOff x="467544" y="3059668"/>
            <a:chExt cx="2016224" cy="369332"/>
          </a:xfrm>
        </p:grpSpPr>
        <p:sp>
          <p:nvSpPr>
            <p:cNvPr id="14" name="Rounded Rectangle 13"/>
            <p:cNvSpPr/>
            <p:nvPr/>
          </p:nvSpPr>
          <p:spPr>
            <a:xfrm>
              <a:off x="467544" y="3059668"/>
              <a:ext cx="2016224" cy="360040"/>
            </a:xfrm>
            <a:prstGeom prst="roundRect">
              <a:avLst>
                <a:gd name="adj" fmla="val 50000"/>
              </a:avLst>
            </a:prstGeom>
            <a:gradFill>
              <a:gsLst>
                <a:gs pos="100000">
                  <a:srgbClr val="FF0000"/>
                </a:gs>
                <a:gs pos="0">
                  <a:srgbClr val="FFFFFF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11560" y="3059668"/>
              <a:ext cx="17281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Sport &amp; Leisure</a:t>
              </a:r>
              <a:endParaRPr lang="en-GB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25" name="Group 27"/>
          <p:cNvGrpSpPr/>
          <p:nvPr/>
        </p:nvGrpSpPr>
        <p:grpSpPr>
          <a:xfrm>
            <a:off x="3563888" y="3183939"/>
            <a:ext cx="2016224" cy="369332"/>
            <a:chOff x="3563888" y="3059668"/>
            <a:chExt cx="2016224" cy="369332"/>
          </a:xfrm>
        </p:grpSpPr>
        <p:sp>
          <p:nvSpPr>
            <p:cNvPr id="13" name="Rounded Rectangle 12"/>
            <p:cNvSpPr/>
            <p:nvPr/>
          </p:nvSpPr>
          <p:spPr>
            <a:xfrm>
              <a:off x="3563888" y="3059668"/>
              <a:ext cx="2016224" cy="360040"/>
            </a:xfrm>
            <a:prstGeom prst="roundRect">
              <a:avLst>
                <a:gd name="adj" fmla="val 50000"/>
              </a:avLst>
            </a:prstGeom>
            <a:gradFill>
              <a:gsLst>
                <a:gs pos="100000">
                  <a:srgbClr val="00B050"/>
                </a:gs>
                <a:gs pos="0">
                  <a:srgbClr val="FFFFFF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707904" y="3059668"/>
              <a:ext cx="17281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Education</a:t>
              </a:r>
              <a:endParaRPr lang="en-GB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6588224" y="3183939"/>
            <a:ext cx="2016224" cy="369332"/>
            <a:chOff x="6588224" y="3059668"/>
            <a:chExt cx="2016224" cy="369332"/>
          </a:xfrm>
        </p:grpSpPr>
        <p:sp>
          <p:nvSpPr>
            <p:cNvPr id="12" name="Rounded Rectangle 11"/>
            <p:cNvSpPr/>
            <p:nvPr/>
          </p:nvSpPr>
          <p:spPr>
            <a:xfrm>
              <a:off x="6588224" y="3059668"/>
              <a:ext cx="2016224" cy="360040"/>
            </a:xfrm>
            <a:prstGeom prst="roundRect">
              <a:avLst>
                <a:gd name="adj" fmla="val 50000"/>
              </a:avLst>
            </a:prstGeom>
            <a:gradFill>
              <a:gsLst>
                <a:gs pos="100000">
                  <a:srgbClr val="FF00FF"/>
                </a:gs>
                <a:gs pos="0">
                  <a:srgbClr val="FFFFFF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6732240" y="3059668"/>
              <a:ext cx="17281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Public Building</a:t>
              </a:r>
              <a:endParaRPr lang="en-GB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27" name="Group 29"/>
          <p:cNvGrpSpPr/>
          <p:nvPr/>
        </p:nvGrpSpPr>
        <p:grpSpPr>
          <a:xfrm>
            <a:off x="467544" y="5209455"/>
            <a:ext cx="2016224" cy="369332"/>
            <a:chOff x="467544" y="5085184"/>
            <a:chExt cx="2016224" cy="369332"/>
          </a:xfrm>
        </p:grpSpPr>
        <p:sp>
          <p:nvSpPr>
            <p:cNvPr id="11" name="Rounded Rectangle 10"/>
            <p:cNvSpPr/>
            <p:nvPr/>
          </p:nvSpPr>
          <p:spPr>
            <a:xfrm>
              <a:off x="467544" y="5085184"/>
              <a:ext cx="2016224" cy="360040"/>
            </a:xfrm>
            <a:prstGeom prst="roundRect">
              <a:avLst>
                <a:gd name="adj" fmla="val 50000"/>
              </a:avLst>
            </a:prstGeom>
            <a:gradFill>
              <a:gsLst>
                <a:gs pos="100000">
                  <a:srgbClr val="66FFFF"/>
                </a:gs>
                <a:gs pos="0">
                  <a:srgbClr val="FFFFFF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611560" y="5085184"/>
              <a:ext cx="17281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Healthcare</a:t>
              </a:r>
              <a:endParaRPr lang="en-GB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467544" y="1196752"/>
            <a:ext cx="252028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Baltic Business Park</a:t>
            </a:r>
          </a:p>
          <a:p>
            <a:r>
              <a:rPr lang="en-GB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ECCN</a:t>
            </a:r>
          </a:p>
          <a:p>
            <a:r>
              <a:rPr lang="en-GB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PGE Rzeszow</a:t>
            </a:r>
          </a:p>
          <a:p>
            <a:r>
              <a:rPr lang="en-GB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Baxter </a:t>
            </a:r>
            <a:r>
              <a:rPr lang="en-GB" sz="14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Generali</a:t>
            </a:r>
            <a:endParaRPr lang="en-GB" sz="14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GB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PFRON</a:t>
            </a:r>
          </a:p>
          <a:p>
            <a:r>
              <a:rPr lang="en-GB" sz="14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Murawa</a:t>
            </a:r>
            <a:r>
              <a:rPr lang="en-GB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Office Park</a:t>
            </a:r>
          </a:p>
          <a:p>
            <a:r>
              <a:rPr lang="en-GB" sz="14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Swissport</a:t>
            </a:r>
            <a:endParaRPr lang="en-GB" sz="14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GB" sz="14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Jornal</a:t>
            </a:r>
            <a:r>
              <a:rPr lang="en-GB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14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Ocasiao</a:t>
            </a:r>
            <a:endParaRPr lang="en-GB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563888" y="1196752"/>
            <a:ext cx="237626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Sheraton Edinburgh</a:t>
            </a:r>
          </a:p>
          <a:p>
            <a:r>
              <a:rPr lang="en-GB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Sterne Plus Hotel </a:t>
            </a:r>
          </a:p>
          <a:p>
            <a:r>
              <a:rPr lang="en-GB" sz="14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Parkalgar</a:t>
            </a:r>
            <a:r>
              <a:rPr lang="en-GB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Radisson</a:t>
            </a:r>
          </a:p>
          <a:p>
            <a:r>
              <a:rPr lang="en-GB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De </a:t>
            </a:r>
            <a:r>
              <a:rPr lang="en-GB" sz="14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Vere</a:t>
            </a:r>
            <a:r>
              <a:rPr lang="en-GB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Grand Hotel</a:t>
            </a:r>
          </a:p>
          <a:p>
            <a:r>
              <a:rPr lang="en-GB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Hotel La </a:t>
            </a:r>
            <a:r>
              <a:rPr lang="en-GB" sz="14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Pisana</a:t>
            </a:r>
            <a:endParaRPr lang="en-GB" sz="14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GB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BLOC Hotel</a:t>
            </a:r>
          </a:p>
          <a:p>
            <a:r>
              <a:rPr lang="en-GB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Leonardo Hotel</a:t>
            </a:r>
          </a:p>
          <a:p>
            <a:r>
              <a:rPr lang="en-GB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Hotel </a:t>
            </a:r>
            <a:r>
              <a:rPr lang="en-GB" sz="14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Caravelas</a:t>
            </a:r>
            <a:endParaRPr lang="en-GB" sz="14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588224" y="1196752"/>
            <a:ext cx="237626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Vaci</a:t>
            </a:r>
            <a:r>
              <a:rPr lang="en-GB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1, ORCO</a:t>
            </a:r>
          </a:p>
          <a:p>
            <a:r>
              <a:rPr lang="en-GB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IKEA</a:t>
            </a:r>
          </a:p>
          <a:p>
            <a:r>
              <a:rPr lang="en-GB" sz="14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Bavier</a:t>
            </a:r>
            <a:r>
              <a:rPr lang="en-GB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Shopping Centre</a:t>
            </a:r>
          </a:p>
          <a:p>
            <a:r>
              <a:rPr lang="en-GB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New Look</a:t>
            </a:r>
          </a:p>
          <a:p>
            <a:r>
              <a:rPr lang="en-GB" sz="14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Liegenschaft</a:t>
            </a:r>
            <a:r>
              <a:rPr lang="en-GB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14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Albstrasse</a:t>
            </a:r>
            <a:endParaRPr lang="en-GB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67544" y="3553271"/>
            <a:ext cx="20162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Merkur</a:t>
            </a:r>
            <a:r>
              <a:rPr lang="en-GB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14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Spielothek</a:t>
            </a:r>
            <a:endParaRPr lang="en-GB" sz="14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GB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Rose Bowl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3563888" y="3553271"/>
            <a:ext cx="244827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Church of England School</a:t>
            </a:r>
          </a:p>
          <a:p>
            <a:r>
              <a:rPr lang="en-GB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New College Swindon</a:t>
            </a:r>
          </a:p>
          <a:p>
            <a:r>
              <a:rPr lang="en-GB" sz="14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Accademia</a:t>
            </a:r>
            <a:r>
              <a:rPr lang="en-GB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14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della</a:t>
            </a:r>
            <a:r>
              <a:rPr lang="en-GB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14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Crusca</a:t>
            </a:r>
            <a:endParaRPr lang="en-GB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588224" y="3553271"/>
            <a:ext cx="237626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Southend</a:t>
            </a:r>
            <a:r>
              <a:rPr lang="en-GB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Airport</a:t>
            </a:r>
          </a:p>
          <a:p>
            <a:r>
              <a:rPr lang="en-GB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Kecskemet Police Station</a:t>
            </a:r>
          </a:p>
          <a:p>
            <a:r>
              <a:rPr lang="en-GB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VAM Design </a:t>
            </a:r>
            <a:r>
              <a:rPr lang="en-GB" sz="1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Center</a:t>
            </a:r>
            <a:endParaRPr lang="en-GB" sz="14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67544" y="5569495"/>
            <a:ext cx="20882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Katharinum</a:t>
            </a:r>
            <a:r>
              <a:rPr lang="en-GB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14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Center</a:t>
            </a:r>
            <a:endParaRPr lang="en-GB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Slide Number Placeholder 3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  </a:t>
            </a:r>
            <a:r>
              <a:rPr lang="en-GB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|</a:t>
            </a:r>
            <a:fld id="{D461EA4C-A0CD-46AE-8FF5-06D5D0F3310E}" type="slidenum">
              <a:rPr lang="en-GB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/>
              <a:t>35</a:t>
            </a:fld>
            <a:endParaRPr lang="en-GB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7" name="Footer Placeholder 3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2012 Samsung Electronics Ltd.</a:t>
            </a:r>
            <a:endParaRPr lang="en-GB"/>
          </a:p>
        </p:txBody>
      </p:sp>
    </p:spTree>
  </p:cSld>
  <p:clrMapOvr>
    <a:masterClrMapping/>
  </p:clrMapOvr>
  <p:transition advClick="0" advTm="4000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mph" presetSubtype="0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 rctx="PPT">
                                        <p:cTn id="33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4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mph" presetSubtype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 rctx="PPT">
                                        <p:cTn id="36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7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mph" presetSubtype="0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 rctx="PPT">
                                        <p:cTn id="39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0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31" grpId="0"/>
      <p:bldP spid="32" grpId="0"/>
      <p:bldP spid="33" grpId="0"/>
      <p:bldP spid="3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1"/>
          <p:cNvSpPr>
            <a:spLocks noChangeArrowheads="1"/>
          </p:cNvSpPr>
          <p:nvPr/>
        </p:nvSpPr>
        <p:spPr bwMode="auto">
          <a:xfrm>
            <a:off x="428596" y="1124744"/>
            <a:ext cx="8429684" cy="2786082"/>
          </a:xfrm>
          <a:prstGeom prst="roundRect">
            <a:avLst>
              <a:gd name="adj" fmla="val 3920"/>
            </a:avLst>
          </a:prstGeom>
          <a:ln w="9525">
            <a:solidFill>
              <a:srgbClr val="FFFFFF"/>
            </a:solidFill>
            <a:round/>
            <a:headEnd/>
            <a:tailEnd/>
          </a:ln>
          <a:effectLst/>
        </p:spPr>
        <p:style>
          <a:lnRef idx="0">
            <a:scrgbClr r="0" g="0" b="0"/>
          </a:lnRef>
          <a:fillRef idx="1003">
            <a:schemeClr val="lt1"/>
          </a:fillRef>
          <a:effectRef idx="0">
            <a:scrgbClr r="0" g="0" b="0"/>
          </a:effectRef>
          <a:fontRef idx="major"/>
        </p:style>
        <p:txBody>
          <a:bodyPr wrap="none" anchor="ctr"/>
          <a:lstStyle/>
          <a:p>
            <a:pPr algn="ctr" eaLnBrk="0" latinLnBrk="0" hangingPunct="0"/>
            <a:endParaRPr kumimoji="0" lang="ko-KR" altLang="en-US" sz="1200" b="1">
              <a:solidFill>
                <a:srgbClr val="FFFFFF"/>
              </a:solidFill>
              <a:latin typeface="Arial" charset="0"/>
            </a:endParaRPr>
          </a:p>
        </p:txBody>
      </p:sp>
      <p:graphicFrame>
        <p:nvGraphicFramePr>
          <p:cNvPr id="8" name="표 37"/>
          <p:cNvGraphicFramePr>
            <a:graphicFrameLocks noGrp="1"/>
          </p:cNvGraphicFramePr>
          <p:nvPr/>
        </p:nvGraphicFramePr>
        <p:xfrm>
          <a:off x="4230688" y="1737535"/>
          <a:ext cx="4384675" cy="1958977"/>
        </p:xfrm>
        <a:graphic>
          <a:graphicData uri="http://schemas.openxmlformats.org/drawingml/2006/table">
            <a:tbl>
              <a:tblPr/>
              <a:tblGrid>
                <a:gridCol w="1812925"/>
                <a:gridCol w="2571750"/>
              </a:tblGrid>
              <a:tr h="366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Project   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Airport</a:t>
                      </a:r>
                      <a:endParaRPr kumimoji="0" lang="ko-KR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</a:tr>
              <a:tr h="366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Location</a:t>
                      </a:r>
                      <a:endParaRPr kumimoji="0" lang="ko-KR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London, UK</a:t>
                      </a:r>
                      <a:endParaRPr kumimoji="0" lang="ko-KR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6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Date of Completion</a:t>
                      </a:r>
                      <a:endParaRPr kumimoji="0" lang="ko-KR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CN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Q2, 2011</a:t>
                      </a:r>
                      <a:endParaRPr kumimoji="0" lang="ko-KR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</a:tr>
              <a:tr h="4921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Size</a:t>
                      </a:r>
                      <a:endParaRPr kumimoji="0" lang="ko-KR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4,5</a:t>
                      </a:r>
                      <a:r>
                        <a:rPr kumimoji="0" lang="hu-HU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00 m</a:t>
                      </a:r>
                      <a:r>
                        <a:rPr kumimoji="0" lang="hu-HU" altLang="ko-KR" sz="1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2</a:t>
                      </a:r>
                      <a:endParaRPr kumimoji="0" lang="en-US" altLang="ko-KR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6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Value</a:t>
                      </a:r>
                      <a:endParaRPr kumimoji="0" lang="ko-KR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CN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€ 320k</a:t>
                      </a:r>
                      <a:endParaRPr kumimoji="0" lang="ko-KR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</a:tr>
            </a:tbl>
          </a:graphicData>
        </a:graphic>
      </p:graphicFrame>
      <p:grpSp>
        <p:nvGrpSpPr>
          <p:cNvPr id="2" name="Group 21"/>
          <p:cNvGrpSpPr/>
          <p:nvPr/>
        </p:nvGrpSpPr>
        <p:grpSpPr>
          <a:xfrm>
            <a:off x="4214810" y="1300975"/>
            <a:ext cx="1527175" cy="277813"/>
            <a:chOff x="4187833" y="962025"/>
            <a:chExt cx="1527175" cy="277813"/>
          </a:xfrm>
        </p:grpSpPr>
        <p:sp>
          <p:nvSpPr>
            <p:cNvPr id="11" name="직사각형 16"/>
            <p:cNvSpPr/>
            <p:nvPr/>
          </p:nvSpPr>
          <p:spPr bwMode="auto">
            <a:xfrm>
              <a:off x="4203008" y="996935"/>
              <a:ext cx="1512000" cy="222250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/>
          </p:spPr>
          <p:style>
            <a:lnRef idx="0">
              <a:schemeClr val="dk1"/>
            </a:lnRef>
            <a:fillRef idx="1003">
              <a:schemeClr val="dk2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ko-KR" altLang="en-US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" name="직사각형 18"/>
            <p:cNvSpPr>
              <a:spLocks noChangeArrowheads="1"/>
            </p:cNvSpPr>
            <p:nvPr/>
          </p:nvSpPr>
          <p:spPr bwMode="auto">
            <a:xfrm>
              <a:off x="4187833" y="962025"/>
              <a:ext cx="1527175" cy="2778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altLang="ko-KR" sz="1200" b="1" dirty="0">
                  <a:solidFill>
                    <a:schemeClr val="bg1"/>
                  </a:solidFill>
                  <a:latin typeface="Arial" charset="0"/>
                  <a:cs typeface="Arial" charset="0"/>
                </a:rPr>
                <a:t>Information</a:t>
              </a:r>
              <a:endParaRPr lang="ko-KR" altLang="en-US" sz="1200" dirty="0">
                <a:solidFill>
                  <a:schemeClr val="bg1"/>
                </a:solidFill>
              </a:endParaRPr>
            </a:p>
          </p:txBody>
        </p:sp>
      </p:grpSp>
      <p:sp>
        <p:nvSpPr>
          <p:cNvPr id="14" name="Text Box 68"/>
          <p:cNvSpPr txBox="1">
            <a:spLocks noChangeArrowheads="1"/>
          </p:cNvSpPr>
          <p:nvPr/>
        </p:nvSpPr>
        <p:spPr bwMode="auto">
          <a:xfrm>
            <a:off x="714375" y="4103236"/>
            <a:ext cx="1954213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altLang="ko-KR" sz="1400" b="1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ea typeface="굴림" pitchFamily="50" charset="-127"/>
                <a:cs typeface="Arial" pitchFamily="34" charset="0"/>
              </a:rPr>
              <a:t>Equipment Selection</a:t>
            </a:r>
          </a:p>
        </p:txBody>
      </p:sp>
      <p:pic>
        <p:nvPicPr>
          <p:cNvPr id="15" name="Picture 51" descr="Play"/>
          <p:cNvPicPr>
            <a:picLocks noChangeAspect="1" noChangeArrowheads="1"/>
          </p:cNvPicPr>
          <p:nvPr/>
        </p:nvPicPr>
        <p:blipFill>
          <a:blip r:embed="rId3" cstate="print">
            <a:grayscl/>
          </a:blip>
          <a:srcRect/>
          <a:stretch>
            <a:fillRect/>
          </a:stretch>
        </p:blipFill>
        <p:spPr bwMode="auto">
          <a:xfrm>
            <a:off x="433388" y="4100061"/>
            <a:ext cx="295275" cy="29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8" name="표 31"/>
          <p:cNvGraphicFramePr>
            <a:graphicFrameLocks noGrp="1"/>
          </p:cNvGraphicFramePr>
          <p:nvPr/>
        </p:nvGraphicFramePr>
        <p:xfrm>
          <a:off x="428596" y="4564660"/>
          <a:ext cx="5357849" cy="1411274"/>
        </p:xfrm>
        <a:graphic>
          <a:graphicData uri="http://schemas.openxmlformats.org/drawingml/2006/table">
            <a:tbl>
              <a:tblPr/>
              <a:tblGrid>
                <a:gridCol w="1530814"/>
                <a:gridCol w="2296221"/>
                <a:gridCol w="1530814"/>
              </a:tblGrid>
              <a:tr h="26320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Equipment</a:t>
                      </a:r>
                      <a:endParaRPr kumimoji="0" lang="ko-KR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Model Type</a:t>
                      </a:r>
                      <a:endParaRPr kumimoji="0" lang="ko-KR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Quantity</a:t>
                      </a:r>
                      <a:endParaRPr kumimoji="0" lang="ko-KR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320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Outdoor Units</a:t>
                      </a:r>
                      <a:endParaRPr kumimoji="0" lang="ko-KR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 - DVM</a:t>
                      </a:r>
                      <a:r>
                        <a:rPr kumimoji="0" lang="hu-HU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 PLUS II</a:t>
                      </a:r>
                      <a:r>
                        <a:rPr kumimoji="0" lang="en-GB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I</a:t>
                      </a:r>
                      <a:endParaRPr kumimoji="0" lang="ko-KR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18</a:t>
                      </a:r>
                      <a:endParaRPr kumimoji="0" lang="ko-KR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alpha val="20000"/>
                      </a:schemeClr>
                    </a:solidFill>
                  </a:tcPr>
                </a:tc>
              </a:tr>
              <a:tr h="26320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Indoor Units</a:t>
                      </a:r>
                      <a:endParaRPr kumimoji="0" lang="ko-KR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 - </a:t>
                      </a:r>
                      <a:r>
                        <a:rPr kumimoji="0" lang="en-GB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Duct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 - Wall Mounted</a:t>
                      </a: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47</a:t>
                      </a:r>
                      <a:endParaRPr kumimoji="0" lang="ko-KR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marL="18000" marR="18000" marT="18000" marB="18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8311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Control Solution</a:t>
                      </a:r>
                      <a:endParaRPr kumimoji="0" lang="ko-KR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marL="18000" marR="18000" marT="18000" marB="18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alpha val="2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 - Wired Remote Controllers</a:t>
                      </a: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alpha val="2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16" name="직선 연결선 17"/>
          <p:cNvCxnSpPr/>
          <p:nvPr/>
        </p:nvCxnSpPr>
        <p:spPr bwMode="auto">
          <a:xfrm rot="5400000">
            <a:off x="2754630" y="2516367"/>
            <a:ext cx="2783204" cy="5717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22" name="Picture 4" descr="http://www.mhwmagazine.co.uk/MHWMagazine/Stobart-Air%3C%3Es-London-Southend-Airport-Wins-Major-European-Award_758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7135" y="1251859"/>
            <a:ext cx="3582042" cy="2531857"/>
          </a:xfrm>
          <a:prstGeom prst="rect">
            <a:avLst/>
          </a:prstGeom>
          <a:noFill/>
        </p:spPr>
      </p:pic>
      <p:pic>
        <p:nvPicPr>
          <p:cNvPr id="14338" name="Picture 2" descr="http://www.uki.net/php/files/buckinghamgroup.uki.net/southend%20airport%20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38825" y="4551490"/>
            <a:ext cx="3090893" cy="1771650"/>
          </a:xfrm>
          <a:prstGeom prst="rect">
            <a:avLst/>
          </a:prstGeom>
          <a:noFill/>
        </p:spPr>
      </p:pic>
      <p:sp>
        <p:nvSpPr>
          <p:cNvPr id="17" name="Text Box 9"/>
          <p:cNvSpPr txBox="1">
            <a:spLocks noChangeArrowheads="1"/>
          </p:cNvSpPr>
          <p:nvPr/>
        </p:nvSpPr>
        <p:spPr bwMode="auto">
          <a:xfrm>
            <a:off x="1331640" y="260648"/>
            <a:ext cx="270118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2400" b="1" dirty="0" err="1" smtClean="0">
                <a:solidFill>
                  <a:schemeClr val="bg1"/>
                </a:solidFill>
                <a:latin typeface="Arial" charset="0"/>
              </a:rPr>
              <a:t>Southend</a:t>
            </a:r>
            <a:r>
              <a:rPr lang="en-US" altLang="ko-KR" sz="2400" b="1" dirty="0" smtClean="0">
                <a:solidFill>
                  <a:schemeClr val="bg1"/>
                </a:solidFill>
                <a:latin typeface="Arial" charset="0"/>
              </a:rPr>
              <a:t> Airport</a:t>
            </a:r>
            <a:endParaRPr lang="en-US" altLang="ko-KR" sz="2400" b="1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  </a:t>
            </a:r>
            <a:r>
              <a:rPr lang="en-GB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|</a:t>
            </a:r>
            <a:fld id="{D461EA4C-A0CD-46AE-8FF5-06D5D0F3310E}" type="slidenum">
              <a:rPr lang="en-GB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/>
              <a:t>36</a:t>
            </a:fld>
            <a:endParaRPr lang="en-GB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2012 Samsung Electronics Ltd.</a:t>
            </a:r>
            <a:endParaRPr lang="en-GB"/>
          </a:p>
        </p:txBody>
      </p:sp>
    </p:spTree>
  </p:cSld>
  <p:clrMapOvr>
    <a:masterClrMapping/>
  </p:clrMapOvr>
  <p:transition advClick="0" advTm="4000">
    <p:pull dir="d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1"/>
          <p:cNvSpPr>
            <a:spLocks noChangeArrowheads="1"/>
          </p:cNvSpPr>
          <p:nvPr/>
        </p:nvSpPr>
        <p:spPr bwMode="auto">
          <a:xfrm>
            <a:off x="428596" y="1074964"/>
            <a:ext cx="8429684" cy="2786082"/>
          </a:xfrm>
          <a:prstGeom prst="roundRect">
            <a:avLst>
              <a:gd name="adj" fmla="val 3920"/>
            </a:avLst>
          </a:prstGeom>
          <a:ln w="9525">
            <a:solidFill>
              <a:srgbClr val="FFFFFF"/>
            </a:solidFill>
            <a:round/>
            <a:headEnd/>
            <a:tailEnd/>
          </a:ln>
          <a:effectLst/>
        </p:spPr>
        <p:style>
          <a:lnRef idx="0">
            <a:scrgbClr r="0" g="0" b="0"/>
          </a:lnRef>
          <a:fillRef idx="1003">
            <a:schemeClr val="lt1"/>
          </a:fillRef>
          <a:effectRef idx="0">
            <a:scrgbClr r="0" g="0" b="0"/>
          </a:effectRef>
          <a:fontRef idx="major"/>
        </p:style>
        <p:txBody>
          <a:bodyPr wrap="none" anchor="ctr"/>
          <a:lstStyle/>
          <a:p>
            <a:pPr algn="ctr" eaLnBrk="0" latinLnBrk="0" hangingPunct="0"/>
            <a:endParaRPr kumimoji="0" lang="ko-KR" altLang="en-US" sz="1200" b="1">
              <a:solidFill>
                <a:srgbClr val="FFFFFF"/>
              </a:solidFill>
              <a:latin typeface="Arial" charset="0"/>
            </a:endParaRPr>
          </a:p>
        </p:txBody>
      </p:sp>
      <p:graphicFrame>
        <p:nvGraphicFramePr>
          <p:cNvPr id="8" name="표 37"/>
          <p:cNvGraphicFramePr>
            <a:graphicFrameLocks noGrp="1"/>
          </p:cNvGraphicFramePr>
          <p:nvPr/>
        </p:nvGraphicFramePr>
        <p:xfrm>
          <a:off x="4230688" y="1687755"/>
          <a:ext cx="4384675" cy="1958977"/>
        </p:xfrm>
        <a:graphic>
          <a:graphicData uri="http://schemas.openxmlformats.org/drawingml/2006/table">
            <a:tbl>
              <a:tblPr/>
              <a:tblGrid>
                <a:gridCol w="1812925"/>
                <a:gridCol w="2571750"/>
              </a:tblGrid>
              <a:tr h="366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Project   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Public Building</a:t>
                      </a:r>
                      <a:endParaRPr kumimoji="0" lang="ko-KR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</a:tr>
              <a:tr h="366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Location</a:t>
                      </a:r>
                      <a:endParaRPr kumimoji="0" lang="ko-KR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Kecskemet, Hungary</a:t>
                      </a:r>
                      <a:endParaRPr kumimoji="0" lang="ko-KR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6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Date of Completion</a:t>
                      </a:r>
                      <a:endParaRPr kumimoji="0" lang="ko-KR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CN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Q2, 2012</a:t>
                      </a:r>
                      <a:endParaRPr kumimoji="0" lang="ko-KR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</a:tr>
              <a:tr h="4921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Size</a:t>
                      </a:r>
                      <a:endParaRPr kumimoji="0" lang="ko-KR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15,0</a:t>
                      </a:r>
                      <a:r>
                        <a:rPr kumimoji="0" lang="hu-HU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00 m</a:t>
                      </a:r>
                      <a:r>
                        <a:rPr kumimoji="0" lang="hu-HU" altLang="ko-KR" sz="1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2</a:t>
                      </a:r>
                      <a:endParaRPr kumimoji="0" lang="en-US" altLang="ko-KR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6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Value</a:t>
                      </a:r>
                      <a:endParaRPr kumimoji="0" lang="ko-KR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CN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€ 320k</a:t>
                      </a:r>
                      <a:endParaRPr kumimoji="0" lang="ko-KR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</a:tr>
            </a:tbl>
          </a:graphicData>
        </a:graphic>
      </p:graphicFrame>
      <p:grpSp>
        <p:nvGrpSpPr>
          <p:cNvPr id="2" name="Group 21"/>
          <p:cNvGrpSpPr/>
          <p:nvPr/>
        </p:nvGrpSpPr>
        <p:grpSpPr>
          <a:xfrm>
            <a:off x="4214810" y="1251195"/>
            <a:ext cx="1527175" cy="277813"/>
            <a:chOff x="4187833" y="962025"/>
            <a:chExt cx="1527175" cy="277813"/>
          </a:xfrm>
        </p:grpSpPr>
        <p:sp>
          <p:nvSpPr>
            <p:cNvPr id="11" name="직사각형 16"/>
            <p:cNvSpPr/>
            <p:nvPr/>
          </p:nvSpPr>
          <p:spPr bwMode="auto">
            <a:xfrm>
              <a:off x="4203008" y="996935"/>
              <a:ext cx="1512000" cy="222250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/>
          </p:spPr>
          <p:style>
            <a:lnRef idx="0">
              <a:schemeClr val="dk1"/>
            </a:lnRef>
            <a:fillRef idx="1003">
              <a:schemeClr val="dk2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ko-KR" altLang="en-US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" name="직사각형 18"/>
            <p:cNvSpPr>
              <a:spLocks noChangeArrowheads="1"/>
            </p:cNvSpPr>
            <p:nvPr/>
          </p:nvSpPr>
          <p:spPr bwMode="auto">
            <a:xfrm>
              <a:off x="4187833" y="962025"/>
              <a:ext cx="1527175" cy="2778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altLang="ko-KR" sz="1200" b="1" dirty="0">
                  <a:solidFill>
                    <a:schemeClr val="bg1"/>
                  </a:solidFill>
                  <a:latin typeface="Arial" charset="0"/>
                  <a:cs typeface="Arial" charset="0"/>
                </a:rPr>
                <a:t>Information</a:t>
              </a:r>
              <a:endParaRPr lang="ko-KR" altLang="en-US" sz="1200" dirty="0">
                <a:solidFill>
                  <a:schemeClr val="bg1"/>
                </a:solidFill>
              </a:endParaRPr>
            </a:p>
          </p:txBody>
        </p:sp>
      </p:grpSp>
      <p:sp>
        <p:nvSpPr>
          <p:cNvPr id="14" name="Text Box 68"/>
          <p:cNvSpPr txBox="1">
            <a:spLocks noChangeArrowheads="1"/>
          </p:cNvSpPr>
          <p:nvPr/>
        </p:nvSpPr>
        <p:spPr bwMode="auto">
          <a:xfrm>
            <a:off x="714375" y="4160437"/>
            <a:ext cx="1954213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altLang="ko-KR" sz="1400" b="1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ea typeface="굴림" pitchFamily="50" charset="-127"/>
                <a:cs typeface="Arial" pitchFamily="34" charset="0"/>
              </a:rPr>
              <a:t>Equipment Selection</a:t>
            </a:r>
          </a:p>
        </p:txBody>
      </p:sp>
      <p:pic>
        <p:nvPicPr>
          <p:cNvPr id="15" name="Picture 51" descr="Play"/>
          <p:cNvPicPr>
            <a:picLocks noChangeAspect="1" noChangeArrowheads="1"/>
          </p:cNvPicPr>
          <p:nvPr/>
        </p:nvPicPr>
        <p:blipFill>
          <a:blip r:embed="rId3" cstate="print">
            <a:grayscl/>
          </a:blip>
          <a:srcRect/>
          <a:stretch>
            <a:fillRect/>
          </a:stretch>
        </p:blipFill>
        <p:spPr bwMode="auto">
          <a:xfrm>
            <a:off x="433388" y="4157262"/>
            <a:ext cx="295275" cy="29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8" name="표 31"/>
          <p:cNvGraphicFramePr>
            <a:graphicFrameLocks noGrp="1"/>
          </p:cNvGraphicFramePr>
          <p:nvPr/>
        </p:nvGraphicFramePr>
        <p:xfrm>
          <a:off x="428596" y="4621861"/>
          <a:ext cx="5357849" cy="1272715"/>
        </p:xfrm>
        <a:graphic>
          <a:graphicData uri="http://schemas.openxmlformats.org/drawingml/2006/table">
            <a:tbl>
              <a:tblPr/>
              <a:tblGrid>
                <a:gridCol w="1530814"/>
                <a:gridCol w="2296221"/>
                <a:gridCol w="1530814"/>
              </a:tblGrid>
              <a:tr h="26320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Equipment</a:t>
                      </a:r>
                      <a:endParaRPr kumimoji="0" lang="ko-KR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Model Type</a:t>
                      </a:r>
                      <a:endParaRPr kumimoji="0" lang="ko-KR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Quantity</a:t>
                      </a:r>
                      <a:endParaRPr kumimoji="0" lang="ko-KR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320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Outdoor Units</a:t>
                      </a:r>
                      <a:endParaRPr kumimoji="0" lang="ko-KR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 - DVM</a:t>
                      </a:r>
                      <a:r>
                        <a:rPr kumimoji="0" lang="hu-HU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 PLUS </a:t>
                      </a:r>
                      <a:r>
                        <a:rPr kumimoji="0" lang="en-GB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IV</a:t>
                      </a:r>
                      <a:endParaRPr kumimoji="0" lang="ko-KR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23</a:t>
                      </a:r>
                      <a:endParaRPr kumimoji="0" lang="ko-KR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alpha val="20000"/>
                      </a:schemeClr>
                    </a:solidFill>
                  </a:tcPr>
                </a:tc>
              </a:tr>
              <a:tr h="26320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Indoor Units</a:t>
                      </a:r>
                      <a:endParaRPr kumimoji="0" lang="ko-KR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 - Console </a:t>
                      </a:r>
                      <a:endParaRPr kumimoji="0" lang="en-GB" altLang="ko-K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358</a:t>
                      </a:r>
                      <a:endParaRPr kumimoji="0" lang="ko-KR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marL="18000" marR="18000" marT="18000" marB="18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8311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Control Solution</a:t>
                      </a:r>
                      <a:endParaRPr kumimoji="0" lang="ko-KR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marL="18000" marR="18000" marT="18000" marB="18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alpha val="2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 - DMS 2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 - S-NET Mini</a:t>
                      </a: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alpha val="2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16" name="직선 연결선 17"/>
          <p:cNvCxnSpPr/>
          <p:nvPr/>
        </p:nvCxnSpPr>
        <p:spPr bwMode="auto">
          <a:xfrm rot="5400000">
            <a:off x="2754630" y="2466587"/>
            <a:ext cx="2783204" cy="5717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4" cstate="email"/>
          <a:srcRect l="1583" t="1852" r="484" b="877"/>
          <a:stretch>
            <a:fillRect/>
          </a:stretch>
        </p:blipFill>
        <p:spPr bwMode="auto">
          <a:xfrm>
            <a:off x="551792" y="1195686"/>
            <a:ext cx="3460532" cy="25639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02" name="Picture 2" descr="http://www.police.hu/data/cms608836/kecskemerrkcimer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8AC7F3"/>
              </a:clrFrom>
              <a:clrTo>
                <a:srgbClr val="8AC7F3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372200" y="4112045"/>
            <a:ext cx="2230838" cy="2485307"/>
          </a:xfrm>
          <a:prstGeom prst="rect">
            <a:avLst/>
          </a:prstGeom>
          <a:noFill/>
        </p:spPr>
      </p:pic>
      <p:sp>
        <p:nvSpPr>
          <p:cNvPr id="19" name="Text Box 9"/>
          <p:cNvSpPr txBox="1">
            <a:spLocks noChangeArrowheads="1"/>
          </p:cNvSpPr>
          <p:nvPr/>
        </p:nvSpPr>
        <p:spPr bwMode="auto">
          <a:xfrm>
            <a:off x="1331640" y="260648"/>
            <a:ext cx="393088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2400" b="1" dirty="0" smtClean="0">
                <a:solidFill>
                  <a:schemeClr val="bg1"/>
                </a:solidFill>
                <a:latin typeface="Arial" charset="0"/>
              </a:rPr>
              <a:t>Kecskemet Police Station</a:t>
            </a:r>
            <a:endParaRPr lang="en-US" altLang="ko-KR" sz="2400" b="1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  </a:t>
            </a:r>
            <a:r>
              <a:rPr lang="en-GB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|</a:t>
            </a:r>
            <a:fld id="{D461EA4C-A0CD-46AE-8FF5-06D5D0F3310E}" type="slidenum">
              <a:rPr lang="en-GB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/>
              <a:t>37</a:t>
            </a:fld>
            <a:endParaRPr lang="en-GB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2012 Samsung Electronics Ltd.</a:t>
            </a:r>
            <a:endParaRPr lang="en-GB"/>
          </a:p>
        </p:txBody>
      </p:sp>
    </p:spTree>
  </p:cSld>
  <p:clrMapOvr>
    <a:masterClrMapping/>
  </p:clrMapOvr>
  <p:transition advClick="0" advTm="4000">
    <p:pull dir="d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1"/>
          <p:cNvSpPr>
            <a:spLocks noChangeArrowheads="1"/>
          </p:cNvSpPr>
          <p:nvPr/>
        </p:nvSpPr>
        <p:spPr bwMode="auto">
          <a:xfrm>
            <a:off x="428596" y="1150728"/>
            <a:ext cx="8429684" cy="2786082"/>
          </a:xfrm>
          <a:prstGeom prst="roundRect">
            <a:avLst>
              <a:gd name="adj" fmla="val 3920"/>
            </a:avLst>
          </a:prstGeom>
          <a:ln w="9525">
            <a:solidFill>
              <a:srgbClr val="FFFFFF"/>
            </a:solidFill>
            <a:round/>
            <a:headEnd/>
            <a:tailEnd/>
          </a:ln>
          <a:effectLst/>
        </p:spPr>
        <p:style>
          <a:lnRef idx="0">
            <a:scrgbClr r="0" g="0" b="0"/>
          </a:lnRef>
          <a:fillRef idx="1003">
            <a:schemeClr val="lt1"/>
          </a:fillRef>
          <a:effectRef idx="0">
            <a:scrgbClr r="0" g="0" b="0"/>
          </a:effectRef>
          <a:fontRef idx="major"/>
        </p:style>
        <p:txBody>
          <a:bodyPr wrap="none" anchor="ctr"/>
          <a:lstStyle/>
          <a:p>
            <a:pPr algn="ctr" eaLnBrk="0" latinLnBrk="0" hangingPunct="0"/>
            <a:endParaRPr kumimoji="0" lang="ko-KR" altLang="en-US" sz="1200" b="1">
              <a:solidFill>
                <a:srgbClr val="FFFFFF"/>
              </a:solidFill>
              <a:latin typeface="Arial" charset="0"/>
            </a:endParaRPr>
          </a:p>
        </p:txBody>
      </p:sp>
      <p:graphicFrame>
        <p:nvGraphicFramePr>
          <p:cNvPr id="8" name="표 37"/>
          <p:cNvGraphicFramePr>
            <a:graphicFrameLocks noGrp="1"/>
          </p:cNvGraphicFramePr>
          <p:nvPr/>
        </p:nvGraphicFramePr>
        <p:xfrm>
          <a:off x="4230688" y="1763519"/>
          <a:ext cx="4384675" cy="1958977"/>
        </p:xfrm>
        <a:graphic>
          <a:graphicData uri="http://schemas.openxmlformats.org/drawingml/2006/table">
            <a:tbl>
              <a:tblPr/>
              <a:tblGrid>
                <a:gridCol w="1812925"/>
                <a:gridCol w="2571750"/>
              </a:tblGrid>
              <a:tr h="366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Project   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Art Gallery</a:t>
                      </a:r>
                      <a:endParaRPr kumimoji="0" lang="ko-KR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</a:tr>
              <a:tr h="366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Location</a:t>
                      </a:r>
                      <a:endParaRPr kumimoji="0" lang="ko-KR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Budapest, Hungary</a:t>
                      </a:r>
                      <a:endParaRPr kumimoji="0" lang="ko-KR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6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Date of Completion</a:t>
                      </a:r>
                      <a:endParaRPr kumimoji="0" lang="ko-KR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20</a:t>
                      </a:r>
                      <a:r>
                        <a:rPr kumimoji="0" lang="en-GB" altLang="zh-CN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07</a:t>
                      </a:r>
                      <a:endParaRPr kumimoji="0" lang="ko-KR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</a:tr>
              <a:tr h="4921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Size</a:t>
                      </a:r>
                      <a:endParaRPr kumimoji="0" lang="ko-KR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1</a:t>
                      </a:r>
                      <a:r>
                        <a:rPr kumimoji="0" lang="en-GB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1,5</a:t>
                      </a:r>
                      <a:r>
                        <a:rPr kumimoji="0" lang="hu-HU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00 m</a:t>
                      </a:r>
                      <a:r>
                        <a:rPr kumimoji="0" lang="hu-HU" altLang="ko-KR" sz="1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2</a:t>
                      </a:r>
                      <a:endParaRPr kumimoji="0" lang="en-US" altLang="ko-KR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6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Value</a:t>
                      </a:r>
                      <a:endParaRPr kumimoji="0" lang="ko-KR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CN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€ 286k</a:t>
                      </a:r>
                      <a:endParaRPr kumimoji="0" lang="ko-KR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</a:tr>
            </a:tbl>
          </a:graphicData>
        </a:graphic>
      </p:graphicFrame>
      <p:grpSp>
        <p:nvGrpSpPr>
          <p:cNvPr id="2" name="Group 21"/>
          <p:cNvGrpSpPr/>
          <p:nvPr/>
        </p:nvGrpSpPr>
        <p:grpSpPr>
          <a:xfrm>
            <a:off x="4214810" y="1326959"/>
            <a:ext cx="1527175" cy="277813"/>
            <a:chOff x="4187833" y="962025"/>
            <a:chExt cx="1527175" cy="277813"/>
          </a:xfrm>
        </p:grpSpPr>
        <p:sp>
          <p:nvSpPr>
            <p:cNvPr id="11" name="직사각형 16"/>
            <p:cNvSpPr/>
            <p:nvPr/>
          </p:nvSpPr>
          <p:spPr bwMode="auto">
            <a:xfrm>
              <a:off x="4203008" y="996935"/>
              <a:ext cx="1512000" cy="222250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/>
          </p:spPr>
          <p:style>
            <a:lnRef idx="0">
              <a:schemeClr val="dk1"/>
            </a:lnRef>
            <a:fillRef idx="1003">
              <a:schemeClr val="dk2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ko-KR" altLang="en-US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" name="직사각형 18"/>
            <p:cNvSpPr>
              <a:spLocks noChangeArrowheads="1"/>
            </p:cNvSpPr>
            <p:nvPr/>
          </p:nvSpPr>
          <p:spPr bwMode="auto">
            <a:xfrm>
              <a:off x="4187833" y="962025"/>
              <a:ext cx="1527175" cy="2778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altLang="ko-KR" sz="1200" b="1" dirty="0">
                  <a:solidFill>
                    <a:schemeClr val="bg1"/>
                  </a:solidFill>
                  <a:latin typeface="Arial" charset="0"/>
                  <a:cs typeface="Arial" charset="0"/>
                </a:rPr>
                <a:t>Information</a:t>
              </a:r>
              <a:endParaRPr lang="ko-KR" altLang="en-US" sz="1200" dirty="0">
                <a:solidFill>
                  <a:schemeClr val="bg1"/>
                </a:solidFill>
              </a:endParaRPr>
            </a:p>
          </p:txBody>
        </p:sp>
      </p:grpSp>
      <p:sp>
        <p:nvSpPr>
          <p:cNvPr id="14" name="Text Box 68"/>
          <p:cNvSpPr txBox="1">
            <a:spLocks noChangeArrowheads="1"/>
          </p:cNvSpPr>
          <p:nvPr/>
        </p:nvSpPr>
        <p:spPr bwMode="auto">
          <a:xfrm>
            <a:off x="714375" y="4129220"/>
            <a:ext cx="1954213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altLang="ko-KR" sz="1400" b="1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ea typeface="굴림" pitchFamily="50" charset="-127"/>
                <a:cs typeface="Arial" pitchFamily="34" charset="0"/>
              </a:rPr>
              <a:t>Equipment Selection</a:t>
            </a:r>
          </a:p>
        </p:txBody>
      </p:sp>
      <p:pic>
        <p:nvPicPr>
          <p:cNvPr id="15" name="Picture 51" descr="Play"/>
          <p:cNvPicPr>
            <a:picLocks noChangeAspect="1" noChangeArrowheads="1"/>
          </p:cNvPicPr>
          <p:nvPr/>
        </p:nvPicPr>
        <p:blipFill>
          <a:blip r:embed="rId3" cstate="print">
            <a:grayscl/>
          </a:blip>
          <a:srcRect/>
          <a:stretch>
            <a:fillRect/>
          </a:stretch>
        </p:blipFill>
        <p:spPr bwMode="auto">
          <a:xfrm>
            <a:off x="433388" y="4126045"/>
            <a:ext cx="295275" cy="29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8" name="표 31"/>
          <p:cNvGraphicFramePr>
            <a:graphicFrameLocks noGrp="1"/>
          </p:cNvGraphicFramePr>
          <p:nvPr/>
        </p:nvGraphicFramePr>
        <p:xfrm>
          <a:off x="428596" y="4590644"/>
          <a:ext cx="5357849" cy="1411274"/>
        </p:xfrm>
        <a:graphic>
          <a:graphicData uri="http://schemas.openxmlformats.org/drawingml/2006/table">
            <a:tbl>
              <a:tblPr/>
              <a:tblGrid>
                <a:gridCol w="1530814"/>
                <a:gridCol w="2296221"/>
                <a:gridCol w="1530814"/>
              </a:tblGrid>
              <a:tr h="26320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Equipment</a:t>
                      </a:r>
                      <a:endParaRPr kumimoji="0" lang="ko-KR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Model Type</a:t>
                      </a:r>
                      <a:endParaRPr kumimoji="0" lang="ko-KR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Quantity</a:t>
                      </a:r>
                      <a:endParaRPr kumimoji="0" lang="ko-KR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320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Outdoor Units</a:t>
                      </a:r>
                      <a:endParaRPr kumimoji="0" lang="ko-KR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 - DVM</a:t>
                      </a:r>
                      <a:r>
                        <a:rPr kumimoji="0" lang="hu-HU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 PLUS II</a:t>
                      </a:r>
                      <a:endParaRPr kumimoji="0" lang="ko-KR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24</a:t>
                      </a:r>
                      <a:endParaRPr kumimoji="0" lang="ko-KR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alpha val="20000"/>
                      </a:schemeClr>
                    </a:solidFill>
                  </a:tcPr>
                </a:tc>
              </a:tr>
              <a:tr h="26320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Indoor Units</a:t>
                      </a:r>
                      <a:endParaRPr kumimoji="0" lang="ko-KR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 - </a:t>
                      </a:r>
                      <a:r>
                        <a:rPr kumimoji="0" lang="en-GB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Duct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 - Wall Mounted</a:t>
                      </a: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86</a:t>
                      </a:r>
                      <a:endParaRPr kumimoji="0" lang="ko-KR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marL="18000" marR="18000" marT="18000" marB="18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8311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Control Solution</a:t>
                      </a:r>
                      <a:endParaRPr kumimoji="0" lang="ko-KR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marL="18000" marR="18000" marT="18000" marB="18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alpha val="2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 - DMS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 - Power Distribution </a:t>
                      </a:r>
                      <a:endParaRPr kumimoji="0" lang="ko-KR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alpha val="2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7" name="Picture 1" descr="vam_0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38" y="1222166"/>
            <a:ext cx="3286125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1" descr="0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43601" y="4596518"/>
            <a:ext cx="2903288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6" name="직선 연결선 17"/>
          <p:cNvCxnSpPr/>
          <p:nvPr/>
        </p:nvCxnSpPr>
        <p:spPr bwMode="auto">
          <a:xfrm rot="5400000">
            <a:off x="2754630" y="2542351"/>
            <a:ext cx="2783204" cy="5717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9" name="Text Box 9"/>
          <p:cNvSpPr txBox="1">
            <a:spLocks noChangeArrowheads="1"/>
          </p:cNvSpPr>
          <p:nvPr/>
        </p:nvSpPr>
        <p:spPr bwMode="auto">
          <a:xfrm>
            <a:off x="1331640" y="260648"/>
            <a:ext cx="301839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2400" b="1" dirty="0" smtClean="0">
                <a:solidFill>
                  <a:schemeClr val="bg1"/>
                </a:solidFill>
                <a:latin typeface="Arial" charset="0"/>
              </a:rPr>
              <a:t>VAM Design Center</a:t>
            </a:r>
            <a:endParaRPr lang="en-US" altLang="ko-KR" sz="2400" b="1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  </a:t>
            </a:r>
            <a:r>
              <a:rPr lang="en-GB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|</a:t>
            </a:r>
            <a:fld id="{D461EA4C-A0CD-46AE-8FF5-06D5D0F3310E}" type="slidenum">
              <a:rPr lang="en-GB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/>
              <a:t>38</a:t>
            </a:fld>
            <a:endParaRPr lang="en-GB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2012 Samsung Electronics Ltd.</a:t>
            </a:r>
            <a:endParaRPr lang="en-GB"/>
          </a:p>
        </p:txBody>
      </p:sp>
    </p:spTree>
  </p:cSld>
  <p:clrMapOvr>
    <a:masterClrMapping/>
  </p:clrMapOvr>
  <p:transition advClick="0" advTm="4000">
    <p:pull dir="d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5" descr="Background 6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9525"/>
            <a:ext cx="9157543" cy="6911257"/>
          </a:xfrm>
          <a:prstGeom prst="rect">
            <a:avLst/>
          </a:prstGeom>
        </p:spPr>
      </p:pic>
      <p:grpSp>
        <p:nvGrpSpPr>
          <p:cNvPr id="5" name="Group 23"/>
          <p:cNvGrpSpPr/>
          <p:nvPr/>
        </p:nvGrpSpPr>
        <p:grpSpPr>
          <a:xfrm>
            <a:off x="467544" y="836712"/>
            <a:ext cx="2016224" cy="369332"/>
            <a:chOff x="467544" y="836712"/>
            <a:chExt cx="2016224" cy="369332"/>
          </a:xfrm>
        </p:grpSpPr>
        <p:sp>
          <p:nvSpPr>
            <p:cNvPr id="6" name="Rounded Rectangle 5"/>
            <p:cNvSpPr/>
            <p:nvPr/>
          </p:nvSpPr>
          <p:spPr>
            <a:xfrm>
              <a:off x="467544" y="836712"/>
              <a:ext cx="2016224" cy="360040"/>
            </a:xfrm>
            <a:prstGeom prst="roundRect">
              <a:avLst>
                <a:gd name="adj" fmla="val 50000"/>
              </a:avLst>
            </a:prstGeom>
            <a:gradFill>
              <a:gsLst>
                <a:gs pos="100000">
                  <a:srgbClr val="FFC000"/>
                </a:gs>
                <a:gs pos="0">
                  <a:srgbClr val="FFFFFF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11560" y="836712"/>
              <a:ext cx="17281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Office</a:t>
              </a:r>
              <a:endParaRPr lang="en-GB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7" name="Group 24"/>
          <p:cNvGrpSpPr/>
          <p:nvPr/>
        </p:nvGrpSpPr>
        <p:grpSpPr>
          <a:xfrm>
            <a:off x="3563888" y="836712"/>
            <a:ext cx="2016224" cy="369332"/>
            <a:chOff x="3563888" y="836712"/>
            <a:chExt cx="2016224" cy="369332"/>
          </a:xfrm>
        </p:grpSpPr>
        <p:sp>
          <p:nvSpPr>
            <p:cNvPr id="9" name="Rounded Rectangle 8"/>
            <p:cNvSpPr/>
            <p:nvPr/>
          </p:nvSpPr>
          <p:spPr>
            <a:xfrm>
              <a:off x="3563888" y="836712"/>
              <a:ext cx="2016224" cy="360040"/>
            </a:xfrm>
            <a:prstGeom prst="roundRect">
              <a:avLst>
                <a:gd name="adj" fmla="val 50000"/>
              </a:avLst>
            </a:prstGeom>
            <a:gradFill>
              <a:gsLst>
                <a:gs pos="100000">
                  <a:srgbClr val="0000FF"/>
                </a:gs>
                <a:gs pos="0">
                  <a:srgbClr val="FFFFFF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707904" y="836712"/>
              <a:ext cx="17281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Hotel</a:t>
              </a:r>
              <a:endParaRPr lang="en-GB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8" name="Group 25"/>
          <p:cNvGrpSpPr/>
          <p:nvPr/>
        </p:nvGrpSpPr>
        <p:grpSpPr>
          <a:xfrm>
            <a:off x="6588224" y="836712"/>
            <a:ext cx="2016224" cy="369332"/>
            <a:chOff x="6588224" y="836712"/>
            <a:chExt cx="2016224" cy="369332"/>
          </a:xfrm>
        </p:grpSpPr>
        <p:sp>
          <p:nvSpPr>
            <p:cNvPr id="10" name="Rounded Rectangle 9"/>
            <p:cNvSpPr/>
            <p:nvPr/>
          </p:nvSpPr>
          <p:spPr>
            <a:xfrm>
              <a:off x="6588224" y="836712"/>
              <a:ext cx="2016224" cy="360040"/>
            </a:xfrm>
            <a:prstGeom prst="roundRect">
              <a:avLst>
                <a:gd name="adj" fmla="val 50000"/>
              </a:avLst>
            </a:prstGeom>
            <a:gradFill>
              <a:gsLst>
                <a:gs pos="100000">
                  <a:srgbClr val="FFFF00"/>
                </a:gs>
                <a:gs pos="0">
                  <a:srgbClr val="FFFFFF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732240" y="836712"/>
              <a:ext cx="17281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Retail</a:t>
              </a:r>
              <a:endParaRPr lang="en-GB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24" name="Group 28"/>
          <p:cNvGrpSpPr/>
          <p:nvPr/>
        </p:nvGrpSpPr>
        <p:grpSpPr>
          <a:xfrm>
            <a:off x="467544" y="3183939"/>
            <a:ext cx="2016224" cy="369332"/>
            <a:chOff x="467544" y="3059668"/>
            <a:chExt cx="2016224" cy="369332"/>
          </a:xfrm>
        </p:grpSpPr>
        <p:sp>
          <p:nvSpPr>
            <p:cNvPr id="14" name="Rounded Rectangle 13"/>
            <p:cNvSpPr/>
            <p:nvPr/>
          </p:nvSpPr>
          <p:spPr>
            <a:xfrm>
              <a:off x="467544" y="3059668"/>
              <a:ext cx="2016224" cy="360040"/>
            </a:xfrm>
            <a:prstGeom prst="roundRect">
              <a:avLst>
                <a:gd name="adj" fmla="val 50000"/>
              </a:avLst>
            </a:prstGeom>
            <a:gradFill>
              <a:gsLst>
                <a:gs pos="100000">
                  <a:srgbClr val="FF0000"/>
                </a:gs>
                <a:gs pos="0">
                  <a:srgbClr val="FFFFFF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11560" y="3059668"/>
              <a:ext cx="17281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Sport &amp; Leisure</a:t>
              </a:r>
              <a:endParaRPr lang="en-GB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25" name="Group 27"/>
          <p:cNvGrpSpPr/>
          <p:nvPr/>
        </p:nvGrpSpPr>
        <p:grpSpPr>
          <a:xfrm>
            <a:off x="3563888" y="3183939"/>
            <a:ext cx="2016224" cy="369332"/>
            <a:chOff x="3563888" y="3059668"/>
            <a:chExt cx="2016224" cy="369332"/>
          </a:xfrm>
        </p:grpSpPr>
        <p:sp>
          <p:nvSpPr>
            <p:cNvPr id="13" name="Rounded Rectangle 12"/>
            <p:cNvSpPr/>
            <p:nvPr/>
          </p:nvSpPr>
          <p:spPr>
            <a:xfrm>
              <a:off x="3563888" y="3059668"/>
              <a:ext cx="2016224" cy="360040"/>
            </a:xfrm>
            <a:prstGeom prst="roundRect">
              <a:avLst>
                <a:gd name="adj" fmla="val 50000"/>
              </a:avLst>
            </a:prstGeom>
            <a:gradFill>
              <a:gsLst>
                <a:gs pos="100000">
                  <a:srgbClr val="00B050"/>
                </a:gs>
                <a:gs pos="0">
                  <a:srgbClr val="FFFFFF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707904" y="3059668"/>
              <a:ext cx="17281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Education</a:t>
              </a:r>
              <a:endParaRPr lang="en-GB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6588224" y="3183939"/>
            <a:ext cx="2016224" cy="369332"/>
            <a:chOff x="6588224" y="3059668"/>
            <a:chExt cx="2016224" cy="369332"/>
          </a:xfrm>
        </p:grpSpPr>
        <p:sp>
          <p:nvSpPr>
            <p:cNvPr id="12" name="Rounded Rectangle 11"/>
            <p:cNvSpPr/>
            <p:nvPr/>
          </p:nvSpPr>
          <p:spPr>
            <a:xfrm>
              <a:off x="6588224" y="3059668"/>
              <a:ext cx="2016224" cy="360040"/>
            </a:xfrm>
            <a:prstGeom prst="roundRect">
              <a:avLst>
                <a:gd name="adj" fmla="val 50000"/>
              </a:avLst>
            </a:prstGeom>
            <a:gradFill>
              <a:gsLst>
                <a:gs pos="100000">
                  <a:srgbClr val="FF00FF"/>
                </a:gs>
                <a:gs pos="0">
                  <a:srgbClr val="FFFFFF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6732240" y="3059668"/>
              <a:ext cx="17281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Public Building</a:t>
              </a:r>
              <a:endParaRPr lang="en-GB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27" name="Group 29"/>
          <p:cNvGrpSpPr/>
          <p:nvPr/>
        </p:nvGrpSpPr>
        <p:grpSpPr>
          <a:xfrm>
            <a:off x="467544" y="5209455"/>
            <a:ext cx="2016224" cy="369332"/>
            <a:chOff x="467544" y="5085184"/>
            <a:chExt cx="2016224" cy="369332"/>
          </a:xfrm>
        </p:grpSpPr>
        <p:sp>
          <p:nvSpPr>
            <p:cNvPr id="11" name="Rounded Rectangle 10"/>
            <p:cNvSpPr/>
            <p:nvPr/>
          </p:nvSpPr>
          <p:spPr>
            <a:xfrm>
              <a:off x="467544" y="5085184"/>
              <a:ext cx="2016224" cy="360040"/>
            </a:xfrm>
            <a:prstGeom prst="roundRect">
              <a:avLst>
                <a:gd name="adj" fmla="val 50000"/>
              </a:avLst>
            </a:prstGeom>
            <a:gradFill>
              <a:gsLst>
                <a:gs pos="100000">
                  <a:srgbClr val="66FFFF"/>
                </a:gs>
                <a:gs pos="0">
                  <a:srgbClr val="FFFFFF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611560" y="5085184"/>
              <a:ext cx="17281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Healthcare</a:t>
              </a:r>
              <a:endParaRPr lang="en-GB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467544" y="1196752"/>
            <a:ext cx="252028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Baltic Business Park</a:t>
            </a:r>
          </a:p>
          <a:p>
            <a:r>
              <a:rPr lang="en-GB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ECCN</a:t>
            </a:r>
          </a:p>
          <a:p>
            <a:r>
              <a:rPr lang="en-GB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PGE Rzeszow</a:t>
            </a:r>
          </a:p>
          <a:p>
            <a:r>
              <a:rPr lang="en-GB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Baxter </a:t>
            </a:r>
            <a:r>
              <a:rPr lang="en-GB" sz="14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Generali</a:t>
            </a:r>
            <a:endParaRPr lang="en-GB" sz="14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GB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PFRON</a:t>
            </a:r>
          </a:p>
          <a:p>
            <a:r>
              <a:rPr lang="en-GB" sz="14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Murawa</a:t>
            </a:r>
            <a:r>
              <a:rPr lang="en-GB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Office Park</a:t>
            </a:r>
          </a:p>
          <a:p>
            <a:r>
              <a:rPr lang="en-GB" sz="14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Swissport</a:t>
            </a:r>
            <a:endParaRPr lang="en-GB" sz="14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GB" sz="14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Jornal</a:t>
            </a:r>
            <a:r>
              <a:rPr lang="en-GB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14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Ocasiao</a:t>
            </a:r>
            <a:endParaRPr lang="en-GB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563888" y="1196752"/>
            <a:ext cx="237626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Sheraton Edinburgh</a:t>
            </a:r>
          </a:p>
          <a:p>
            <a:r>
              <a:rPr lang="en-GB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Sterne Plus Hotel </a:t>
            </a:r>
          </a:p>
          <a:p>
            <a:r>
              <a:rPr lang="en-GB" sz="14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Parkalgar</a:t>
            </a:r>
            <a:r>
              <a:rPr lang="en-GB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Radisson</a:t>
            </a:r>
          </a:p>
          <a:p>
            <a:r>
              <a:rPr lang="en-GB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De </a:t>
            </a:r>
            <a:r>
              <a:rPr lang="en-GB" sz="14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Vere</a:t>
            </a:r>
            <a:r>
              <a:rPr lang="en-GB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Grand Hotel</a:t>
            </a:r>
          </a:p>
          <a:p>
            <a:r>
              <a:rPr lang="en-GB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Hotel La </a:t>
            </a:r>
            <a:r>
              <a:rPr lang="en-GB" sz="14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Pisana</a:t>
            </a:r>
            <a:endParaRPr lang="en-GB" sz="14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GB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BLOC Hotel</a:t>
            </a:r>
          </a:p>
          <a:p>
            <a:r>
              <a:rPr lang="en-GB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Leonardo Hotel</a:t>
            </a:r>
          </a:p>
          <a:p>
            <a:r>
              <a:rPr lang="en-GB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Hotel </a:t>
            </a:r>
            <a:r>
              <a:rPr lang="en-GB" sz="14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Caravelas</a:t>
            </a:r>
            <a:endParaRPr lang="en-GB" sz="14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588224" y="1196752"/>
            <a:ext cx="237626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Vaci</a:t>
            </a:r>
            <a:r>
              <a:rPr lang="en-GB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1, ORCO</a:t>
            </a:r>
          </a:p>
          <a:p>
            <a:r>
              <a:rPr lang="en-GB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IKEA</a:t>
            </a:r>
          </a:p>
          <a:p>
            <a:r>
              <a:rPr lang="en-GB" sz="14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Bavier</a:t>
            </a:r>
            <a:r>
              <a:rPr lang="en-GB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Shopping Centre</a:t>
            </a:r>
          </a:p>
          <a:p>
            <a:r>
              <a:rPr lang="en-GB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New Look</a:t>
            </a:r>
          </a:p>
          <a:p>
            <a:r>
              <a:rPr lang="en-GB" sz="14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Liegenschaft</a:t>
            </a:r>
            <a:r>
              <a:rPr lang="en-GB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14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Albstrasse</a:t>
            </a:r>
            <a:endParaRPr lang="en-GB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67544" y="3553271"/>
            <a:ext cx="20162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Merkur</a:t>
            </a:r>
            <a:r>
              <a:rPr lang="en-GB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14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Spielothek</a:t>
            </a:r>
            <a:endParaRPr lang="en-GB" sz="14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GB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Rose Bowl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3563888" y="3553271"/>
            <a:ext cx="244827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Church of England School</a:t>
            </a:r>
          </a:p>
          <a:p>
            <a:r>
              <a:rPr lang="en-GB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New College Swindon</a:t>
            </a:r>
          </a:p>
          <a:p>
            <a:r>
              <a:rPr lang="en-GB" sz="14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Accademia</a:t>
            </a:r>
            <a:r>
              <a:rPr lang="en-GB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14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della</a:t>
            </a:r>
            <a:r>
              <a:rPr lang="en-GB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14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Crusca</a:t>
            </a:r>
            <a:endParaRPr lang="en-GB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588224" y="3553271"/>
            <a:ext cx="237626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Southend</a:t>
            </a:r>
            <a:r>
              <a:rPr lang="en-GB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Airport</a:t>
            </a:r>
          </a:p>
          <a:p>
            <a:r>
              <a:rPr lang="en-GB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Kecskemet Police Station</a:t>
            </a:r>
          </a:p>
          <a:p>
            <a:r>
              <a:rPr lang="en-GB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VAM Design </a:t>
            </a:r>
            <a:r>
              <a:rPr lang="en-GB" sz="14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Center</a:t>
            </a:r>
            <a:endParaRPr lang="en-GB" sz="14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67544" y="5569495"/>
            <a:ext cx="20882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Katharinum</a:t>
            </a:r>
            <a:r>
              <a:rPr lang="en-GB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1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Center</a:t>
            </a:r>
            <a:endParaRPr lang="en-GB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Slide Number Placeholder 3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  </a:t>
            </a:r>
            <a:r>
              <a:rPr lang="en-GB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|</a:t>
            </a:r>
            <a:fld id="{D461EA4C-A0CD-46AE-8FF5-06D5D0F3310E}" type="slidenum">
              <a:rPr lang="en-GB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/>
              <a:t>39</a:t>
            </a:fld>
            <a:endParaRPr lang="en-GB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7" name="Footer Placeholder 3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2012 Samsung Electronics Ltd.</a:t>
            </a:r>
            <a:endParaRPr lang="en-GB"/>
          </a:p>
        </p:txBody>
      </p:sp>
    </p:spTree>
  </p:cSld>
  <p:clrMapOvr>
    <a:masterClrMapping/>
  </p:clrMapOvr>
  <p:transition advClick="0" advTm="4000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mph" presetSubtype="0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 rctx="PPT">
                                        <p:cTn id="33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4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mph" presetSubtype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 rctx="PPT">
                                        <p:cTn id="36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7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mph" presetSubtype="0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 rctx="PPT">
                                        <p:cTn id="39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0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31" grpId="0"/>
      <p:bldP spid="32" grpId="0"/>
      <p:bldP spid="33" grpId="0"/>
      <p:bldP spid="3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5" descr="Background 6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9525"/>
            <a:ext cx="9157543" cy="6911257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467544" y="836712"/>
            <a:ext cx="2016224" cy="369332"/>
            <a:chOff x="467544" y="836712"/>
            <a:chExt cx="2016224" cy="369332"/>
          </a:xfrm>
        </p:grpSpPr>
        <p:sp>
          <p:nvSpPr>
            <p:cNvPr id="6" name="Rounded Rectangle 5"/>
            <p:cNvSpPr/>
            <p:nvPr/>
          </p:nvSpPr>
          <p:spPr>
            <a:xfrm>
              <a:off x="467544" y="836712"/>
              <a:ext cx="2016224" cy="360040"/>
            </a:xfrm>
            <a:prstGeom prst="roundRect">
              <a:avLst>
                <a:gd name="adj" fmla="val 50000"/>
              </a:avLst>
            </a:prstGeom>
            <a:gradFill>
              <a:gsLst>
                <a:gs pos="100000">
                  <a:srgbClr val="FFC000"/>
                </a:gs>
                <a:gs pos="0">
                  <a:srgbClr val="FFFFFF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11560" y="836712"/>
              <a:ext cx="17281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Office</a:t>
              </a:r>
              <a:endParaRPr lang="en-GB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3563888" y="836712"/>
            <a:ext cx="2016224" cy="369332"/>
            <a:chOff x="3563888" y="836712"/>
            <a:chExt cx="2016224" cy="369332"/>
          </a:xfrm>
        </p:grpSpPr>
        <p:sp>
          <p:nvSpPr>
            <p:cNvPr id="9" name="Rounded Rectangle 8"/>
            <p:cNvSpPr/>
            <p:nvPr/>
          </p:nvSpPr>
          <p:spPr>
            <a:xfrm>
              <a:off x="3563888" y="836712"/>
              <a:ext cx="2016224" cy="360040"/>
            </a:xfrm>
            <a:prstGeom prst="roundRect">
              <a:avLst>
                <a:gd name="adj" fmla="val 50000"/>
              </a:avLst>
            </a:prstGeom>
            <a:gradFill>
              <a:gsLst>
                <a:gs pos="100000">
                  <a:srgbClr val="0000FF"/>
                </a:gs>
                <a:gs pos="0">
                  <a:srgbClr val="FFFFFF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707904" y="836712"/>
              <a:ext cx="17281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Hotel</a:t>
              </a:r>
              <a:endParaRPr lang="en-GB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6588224" y="836712"/>
            <a:ext cx="2016224" cy="369332"/>
            <a:chOff x="6588224" y="836712"/>
            <a:chExt cx="2016224" cy="369332"/>
          </a:xfrm>
        </p:grpSpPr>
        <p:sp>
          <p:nvSpPr>
            <p:cNvPr id="10" name="Rounded Rectangle 9"/>
            <p:cNvSpPr/>
            <p:nvPr/>
          </p:nvSpPr>
          <p:spPr>
            <a:xfrm>
              <a:off x="6588224" y="836712"/>
              <a:ext cx="2016224" cy="360040"/>
            </a:xfrm>
            <a:prstGeom prst="roundRect">
              <a:avLst>
                <a:gd name="adj" fmla="val 50000"/>
              </a:avLst>
            </a:prstGeom>
            <a:gradFill>
              <a:gsLst>
                <a:gs pos="100000">
                  <a:srgbClr val="FFFF00"/>
                </a:gs>
                <a:gs pos="0">
                  <a:srgbClr val="FFFFFF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732240" y="836712"/>
              <a:ext cx="17281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Retail</a:t>
              </a:r>
              <a:endParaRPr lang="en-GB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467544" y="3183939"/>
            <a:ext cx="2016224" cy="369332"/>
            <a:chOff x="467544" y="3059668"/>
            <a:chExt cx="2016224" cy="369332"/>
          </a:xfrm>
        </p:grpSpPr>
        <p:sp>
          <p:nvSpPr>
            <p:cNvPr id="14" name="Rounded Rectangle 13"/>
            <p:cNvSpPr/>
            <p:nvPr/>
          </p:nvSpPr>
          <p:spPr>
            <a:xfrm>
              <a:off x="467544" y="3059668"/>
              <a:ext cx="2016224" cy="360040"/>
            </a:xfrm>
            <a:prstGeom prst="roundRect">
              <a:avLst>
                <a:gd name="adj" fmla="val 50000"/>
              </a:avLst>
            </a:prstGeom>
            <a:gradFill>
              <a:gsLst>
                <a:gs pos="100000">
                  <a:srgbClr val="FF0000"/>
                </a:gs>
                <a:gs pos="0">
                  <a:srgbClr val="FFFFFF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11560" y="3059668"/>
              <a:ext cx="17281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Sport &amp; Leisure</a:t>
              </a:r>
              <a:endParaRPr lang="en-GB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3563888" y="3183939"/>
            <a:ext cx="2016224" cy="369332"/>
            <a:chOff x="3563888" y="3059668"/>
            <a:chExt cx="2016224" cy="369332"/>
          </a:xfrm>
        </p:grpSpPr>
        <p:sp>
          <p:nvSpPr>
            <p:cNvPr id="13" name="Rounded Rectangle 12"/>
            <p:cNvSpPr/>
            <p:nvPr/>
          </p:nvSpPr>
          <p:spPr>
            <a:xfrm>
              <a:off x="3563888" y="3059668"/>
              <a:ext cx="2016224" cy="360040"/>
            </a:xfrm>
            <a:prstGeom prst="roundRect">
              <a:avLst>
                <a:gd name="adj" fmla="val 50000"/>
              </a:avLst>
            </a:prstGeom>
            <a:gradFill>
              <a:gsLst>
                <a:gs pos="100000">
                  <a:srgbClr val="00B050"/>
                </a:gs>
                <a:gs pos="0">
                  <a:srgbClr val="FFFFFF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707904" y="3059668"/>
              <a:ext cx="17281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Education</a:t>
              </a:r>
              <a:endParaRPr lang="en-GB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6588224" y="3183939"/>
            <a:ext cx="2016224" cy="369332"/>
            <a:chOff x="6588224" y="3059668"/>
            <a:chExt cx="2016224" cy="369332"/>
          </a:xfrm>
        </p:grpSpPr>
        <p:sp>
          <p:nvSpPr>
            <p:cNvPr id="12" name="Rounded Rectangle 11"/>
            <p:cNvSpPr/>
            <p:nvPr/>
          </p:nvSpPr>
          <p:spPr>
            <a:xfrm>
              <a:off x="6588224" y="3059668"/>
              <a:ext cx="2016224" cy="360040"/>
            </a:xfrm>
            <a:prstGeom prst="roundRect">
              <a:avLst>
                <a:gd name="adj" fmla="val 50000"/>
              </a:avLst>
            </a:prstGeom>
            <a:gradFill>
              <a:gsLst>
                <a:gs pos="100000">
                  <a:srgbClr val="FF00FF"/>
                </a:gs>
                <a:gs pos="0">
                  <a:srgbClr val="FFFFFF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6732240" y="3059668"/>
              <a:ext cx="17281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Public Building</a:t>
              </a:r>
              <a:endParaRPr lang="en-GB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467544" y="5209455"/>
            <a:ext cx="2016224" cy="369332"/>
            <a:chOff x="467544" y="5085184"/>
            <a:chExt cx="2016224" cy="369332"/>
          </a:xfrm>
        </p:grpSpPr>
        <p:sp>
          <p:nvSpPr>
            <p:cNvPr id="11" name="Rounded Rectangle 10"/>
            <p:cNvSpPr/>
            <p:nvPr/>
          </p:nvSpPr>
          <p:spPr>
            <a:xfrm>
              <a:off x="467544" y="5085184"/>
              <a:ext cx="2016224" cy="360040"/>
            </a:xfrm>
            <a:prstGeom prst="roundRect">
              <a:avLst>
                <a:gd name="adj" fmla="val 50000"/>
              </a:avLst>
            </a:prstGeom>
            <a:gradFill>
              <a:gsLst>
                <a:gs pos="100000">
                  <a:srgbClr val="66FFFF"/>
                </a:gs>
                <a:gs pos="0">
                  <a:srgbClr val="FFFFFF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611560" y="5085184"/>
              <a:ext cx="17281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Healthcare</a:t>
              </a:r>
              <a:endParaRPr lang="en-GB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467544" y="1196752"/>
            <a:ext cx="252028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Baltic Business Park</a:t>
            </a:r>
          </a:p>
          <a:p>
            <a:r>
              <a:rPr lang="en-GB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ECCN</a:t>
            </a:r>
          </a:p>
          <a:p>
            <a:r>
              <a:rPr lang="en-GB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PGE Rzeszow</a:t>
            </a:r>
          </a:p>
          <a:p>
            <a:r>
              <a:rPr lang="en-GB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Baxter </a:t>
            </a:r>
            <a:r>
              <a:rPr lang="en-GB" sz="1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Generali</a:t>
            </a:r>
            <a:endParaRPr lang="en-GB" sz="14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GB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PFRON</a:t>
            </a:r>
          </a:p>
          <a:p>
            <a:r>
              <a:rPr lang="en-GB" sz="1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Murawa</a:t>
            </a:r>
            <a:r>
              <a:rPr lang="en-GB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Office Park</a:t>
            </a:r>
          </a:p>
          <a:p>
            <a:r>
              <a:rPr lang="en-GB" sz="1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Swissport</a:t>
            </a:r>
            <a:endParaRPr lang="en-GB" sz="14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GB" sz="1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Jornal</a:t>
            </a:r>
            <a:r>
              <a:rPr lang="en-GB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1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Ocasiao</a:t>
            </a:r>
            <a:endParaRPr lang="en-GB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563888" y="1196752"/>
            <a:ext cx="237626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Sheraton Edinburgh</a:t>
            </a:r>
          </a:p>
          <a:p>
            <a:r>
              <a:rPr lang="en-GB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Sterne Plus Hotel </a:t>
            </a:r>
          </a:p>
          <a:p>
            <a:r>
              <a:rPr lang="en-GB" sz="1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Parkalgar</a:t>
            </a:r>
            <a:r>
              <a:rPr lang="en-GB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Radisson</a:t>
            </a:r>
          </a:p>
          <a:p>
            <a:r>
              <a:rPr lang="en-GB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De </a:t>
            </a:r>
            <a:r>
              <a:rPr lang="en-GB" sz="1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Vere</a:t>
            </a:r>
            <a:r>
              <a:rPr lang="en-GB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Grand Hotel</a:t>
            </a:r>
          </a:p>
          <a:p>
            <a:r>
              <a:rPr lang="en-GB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Hotel La </a:t>
            </a:r>
            <a:r>
              <a:rPr lang="en-GB" sz="1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Pisana</a:t>
            </a:r>
            <a:endParaRPr lang="en-GB" sz="14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GB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BLOC Hotel</a:t>
            </a:r>
          </a:p>
          <a:p>
            <a:r>
              <a:rPr lang="en-GB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Leonardo Hotel</a:t>
            </a:r>
          </a:p>
          <a:p>
            <a:r>
              <a:rPr lang="en-GB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Hotel </a:t>
            </a:r>
            <a:r>
              <a:rPr lang="en-GB" sz="1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Caravelas</a:t>
            </a:r>
            <a:endParaRPr lang="en-GB" sz="14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588224" y="1196752"/>
            <a:ext cx="237626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Vaci</a:t>
            </a:r>
            <a:r>
              <a:rPr lang="en-GB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1, ORCO</a:t>
            </a:r>
          </a:p>
          <a:p>
            <a:r>
              <a:rPr lang="en-GB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IKEA</a:t>
            </a:r>
          </a:p>
          <a:p>
            <a:r>
              <a:rPr lang="en-GB" sz="1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Bavier</a:t>
            </a:r>
            <a:r>
              <a:rPr lang="en-GB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Shopping Centre</a:t>
            </a:r>
          </a:p>
          <a:p>
            <a:r>
              <a:rPr lang="en-GB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New Look</a:t>
            </a:r>
          </a:p>
          <a:p>
            <a:r>
              <a:rPr lang="en-GB" sz="1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Liegenschaft</a:t>
            </a:r>
            <a:r>
              <a:rPr lang="en-GB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1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Albstrasse</a:t>
            </a:r>
            <a:endParaRPr lang="en-GB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67544" y="3553271"/>
            <a:ext cx="20162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Merkur</a:t>
            </a:r>
            <a:r>
              <a:rPr lang="en-GB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1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Spielothek</a:t>
            </a:r>
            <a:endParaRPr lang="en-GB" sz="14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GB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Rose Bowl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3563888" y="3553271"/>
            <a:ext cx="244827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Church of England School</a:t>
            </a:r>
          </a:p>
          <a:p>
            <a:r>
              <a:rPr lang="en-GB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New College Swindon</a:t>
            </a:r>
          </a:p>
          <a:p>
            <a:r>
              <a:rPr lang="en-GB" sz="1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Accademia</a:t>
            </a:r>
            <a:r>
              <a:rPr lang="en-GB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1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della</a:t>
            </a:r>
            <a:r>
              <a:rPr lang="en-GB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1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Crusca</a:t>
            </a:r>
            <a:endParaRPr lang="en-GB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588224" y="3553271"/>
            <a:ext cx="237626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Southend</a:t>
            </a:r>
            <a:r>
              <a:rPr lang="en-GB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Airport</a:t>
            </a:r>
          </a:p>
          <a:p>
            <a:r>
              <a:rPr lang="en-GB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Kecskemet Police Station</a:t>
            </a:r>
          </a:p>
          <a:p>
            <a:r>
              <a:rPr lang="en-GB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VAM Design </a:t>
            </a:r>
            <a:r>
              <a:rPr lang="en-GB" sz="1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Center</a:t>
            </a:r>
            <a:endParaRPr lang="en-GB" sz="14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67544" y="5569495"/>
            <a:ext cx="20882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Katharinum</a:t>
            </a:r>
            <a:r>
              <a:rPr lang="en-GB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1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Center</a:t>
            </a:r>
            <a:endParaRPr lang="en-GB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Slide Number Placeholder 3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  </a:t>
            </a:r>
            <a:r>
              <a:rPr lang="en-GB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|</a:t>
            </a:r>
            <a:fld id="{D461EA4C-A0CD-46AE-8FF5-06D5D0F3310E}" type="slidenum">
              <a:rPr lang="en-GB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/>
              <a:t>4</a:t>
            </a:fld>
            <a:endParaRPr lang="en-GB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7" name="Footer Placeholder 3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2012 Samsung Electronics Ltd.</a:t>
            </a:r>
            <a:endParaRPr lang="en-GB"/>
          </a:p>
        </p:txBody>
      </p:sp>
    </p:spTree>
  </p:cSld>
  <p:clrMapOvr>
    <a:masterClrMapping/>
  </p:clrMapOvr>
  <p:transition advClick="0" advTm="4000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6000"/>
                            </p:stCondLst>
                            <p:childTnLst>
                              <p:par>
                                <p:cTn id="7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7000"/>
                            </p:stCondLst>
                            <p:childTnLst>
                              <p:par>
                                <p:cTn id="82" presetID="9" presetClass="emph" presetSubtype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 rctx="PPT">
                                        <p:cTn id="83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4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9" presetClass="emph" presetSubtype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 rctx="PPT">
                                        <p:cTn id="86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7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9" presetClass="emph" presetSubtype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 rctx="PPT">
                                        <p:cTn id="89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0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9" presetClass="emph" presetSubtype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 rctx="PPT">
                                        <p:cTn id="92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3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9" presetClass="emph" presetSubtype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 rctx="PPT">
                                        <p:cTn id="95" dur="indefinit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6" dur="indefinite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9" presetClass="emph" presetSubtype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 rctx="PPT">
                                        <p:cTn id="98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9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9" presetClass="emph" presetSubtype="0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 rctx="PPT">
                                        <p:cTn id="101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2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9" presetClass="emph" presetSubtype="0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 rctx="PPT">
                                        <p:cTn id="104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5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9" presetClass="emph" presetSubtype="0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 rctx="PPT">
                                        <p:cTn id="107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8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9" presetClass="emph" presetSubtype="0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 rctx="PPT">
                                        <p:cTn id="110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1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9" presetClass="emph" presetSubtype="0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 rctx="PPT">
                                        <p:cTn id="113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4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9" presetClass="emph" presetSubtype="0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 rctx="PPT">
                                        <p:cTn id="116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7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3" grpId="1"/>
      <p:bldP spid="31" grpId="0"/>
      <p:bldP spid="31" grpId="1"/>
      <p:bldP spid="32" grpId="0"/>
      <p:bldP spid="32" grpId="1"/>
      <p:bldP spid="33" grpId="0"/>
      <p:bldP spid="33" grpId="1"/>
      <p:bldP spid="34" grpId="0"/>
      <p:bldP spid="34" grpId="1"/>
      <p:bldP spid="35" grpId="0"/>
      <p:bldP spid="35" grpId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1"/>
          <p:cNvSpPr>
            <a:spLocks noChangeArrowheads="1"/>
          </p:cNvSpPr>
          <p:nvPr/>
        </p:nvSpPr>
        <p:spPr bwMode="auto">
          <a:xfrm>
            <a:off x="428596" y="1099766"/>
            <a:ext cx="8429684" cy="2786082"/>
          </a:xfrm>
          <a:prstGeom prst="roundRect">
            <a:avLst>
              <a:gd name="adj" fmla="val 3920"/>
            </a:avLst>
          </a:prstGeom>
          <a:ln w="9525">
            <a:solidFill>
              <a:srgbClr val="FFFFFF"/>
            </a:solidFill>
            <a:round/>
            <a:headEnd/>
            <a:tailEnd/>
          </a:ln>
          <a:effectLst/>
        </p:spPr>
        <p:style>
          <a:lnRef idx="0">
            <a:scrgbClr r="0" g="0" b="0"/>
          </a:lnRef>
          <a:fillRef idx="1003">
            <a:schemeClr val="lt1"/>
          </a:fillRef>
          <a:effectRef idx="0">
            <a:scrgbClr r="0" g="0" b="0"/>
          </a:effectRef>
          <a:fontRef idx="major"/>
        </p:style>
        <p:txBody>
          <a:bodyPr wrap="none" anchor="ctr"/>
          <a:lstStyle/>
          <a:p>
            <a:pPr algn="ctr" eaLnBrk="0" hangingPunct="0"/>
            <a:endParaRPr lang="ko-KR" altLang="en-US" sz="1200" b="1">
              <a:solidFill>
                <a:srgbClr val="FFFFFF"/>
              </a:solidFill>
              <a:latin typeface="Arial" charset="0"/>
            </a:endParaRPr>
          </a:p>
        </p:txBody>
      </p:sp>
      <p:graphicFrame>
        <p:nvGraphicFramePr>
          <p:cNvPr id="8" name="표 37"/>
          <p:cNvGraphicFramePr>
            <a:graphicFrameLocks noGrp="1"/>
          </p:cNvGraphicFramePr>
          <p:nvPr/>
        </p:nvGraphicFramePr>
        <p:xfrm>
          <a:off x="4230688" y="1712557"/>
          <a:ext cx="4384675" cy="1958977"/>
        </p:xfrm>
        <a:graphic>
          <a:graphicData uri="http://schemas.openxmlformats.org/drawingml/2006/table">
            <a:tbl>
              <a:tblPr/>
              <a:tblGrid>
                <a:gridCol w="1812925"/>
                <a:gridCol w="2571750"/>
              </a:tblGrid>
              <a:tr h="366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Project   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Healthcare Clinic</a:t>
                      </a:r>
                      <a:endParaRPr kumimoji="0" lang="ko-KR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</a:tr>
              <a:tr h="366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Location</a:t>
                      </a:r>
                      <a:endParaRPr kumimoji="0" lang="ko-KR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Leipzig, Germany</a:t>
                      </a:r>
                      <a:endParaRPr kumimoji="0" lang="ko-KR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6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Date of Completion</a:t>
                      </a:r>
                      <a:endParaRPr kumimoji="0" lang="ko-KR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January 2011</a:t>
                      </a:r>
                      <a:endParaRPr kumimoji="0" lang="ko-KR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</a:tr>
              <a:tr h="4921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Size</a:t>
                      </a:r>
                      <a:endParaRPr kumimoji="0" lang="ko-KR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6,000 </a:t>
                      </a:r>
                      <a:r>
                        <a:rPr kumimoji="0" lang="hu-HU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m</a:t>
                      </a:r>
                      <a:r>
                        <a:rPr kumimoji="0" lang="hu-HU" altLang="ko-KR" sz="1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2</a:t>
                      </a:r>
                      <a:endParaRPr kumimoji="0" lang="en-US" altLang="ko-KR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6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Value</a:t>
                      </a:r>
                      <a:endParaRPr kumimoji="0" lang="ko-KR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CN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€ 145k</a:t>
                      </a:r>
                      <a:endParaRPr kumimoji="0" lang="ko-KR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</a:tr>
            </a:tbl>
          </a:graphicData>
        </a:graphic>
      </p:graphicFrame>
      <p:grpSp>
        <p:nvGrpSpPr>
          <p:cNvPr id="2" name="Group 21"/>
          <p:cNvGrpSpPr/>
          <p:nvPr/>
        </p:nvGrpSpPr>
        <p:grpSpPr>
          <a:xfrm>
            <a:off x="4214810" y="1275997"/>
            <a:ext cx="1527175" cy="277813"/>
            <a:chOff x="4187833" y="962025"/>
            <a:chExt cx="1527175" cy="277813"/>
          </a:xfrm>
        </p:grpSpPr>
        <p:sp>
          <p:nvSpPr>
            <p:cNvPr id="11" name="직사각형 16"/>
            <p:cNvSpPr/>
            <p:nvPr/>
          </p:nvSpPr>
          <p:spPr bwMode="auto">
            <a:xfrm>
              <a:off x="4203008" y="996935"/>
              <a:ext cx="1512000" cy="222250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/>
          </p:spPr>
          <p:style>
            <a:lnRef idx="0">
              <a:schemeClr val="dk1"/>
            </a:lnRef>
            <a:fillRef idx="1003">
              <a:schemeClr val="dk2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ko-KR" altLang="en-US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" name="직사각형 18"/>
            <p:cNvSpPr>
              <a:spLocks noChangeArrowheads="1"/>
            </p:cNvSpPr>
            <p:nvPr/>
          </p:nvSpPr>
          <p:spPr bwMode="auto">
            <a:xfrm>
              <a:off x="4187833" y="962025"/>
              <a:ext cx="1527175" cy="2778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altLang="ko-KR" sz="1200" b="1" dirty="0">
                  <a:solidFill>
                    <a:prstClr val="white"/>
                  </a:solidFill>
                  <a:latin typeface="Arial" charset="0"/>
                  <a:cs typeface="Arial" charset="0"/>
                </a:rPr>
                <a:t>Information</a:t>
              </a:r>
              <a:endParaRPr lang="ko-KR" altLang="en-US" sz="1200" dirty="0">
                <a:solidFill>
                  <a:prstClr val="white"/>
                </a:solidFill>
              </a:endParaRPr>
            </a:p>
          </p:txBody>
        </p:sp>
      </p:grpSp>
      <p:sp>
        <p:nvSpPr>
          <p:cNvPr id="14" name="Text Box 68"/>
          <p:cNvSpPr txBox="1">
            <a:spLocks noChangeArrowheads="1"/>
          </p:cNvSpPr>
          <p:nvPr/>
        </p:nvSpPr>
        <p:spPr bwMode="auto">
          <a:xfrm>
            <a:off x="714375" y="4078258"/>
            <a:ext cx="1954213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altLang="ko-KR" sz="1400" b="1" dirty="0">
                <a:solidFill>
                  <a:srgbClr val="EEECE1">
                    <a:lumMod val="25000"/>
                  </a:srgbClr>
                </a:solidFill>
                <a:latin typeface="Arial" pitchFamily="34" charset="0"/>
                <a:ea typeface="굴림" pitchFamily="50" charset="-127"/>
                <a:cs typeface="Arial" pitchFamily="34" charset="0"/>
              </a:rPr>
              <a:t>Equipment Selection</a:t>
            </a:r>
          </a:p>
        </p:txBody>
      </p:sp>
      <p:pic>
        <p:nvPicPr>
          <p:cNvPr id="15" name="Picture 51" descr="Play"/>
          <p:cNvPicPr>
            <a:picLocks noChangeAspect="1" noChangeArrowheads="1"/>
          </p:cNvPicPr>
          <p:nvPr/>
        </p:nvPicPr>
        <p:blipFill>
          <a:blip r:embed="rId3" cstate="print">
            <a:grayscl/>
          </a:blip>
          <a:srcRect/>
          <a:stretch>
            <a:fillRect/>
          </a:stretch>
        </p:blipFill>
        <p:spPr bwMode="auto">
          <a:xfrm>
            <a:off x="433388" y="4075083"/>
            <a:ext cx="295275" cy="29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8" name="표 31"/>
          <p:cNvGraphicFramePr>
            <a:graphicFrameLocks noGrp="1"/>
          </p:cNvGraphicFramePr>
          <p:nvPr/>
        </p:nvGraphicFramePr>
        <p:xfrm>
          <a:off x="428596" y="4539682"/>
          <a:ext cx="5357849" cy="1777034"/>
        </p:xfrm>
        <a:graphic>
          <a:graphicData uri="http://schemas.openxmlformats.org/drawingml/2006/table">
            <a:tbl>
              <a:tblPr/>
              <a:tblGrid>
                <a:gridCol w="1530814"/>
                <a:gridCol w="2296221"/>
                <a:gridCol w="1530814"/>
              </a:tblGrid>
              <a:tr h="26320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Equipment</a:t>
                      </a:r>
                      <a:endParaRPr kumimoji="0" lang="ko-KR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Model Type</a:t>
                      </a:r>
                      <a:endParaRPr kumimoji="0" lang="ko-KR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Quantity</a:t>
                      </a:r>
                      <a:endParaRPr kumimoji="0" lang="ko-KR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320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Outdoor Units</a:t>
                      </a:r>
                      <a:endParaRPr kumimoji="0" lang="ko-KR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 - DVM</a:t>
                      </a:r>
                      <a:r>
                        <a:rPr kumimoji="0" lang="hu-HU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 PLUS </a:t>
                      </a:r>
                      <a:r>
                        <a:rPr kumimoji="0" lang="en-GB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III</a:t>
                      </a: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10</a:t>
                      </a:r>
                      <a:endParaRPr kumimoji="0" lang="ko-KR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alpha val="20000"/>
                      </a:schemeClr>
                    </a:solidFill>
                  </a:tcPr>
                </a:tc>
              </a:tr>
              <a:tr h="26320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Indoor Units</a:t>
                      </a:r>
                      <a:endParaRPr kumimoji="0" lang="ko-KR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 - Mini 4Way Cassette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 - </a:t>
                      </a:r>
                      <a:r>
                        <a:rPr kumimoji="0" lang="en-GB" altLang="ko-KR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Vivace</a:t>
                      </a:r>
                      <a:r>
                        <a:rPr kumimoji="0" lang="en-GB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 Wall mounted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 - Duct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 - ERV (Ventilation)</a:t>
                      </a:r>
                      <a:endParaRPr kumimoji="0" lang="ko-KR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96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6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12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12</a:t>
                      </a:r>
                      <a:endParaRPr kumimoji="0" lang="ko-KR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marL="18000" marR="18000" marT="18000" marB="18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8311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Control Solution</a:t>
                      </a:r>
                      <a:endParaRPr kumimoji="0" lang="ko-KR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alpha val="2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 - DMS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 - Power Reader</a:t>
                      </a: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alpha val="2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16" name="직선 연결선 17"/>
          <p:cNvCxnSpPr/>
          <p:nvPr/>
        </p:nvCxnSpPr>
        <p:spPr bwMode="auto">
          <a:xfrm rot="5400000">
            <a:off x="2754630" y="2491389"/>
            <a:ext cx="2783204" cy="5717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13721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3357" y="1180817"/>
            <a:ext cx="3561589" cy="2640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721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45457" y="4539394"/>
            <a:ext cx="2757109" cy="1841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 Box 9"/>
          <p:cNvSpPr txBox="1">
            <a:spLocks noChangeArrowheads="1"/>
          </p:cNvSpPr>
          <p:nvPr/>
        </p:nvSpPr>
        <p:spPr bwMode="auto">
          <a:xfrm>
            <a:off x="1331640" y="260648"/>
            <a:ext cx="295625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2400" b="1" dirty="0" err="1" smtClean="0">
                <a:solidFill>
                  <a:schemeClr val="bg1"/>
                </a:solidFill>
                <a:latin typeface="Arial" charset="0"/>
              </a:rPr>
              <a:t>Katharinum</a:t>
            </a:r>
            <a:r>
              <a:rPr lang="en-US" altLang="ko-KR" sz="2400" b="1" dirty="0" smtClean="0">
                <a:solidFill>
                  <a:schemeClr val="bg1"/>
                </a:solidFill>
                <a:latin typeface="Arial" charset="0"/>
              </a:rPr>
              <a:t> Center</a:t>
            </a:r>
            <a:endParaRPr lang="en-US" altLang="ko-KR" sz="2400" b="1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  </a:t>
            </a:r>
            <a:r>
              <a:rPr lang="en-GB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|</a:t>
            </a:r>
            <a:fld id="{D461EA4C-A0CD-46AE-8FF5-06D5D0F3310E}" type="slidenum">
              <a:rPr lang="en-GB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/>
              <a:t>40</a:t>
            </a:fld>
            <a:endParaRPr lang="en-GB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2012 Samsung Electronics Ltd.</a:t>
            </a:r>
            <a:endParaRPr lang="en-GB"/>
          </a:p>
        </p:txBody>
      </p:sp>
    </p:spTree>
  </p:cSld>
  <p:clrMapOvr>
    <a:masterClrMapping/>
  </p:clrMapOvr>
  <p:transition advClick="0" advTm="4000">
    <p:pull dir="d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-17" y="-7"/>
            <a:ext cx="9146251" cy="6858007"/>
            <a:chOff x="-17" y="-7"/>
            <a:chExt cx="9146251" cy="6858007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l="27375" t="18235" r="9798" b="4314"/>
            <a:stretch>
              <a:fillRect/>
            </a:stretch>
          </p:blipFill>
          <p:spPr bwMode="auto">
            <a:xfrm>
              <a:off x="-17" y="-7"/>
              <a:ext cx="9146251" cy="68580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7" name="Picture 2" descr="033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lum contrast="-40000"/>
            </a:blip>
            <a:srcRect/>
            <a:stretch>
              <a:fillRect/>
            </a:stretch>
          </p:blipFill>
          <p:spPr bwMode="auto">
            <a:xfrm>
              <a:off x="395290" y="1793875"/>
              <a:ext cx="8280400" cy="4813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0" y="1268761"/>
            <a:ext cx="9144000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/>
            <a:r>
              <a:rPr lang="en-US" altLang="ko-KR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Global Reference Projects</a:t>
            </a:r>
            <a:endParaRPr lang="en-US" altLang="ko-KR" sz="4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</p:spTree>
  </p:cSld>
  <p:clrMapOvr>
    <a:masterClrMapping/>
  </p:clrMapOvr>
  <p:transition advClick="0" advTm="4000">
    <p:pull dir="d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5" descr="Background 6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9525"/>
            <a:ext cx="9157543" cy="6911257"/>
          </a:xfrm>
          <a:prstGeom prst="rect">
            <a:avLst/>
          </a:prstGeom>
        </p:spPr>
      </p:pic>
      <p:grpSp>
        <p:nvGrpSpPr>
          <p:cNvPr id="5" name="Group 23"/>
          <p:cNvGrpSpPr/>
          <p:nvPr/>
        </p:nvGrpSpPr>
        <p:grpSpPr>
          <a:xfrm>
            <a:off x="467544" y="836712"/>
            <a:ext cx="2016224" cy="369332"/>
            <a:chOff x="467544" y="836712"/>
            <a:chExt cx="2016224" cy="369332"/>
          </a:xfrm>
        </p:grpSpPr>
        <p:sp>
          <p:nvSpPr>
            <p:cNvPr id="6" name="Rounded Rectangle 5"/>
            <p:cNvSpPr/>
            <p:nvPr/>
          </p:nvSpPr>
          <p:spPr>
            <a:xfrm>
              <a:off x="467544" y="836712"/>
              <a:ext cx="2016224" cy="360040"/>
            </a:xfrm>
            <a:prstGeom prst="roundRect">
              <a:avLst>
                <a:gd name="adj" fmla="val 50000"/>
              </a:avLst>
            </a:prstGeom>
            <a:gradFill>
              <a:gsLst>
                <a:gs pos="100000">
                  <a:srgbClr val="FFC000"/>
                </a:gs>
                <a:gs pos="0">
                  <a:srgbClr val="FFFFFF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11560" y="836712"/>
              <a:ext cx="17281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Office</a:t>
              </a:r>
              <a:endParaRPr lang="en-GB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7" name="Group 24"/>
          <p:cNvGrpSpPr/>
          <p:nvPr/>
        </p:nvGrpSpPr>
        <p:grpSpPr>
          <a:xfrm>
            <a:off x="3563888" y="836712"/>
            <a:ext cx="2016224" cy="369332"/>
            <a:chOff x="3563888" y="836712"/>
            <a:chExt cx="2016224" cy="369332"/>
          </a:xfrm>
        </p:grpSpPr>
        <p:sp>
          <p:nvSpPr>
            <p:cNvPr id="9" name="Rounded Rectangle 8"/>
            <p:cNvSpPr/>
            <p:nvPr/>
          </p:nvSpPr>
          <p:spPr>
            <a:xfrm>
              <a:off x="3563888" y="836712"/>
              <a:ext cx="2016224" cy="360040"/>
            </a:xfrm>
            <a:prstGeom prst="roundRect">
              <a:avLst>
                <a:gd name="adj" fmla="val 50000"/>
              </a:avLst>
            </a:prstGeom>
            <a:gradFill>
              <a:gsLst>
                <a:gs pos="100000">
                  <a:srgbClr val="0000FF"/>
                </a:gs>
                <a:gs pos="0">
                  <a:srgbClr val="FFFFFF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707904" y="836712"/>
              <a:ext cx="17281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Hotel</a:t>
              </a:r>
              <a:endParaRPr lang="en-GB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8" name="Group 25"/>
          <p:cNvGrpSpPr/>
          <p:nvPr/>
        </p:nvGrpSpPr>
        <p:grpSpPr>
          <a:xfrm>
            <a:off x="6588224" y="836712"/>
            <a:ext cx="2016224" cy="369332"/>
            <a:chOff x="6588224" y="836712"/>
            <a:chExt cx="2016224" cy="369332"/>
          </a:xfrm>
        </p:grpSpPr>
        <p:sp>
          <p:nvSpPr>
            <p:cNvPr id="10" name="Rounded Rectangle 9"/>
            <p:cNvSpPr/>
            <p:nvPr/>
          </p:nvSpPr>
          <p:spPr>
            <a:xfrm>
              <a:off x="6588224" y="836712"/>
              <a:ext cx="2016224" cy="360040"/>
            </a:xfrm>
            <a:prstGeom prst="roundRect">
              <a:avLst>
                <a:gd name="adj" fmla="val 50000"/>
              </a:avLst>
            </a:prstGeom>
            <a:gradFill>
              <a:gsLst>
                <a:gs pos="100000">
                  <a:srgbClr val="FFFF00"/>
                </a:gs>
                <a:gs pos="0">
                  <a:srgbClr val="FFFFFF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732240" y="836712"/>
              <a:ext cx="17281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Retail</a:t>
              </a:r>
              <a:endParaRPr lang="en-GB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24" name="Group 28"/>
          <p:cNvGrpSpPr/>
          <p:nvPr/>
        </p:nvGrpSpPr>
        <p:grpSpPr>
          <a:xfrm>
            <a:off x="467544" y="3183939"/>
            <a:ext cx="2016224" cy="369332"/>
            <a:chOff x="467544" y="3059668"/>
            <a:chExt cx="2016224" cy="369332"/>
          </a:xfrm>
        </p:grpSpPr>
        <p:sp>
          <p:nvSpPr>
            <p:cNvPr id="14" name="Rounded Rectangle 13"/>
            <p:cNvSpPr/>
            <p:nvPr/>
          </p:nvSpPr>
          <p:spPr>
            <a:xfrm>
              <a:off x="467544" y="3059668"/>
              <a:ext cx="2016224" cy="360040"/>
            </a:xfrm>
            <a:prstGeom prst="roundRect">
              <a:avLst>
                <a:gd name="adj" fmla="val 50000"/>
              </a:avLst>
            </a:prstGeom>
            <a:gradFill>
              <a:gsLst>
                <a:gs pos="100000">
                  <a:srgbClr val="FF0000"/>
                </a:gs>
                <a:gs pos="0">
                  <a:srgbClr val="FFFFFF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11560" y="3059668"/>
              <a:ext cx="17281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Sport &amp; Leisure</a:t>
              </a:r>
              <a:endParaRPr lang="en-GB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25" name="Group 27"/>
          <p:cNvGrpSpPr/>
          <p:nvPr/>
        </p:nvGrpSpPr>
        <p:grpSpPr>
          <a:xfrm>
            <a:off x="3563888" y="3183939"/>
            <a:ext cx="2016224" cy="369332"/>
            <a:chOff x="3563888" y="3059668"/>
            <a:chExt cx="2016224" cy="369332"/>
          </a:xfrm>
        </p:grpSpPr>
        <p:sp>
          <p:nvSpPr>
            <p:cNvPr id="13" name="Rounded Rectangle 12"/>
            <p:cNvSpPr/>
            <p:nvPr/>
          </p:nvSpPr>
          <p:spPr>
            <a:xfrm>
              <a:off x="3563888" y="3059668"/>
              <a:ext cx="2016224" cy="360040"/>
            </a:xfrm>
            <a:prstGeom prst="roundRect">
              <a:avLst>
                <a:gd name="adj" fmla="val 50000"/>
              </a:avLst>
            </a:prstGeom>
            <a:gradFill>
              <a:gsLst>
                <a:gs pos="100000">
                  <a:srgbClr val="00B050"/>
                </a:gs>
                <a:gs pos="0">
                  <a:srgbClr val="FFFFFF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707904" y="3059668"/>
              <a:ext cx="17281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Education</a:t>
              </a:r>
              <a:endParaRPr lang="en-GB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6588224" y="3183939"/>
            <a:ext cx="2016224" cy="369332"/>
            <a:chOff x="6588224" y="3059668"/>
            <a:chExt cx="2016224" cy="369332"/>
          </a:xfrm>
        </p:grpSpPr>
        <p:sp>
          <p:nvSpPr>
            <p:cNvPr id="12" name="Rounded Rectangle 11"/>
            <p:cNvSpPr/>
            <p:nvPr/>
          </p:nvSpPr>
          <p:spPr>
            <a:xfrm>
              <a:off x="6588224" y="3059668"/>
              <a:ext cx="2016224" cy="360040"/>
            </a:xfrm>
            <a:prstGeom prst="roundRect">
              <a:avLst>
                <a:gd name="adj" fmla="val 50000"/>
              </a:avLst>
            </a:prstGeom>
            <a:gradFill>
              <a:gsLst>
                <a:gs pos="100000">
                  <a:srgbClr val="FF00FF"/>
                </a:gs>
                <a:gs pos="0">
                  <a:srgbClr val="FFFFFF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6732240" y="3059668"/>
              <a:ext cx="17281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Public Building</a:t>
              </a:r>
              <a:endParaRPr lang="en-GB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27" name="Group 29"/>
          <p:cNvGrpSpPr/>
          <p:nvPr/>
        </p:nvGrpSpPr>
        <p:grpSpPr>
          <a:xfrm>
            <a:off x="467544" y="5209455"/>
            <a:ext cx="2016224" cy="369332"/>
            <a:chOff x="467544" y="5085184"/>
            <a:chExt cx="2016224" cy="369332"/>
          </a:xfrm>
        </p:grpSpPr>
        <p:sp>
          <p:nvSpPr>
            <p:cNvPr id="11" name="Rounded Rectangle 10"/>
            <p:cNvSpPr/>
            <p:nvPr/>
          </p:nvSpPr>
          <p:spPr>
            <a:xfrm>
              <a:off x="467544" y="5085184"/>
              <a:ext cx="2016224" cy="360040"/>
            </a:xfrm>
            <a:prstGeom prst="roundRect">
              <a:avLst>
                <a:gd name="adj" fmla="val 50000"/>
              </a:avLst>
            </a:prstGeom>
            <a:gradFill>
              <a:gsLst>
                <a:gs pos="100000">
                  <a:srgbClr val="66FFFF"/>
                </a:gs>
                <a:gs pos="0">
                  <a:srgbClr val="FFFFFF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611560" y="5085184"/>
              <a:ext cx="17281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Healthcare</a:t>
              </a:r>
              <a:endParaRPr lang="en-GB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467544" y="1196752"/>
            <a:ext cx="25202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ABP Office Park</a:t>
            </a:r>
            <a:endParaRPr lang="en-GB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563888" y="1196752"/>
            <a:ext cx="23762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Imperial Palace</a:t>
            </a:r>
          </a:p>
          <a:p>
            <a:r>
              <a:rPr lang="en-GB" sz="1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Iberohotel</a:t>
            </a:r>
            <a:r>
              <a:rPr lang="en-GB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Princess</a:t>
            </a:r>
          </a:p>
          <a:p>
            <a:r>
              <a:rPr lang="en-GB" sz="1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Anitta</a:t>
            </a:r>
            <a:endParaRPr lang="en-GB" sz="14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GB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Dead Sea Lagoon Hotel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588224" y="1196752"/>
            <a:ext cx="23762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JSWB Shopping Centre</a:t>
            </a:r>
          </a:p>
          <a:p>
            <a:r>
              <a:rPr lang="en-GB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Mall of Istanbul</a:t>
            </a:r>
            <a:endParaRPr lang="en-GB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67544" y="3553271"/>
            <a:ext cx="20162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-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3563888" y="3553271"/>
            <a:ext cx="24482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Tangjeong</a:t>
            </a:r>
            <a:r>
              <a:rPr lang="en-GB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University</a:t>
            </a:r>
          </a:p>
          <a:p>
            <a:r>
              <a:rPr lang="en-GB" sz="1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Tongji</a:t>
            </a:r>
            <a:r>
              <a:rPr lang="en-GB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University</a:t>
            </a:r>
            <a:endParaRPr lang="en-GB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588224" y="3553271"/>
            <a:ext cx="23762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Shanghai </a:t>
            </a:r>
            <a:r>
              <a:rPr lang="en-GB" sz="1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Pudong</a:t>
            </a:r>
            <a:r>
              <a:rPr lang="en-GB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Airport</a:t>
            </a:r>
          </a:p>
          <a:p>
            <a:r>
              <a:rPr lang="en-GB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Kiev International Airport 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467544" y="5569495"/>
            <a:ext cx="20882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-</a:t>
            </a:r>
            <a:endParaRPr lang="en-GB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3563888" y="5219908"/>
            <a:ext cx="2016224" cy="36004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808000"/>
              </a:gs>
              <a:gs pos="0">
                <a:srgbClr val="FFFFFF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TextBox 37"/>
          <p:cNvSpPr txBox="1"/>
          <p:nvPr/>
        </p:nvSpPr>
        <p:spPr>
          <a:xfrm>
            <a:off x="3707904" y="5219908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Residential</a:t>
            </a:r>
            <a:endParaRPr lang="en-GB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563888" y="5569495"/>
            <a:ext cx="208823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Tower Palace</a:t>
            </a:r>
          </a:p>
          <a:p>
            <a:r>
              <a:rPr lang="en-GB" sz="1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Rasuna</a:t>
            </a:r>
            <a:r>
              <a:rPr lang="en-GB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Tower</a:t>
            </a:r>
          </a:p>
          <a:p>
            <a:r>
              <a:rPr lang="en-GB" sz="1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Arya</a:t>
            </a:r>
            <a:r>
              <a:rPr lang="en-GB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Residences</a:t>
            </a:r>
          </a:p>
          <a:p>
            <a:r>
              <a:rPr lang="en-GB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AJMAN One</a:t>
            </a:r>
          </a:p>
          <a:p>
            <a:r>
              <a:rPr lang="en-GB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The Houghton</a:t>
            </a:r>
            <a:endParaRPr lang="en-GB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Slide Number Placeholder 3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  </a:t>
            </a:r>
            <a:r>
              <a:rPr lang="en-GB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|</a:t>
            </a:r>
            <a:fld id="{D461EA4C-A0CD-46AE-8FF5-06D5D0F3310E}" type="slidenum">
              <a:rPr lang="en-GB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/>
              <a:t>42</a:t>
            </a:fld>
            <a:endParaRPr lang="en-GB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9" name="Footer Placeholder 3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2012 Samsung Electronics Ltd.</a:t>
            </a:r>
            <a:endParaRPr lang="en-GB"/>
          </a:p>
        </p:txBody>
      </p:sp>
    </p:spTree>
  </p:cSld>
  <p:clrMapOvr>
    <a:masterClrMapping/>
  </p:clrMapOvr>
  <p:transition advClick="0" advTm="4000">
    <p:pull dir="d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1"/>
          <p:cNvSpPr>
            <a:spLocks noChangeArrowheads="1"/>
          </p:cNvSpPr>
          <p:nvPr/>
        </p:nvSpPr>
        <p:spPr bwMode="auto">
          <a:xfrm>
            <a:off x="428596" y="1056833"/>
            <a:ext cx="8429684" cy="2786082"/>
          </a:xfrm>
          <a:prstGeom prst="roundRect">
            <a:avLst>
              <a:gd name="adj" fmla="val 3920"/>
            </a:avLst>
          </a:prstGeom>
          <a:ln w="9525">
            <a:solidFill>
              <a:srgbClr val="FFFFFF"/>
            </a:solidFill>
            <a:round/>
            <a:headEnd/>
            <a:tailEnd/>
          </a:ln>
          <a:effectLst/>
        </p:spPr>
        <p:style>
          <a:lnRef idx="0">
            <a:scrgbClr r="0" g="0" b="0"/>
          </a:lnRef>
          <a:fillRef idx="1003">
            <a:schemeClr val="lt1"/>
          </a:fillRef>
          <a:effectRef idx="0">
            <a:scrgbClr r="0" g="0" b="0"/>
          </a:effectRef>
          <a:fontRef idx="major"/>
        </p:style>
        <p:txBody>
          <a:bodyPr wrap="none" anchor="ctr"/>
          <a:lstStyle/>
          <a:p>
            <a:pPr algn="ctr" eaLnBrk="0" latinLnBrk="0" hangingPunct="0"/>
            <a:endParaRPr kumimoji="0" lang="ko-KR" altLang="en-US" sz="1200" b="1">
              <a:solidFill>
                <a:srgbClr val="FFFFFF"/>
              </a:solidFill>
              <a:latin typeface="Arial" charset="0"/>
            </a:endParaRPr>
          </a:p>
        </p:txBody>
      </p:sp>
      <p:graphicFrame>
        <p:nvGraphicFramePr>
          <p:cNvPr id="5" name="표 37"/>
          <p:cNvGraphicFramePr>
            <a:graphicFrameLocks noGrp="1"/>
          </p:cNvGraphicFramePr>
          <p:nvPr/>
        </p:nvGraphicFramePr>
        <p:xfrm>
          <a:off x="4286248" y="1679102"/>
          <a:ext cx="4384675" cy="1878061"/>
        </p:xfrm>
        <a:graphic>
          <a:graphicData uri="http://schemas.openxmlformats.org/drawingml/2006/table">
            <a:tbl>
              <a:tblPr/>
              <a:tblGrid>
                <a:gridCol w="1857388"/>
                <a:gridCol w="2527287"/>
              </a:tblGrid>
              <a:tr h="26383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Project   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Office Park</a:t>
                      </a:r>
                      <a:endParaRPr kumimoji="0" lang="ko-KR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</a:tr>
              <a:tr h="26383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Location</a:t>
                      </a:r>
                      <a:endParaRPr kumimoji="0" lang="ko-KR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Beijing, China</a:t>
                      </a:r>
                      <a:endParaRPr kumimoji="0" lang="ko-KR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383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Completion</a:t>
                      </a:r>
                      <a:endParaRPr kumimoji="0" lang="ko-KR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2008</a:t>
                      </a:r>
                      <a:endParaRPr kumimoji="0" lang="ko-KR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</a:tr>
              <a:tr h="35406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Number of outdoor</a:t>
                      </a:r>
                      <a:endParaRPr kumimoji="0" lang="ko-KR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1,400</a:t>
                      </a:r>
                      <a:endParaRPr kumimoji="0" lang="en-US" altLang="ko-KR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383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Number of indoor</a:t>
                      </a:r>
                      <a:endParaRPr kumimoji="0" lang="ko-KR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10,500</a:t>
                      </a:r>
                      <a:endParaRPr kumimoji="0" lang="ko-KR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</a:tr>
              <a:tr h="26383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Control solution</a:t>
                      </a:r>
                      <a:endParaRPr kumimoji="0" lang="ko-KR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CN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S-NET 3</a:t>
                      </a:r>
                      <a:endParaRPr kumimoji="0" lang="ko-KR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pSp>
        <p:nvGrpSpPr>
          <p:cNvPr id="2" name="Group 21"/>
          <p:cNvGrpSpPr/>
          <p:nvPr/>
        </p:nvGrpSpPr>
        <p:grpSpPr>
          <a:xfrm>
            <a:off x="4214810" y="1233064"/>
            <a:ext cx="1527175" cy="277813"/>
            <a:chOff x="4187833" y="962025"/>
            <a:chExt cx="1527175" cy="277813"/>
          </a:xfrm>
        </p:grpSpPr>
        <p:sp>
          <p:nvSpPr>
            <p:cNvPr id="7" name="직사각형 16"/>
            <p:cNvSpPr/>
            <p:nvPr/>
          </p:nvSpPr>
          <p:spPr bwMode="auto">
            <a:xfrm>
              <a:off x="4203008" y="996935"/>
              <a:ext cx="1512000" cy="222250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/>
          </p:spPr>
          <p:style>
            <a:lnRef idx="0">
              <a:schemeClr val="dk1"/>
            </a:lnRef>
            <a:fillRef idx="1003">
              <a:schemeClr val="dk2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ko-KR" altLang="en-US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8" name="직사각형 18"/>
            <p:cNvSpPr>
              <a:spLocks noChangeArrowheads="1"/>
            </p:cNvSpPr>
            <p:nvPr/>
          </p:nvSpPr>
          <p:spPr bwMode="auto">
            <a:xfrm>
              <a:off x="4187833" y="962025"/>
              <a:ext cx="1527175" cy="2778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altLang="ko-KR" sz="1200" b="1" dirty="0">
                  <a:solidFill>
                    <a:schemeClr val="bg1"/>
                  </a:solidFill>
                  <a:latin typeface="Arial" charset="0"/>
                  <a:cs typeface="Arial" charset="0"/>
                </a:rPr>
                <a:t>Information</a:t>
              </a:r>
              <a:endParaRPr lang="ko-KR" altLang="en-US" sz="1200" dirty="0">
                <a:solidFill>
                  <a:schemeClr val="bg1"/>
                </a:solidFill>
              </a:endParaRPr>
            </a:p>
          </p:txBody>
        </p:sp>
      </p:grpSp>
      <p:cxnSp>
        <p:nvCxnSpPr>
          <p:cNvPr id="14" name="직선 연결선 17"/>
          <p:cNvCxnSpPr/>
          <p:nvPr/>
        </p:nvCxnSpPr>
        <p:spPr bwMode="auto">
          <a:xfrm rot="5400000">
            <a:off x="2754630" y="2448456"/>
            <a:ext cx="2783204" cy="5717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8" name="Text Box 68"/>
          <p:cNvSpPr txBox="1">
            <a:spLocks noChangeArrowheads="1"/>
          </p:cNvSpPr>
          <p:nvPr/>
        </p:nvSpPr>
        <p:spPr bwMode="auto">
          <a:xfrm>
            <a:off x="709584" y="4157974"/>
            <a:ext cx="801823" cy="286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altLang="ko-KR" sz="1400" b="1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ea typeface="굴림" pitchFamily="50" charset="-127"/>
                <a:cs typeface="Arial" pitchFamily="34" charset="0"/>
              </a:rPr>
              <a:t>Images</a:t>
            </a:r>
            <a:endParaRPr lang="en-US" altLang="ko-KR" sz="1400" b="1" dirty="0">
              <a:solidFill>
                <a:schemeClr val="bg2">
                  <a:lumMod val="25000"/>
                </a:schemeClr>
              </a:solidFill>
              <a:latin typeface="Arial" pitchFamily="34" charset="0"/>
              <a:ea typeface="굴림" pitchFamily="50" charset="-127"/>
              <a:cs typeface="Arial" pitchFamily="34" charset="0"/>
            </a:endParaRPr>
          </a:p>
        </p:txBody>
      </p:sp>
      <p:pic>
        <p:nvPicPr>
          <p:cNvPr id="29" name="Picture 51" descr="Play"/>
          <p:cNvPicPr>
            <a:picLocks noChangeAspect="1" noChangeArrowheads="1"/>
          </p:cNvPicPr>
          <p:nvPr/>
        </p:nvPicPr>
        <p:blipFill>
          <a:blip r:embed="rId3" cstate="print">
            <a:grayscl/>
          </a:blip>
          <a:srcRect/>
          <a:stretch>
            <a:fillRect/>
          </a:stretch>
        </p:blipFill>
        <p:spPr bwMode="auto">
          <a:xfrm>
            <a:off x="428596" y="4154799"/>
            <a:ext cx="295275" cy="29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4" name="Picture 2" descr="http://www.thkpower.com/Upload/FCKEditor/image/%E5%8C%97%E4%BA%AC%E7%A0%94%E5%8F%91%E4%B8%AD%E5%BF%8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3750" y="1156681"/>
            <a:ext cx="3561635" cy="2613812"/>
          </a:xfrm>
          <a:prstGeom prst="rect">
            <a:avLst/>
          </a:prstGeom>
          <a:noFill/>
        </p:spPr>
      </p:pic>
      <p:grpSp>
        <p:nvGrpSpPr>
          <p:cNvPr id="20" name="Group 29"/>
          <p:cNvGrpSpPr>
            <a:grpSpLocks noChangeAspect="1"/>
          </p:cNvGrpSpPr>
          <p:nvPr/>
        </p:nvGrpSpPr>
        <p:grpSpPr bwMode="auto">
          <a:xfrm>
            <a:off x="467544" y="4642593"/>
            <a:ext cx="2581758" cy="1738735"/>
            <a:chOff x="1156" y="1117"/>
            <a:chExt cx="2907" cy="1680"/>
          </a:xfrm>
        </p:grpSpPr>
        <p:pic>
          <p:nvPicPr>
            <p:cNvPr id="21" name="Picture 30" descr="d608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156" y="1117"/>
              <a:ext cx="2907" cy="1680"/>
            </a:xfrm>
            <a:prstGeom prst="rect">
              <a:avLst/>
            </a:prstGeom>
            <a:noFill/>
            <a:ln w="12700">
              <a:solidFill>
                <a:srgbClr val="FFCC00"/>
              </a:solidFill>
              <a:miter lim="800000"/>
              <a:headEnd/>
              <a:tailEnd/>
            </a:ln>
          </p:spPr>
        </p:pic>
        <p:sp>
          <p:nvSpPr>
            <p:cNvPr id="22" name="Freeform 31"/>
            <p:cNvSpPr>
              <a:spLocks noChangeAspect="1"/>
            </p:cNvSpPr>
            <p:nvPr/>
          </p:nvSpPr>
          <p:spPr bwMode="auto">
            <a:xfrm>
              <a:off x="1156" y="1117"/>
              <a:ext cx="2906" cy="1073"/>
            </a:xfrm>
            <a:custGeom>
              <a:avLst/>
              <a:gdLst/>
              <a:ahLst/>
              <a:cxnLst>
                <a:cxn ang="0">
                  <a:pos x="1" y="752"/>
                </a:cxn>
                <a:cxn ang="0">
                  <a:pos x="193" y="793"/>
                </a:cxn>
                <a:cxn ang="0">
                  <a:pos x="173" y="848"/>
                </a:cxn>
                <a:cxn ang="0">
                  <a:pos x="380" y="889"/>
                </a:cxn>
                <a:cxn ang="0">
                  <a:pos x="382" y="908"/>
                </a:cxn>
                <a:cxn ang="0">
                  <a:pos x="365" y="961"/>
                </a:cxn>
                <a:cxn ang="0">
                  <a:pos x="490" y="982"/>
                </a:cxn>
                <a:cxn ang="0">
                  <a:pos x="575" y="944"/>
                </a:cxn>
                <a:cxn ang="0">
                  <a:pos x="587" y="887"/>
                </a:cxn>
                <a:cxn ang="0">
                  <a:pos x="629" y="871"/>
                </a:cxn>
                <a:cxn ang="0">
                  <a:pos x="631" y="862"/>
                </a:cxn>
                <a:cxn ang="0">
                  <a:pos x="686" y="839"/>
                </a:cxn>
                <a:cxn ang="0">
                  <a:pos x="695" y="838"/>
                </a:cxn>
                <a:cxn ang="0">
                  <a:pos x="703" y="785"/>
                </a:cxn>
                <a:cxn ang="0">
                  <a:pos x="734" y="769"/>
                </a:cxn>
                <a:cxn ang="0">
                  <a:pos x="737" y="740"/>
                </a:cxn>
                <a:cxn ang="0">
                  <a:pos x="733" y="742"/>
                </a:cxn>
                <a:cxn ang="0">
                  <a:pos x="740" y="706"/>
                </a:cxn>
                <a:cxn ang="0">
                  <a:pos x="748" y="703"/>
                </a:cxn>
                <a:cxn ang="0">
                  <a:pos x="751" y="685"/>
                </a:cxn>
                <a:cxn ang="0">
                  <a:pos x="916" y="596"/>
                </a:cxn>
                <a:cxn ang="0">
                  <a:pos x="929" y="524"/>
                </a:cxn>
                <a:cxn ang="0">
                  <a:pos x="995" y="488"/>
                </a:cxn>
                <a:cxn ang="0">
                  <a:pos x="1018" y="463"/>
                </a:cxn>
                <a:cxn ang="0">
                  <a:pos x="1109" y="410"/>
                </a:cxn>
                <a:cxn ang="0">
                  <a:pos x="1217" y="449"/>
                </a:cxn>
                <a:cxn ang="0">
                  <a:pos x="1217" y="347"/>
                </a:cxn>
                <a:cxn ang="0">
                  <a:pos x="1343" y="278"/>
                </a:cxn>
                <a:cxn ang="0">
                  <a:pos x="1403" y="260"/>
                </a:cxn>
                <a:cxn ang="0">
                  <a:pos x="1511" y="203"/>
                </a:cxn>
                <a:cxn ang="0">
                  <a:pos x="1592" y="242"/>
                </a:cxn>
                <a:cxn ang="0">
                  <a:pos x="1856" y="104"/>
                </a:cxn>
                <a:cxn ang="0">
                  <a:pos x="2321" y="422"/>
                </a:cxn>
                <a:cxn ang="0">
                  <a:pos x="2330" y="440"/>
                </a:cxn>
                <a:cxn ang="0">
                  <a:pos x="2345" y="488"/>
                </a:cxn>
                <a:cxn ang="0">
                  <a:pos x="2335" y="496"/>
                </a:cxn>
                <a:cxn ang="0">
                  <a:pos x="2368" y="511"/>
                </a:cxn>
                <a:cxn ang="0">
                  <a:pos x="2368" y="523"/>
                </a:cxn>
                <a:cxn ang="0">
                  <a:pos x="2381" y="530"/>
                </a:cxn>
                <a:cxn ang="0">
                  <a:pos x="2543" y="1073"/>
                </a:cxn>
                <a:cxn ang="0">
                  <a:pos x="2633" y="1058"/>
                </a:cxn>
                <a:cxn ang="0">
                  <a:pos x="2627" y="1043"/>
                </a:cxn>
                <a:cxn ang="0">
                  <a:pos x="2654" y="1040"/>
                </a:cxn>
                <a:cxn ang="0">
                  <a:pos x="2525" y="638"/>
                </a:cxn>
                <a:cxn ang="0">
                  <a:pos x="2713" y="586"/>
                </a:cxn>
                <a:cxn ang="0">
                  <a:pos x="2807" y="571"/>
                </a:cxn>
                <a:cxn ang="0">
                  <a:pos x="2906" y="541"/>
                </a:cxn>
                <a:cxn ang="0">
                  <a:pos x="2903" y="0"/>
                </a:cxn>
                <a:cxn ang="0">
                  <a:pos x="0" y="0"/>
                </a:cxn>
                <a:cxn ang="0">
                  <a:pos x="1" y="752"/>
                </a:cxn>
              </a:cxnLst>
              <a:rect l="0" t="0" r="r" b="b"/>
              <a:pathLst>
                <a:path w="2906" h="1073">
                  <a:moveTo>
                    <a:pt x="1" y="752"/>
                  </a:moveTo>
                  <a:lnTo>
                    <a:pt x="193" y="793"/>
                  </a:lnTo>
                  <a:lnTo>
                    <a:pt x="173" y="848"/>
                  </a:lnTo>
                  <a:lnTo>
                    <a:pt x="380" y="889"/>
                  </a:lnTo>
                  <a:lnTo>
                    <a:pt x="382" y="908"/>
                  </a:lnTo>
                  <a:lnTo>
                    <a:pt x="365" y="961"/>
                  </a:lnTo>
                  <a:lnTo>
                    <a:pt x="490" y="982"/>
                  </a:lnTo>
                  <a:lnTo>
                    <a:pt x="575" y="944"/>
                  </a:lnTo>
                  <a:lnTo>
                    <a:pt x="587" y="887"/>
                  </a:lnTo>
                  <a:lnTo>
                    <a:pt x="629" y="871"/>
                  </a:lnTo>
                  <a:lnTo>
                    <a:pt x="631" y="862"/>
                  </a:lnTo>
                  <a:lnTo>
                    <a:pt x="686" y="839"/>
                  </a:lnTo>
                  <a:lnTo>
                    <a:pt x="695" y="838"/>
                  </a:lnTo>
                  <a:lnTo>
                    <a:pt x="703" y="785"/>
                  </a:lnTo>
                  <a:lnTo>
                    <a:pt x="734" y="769"/>
                  </a:lnTo>
                  <a:lnTo>
                    <a:pt x="737" y="740"/>
                  </a:lnTo>
                  <a:lnTo>
                    <a:pt x="733" y="742"/>
                  </a:lnTo>
                  <a:lnTo>
                    <a:pt x="740" y="706"/>
                  </a:lnTo>
                  <a:lnTo>
                    <a:pt x="748" y="703"/>
                  </a:lnTo>
                  <a:lnTo>
                    <a:pt x="751" y="685"/>
                  </a:lnTo>
                  <a:lnTo>
                    <a:pt x="916" y="596"/>
                  </a:lnTo>
                  <a:lnTo>
                    <a:pt x="929" y="524"/>
                  </a:lnTo>
                  <a:lnTo>
                    <a:pt x="995" y="488"/>
                  </a:lnTo>
                  <a:lnTo>
                    <a:pt x="1018" y="463"/>
                  </a:lnTo>
                  <a:lnTo>
                    <a:pt x="1109" y="410"/>
                  </a:lnTo>
                  <a:lnTo>
                    <a:pt x="1217" y="449"/>
                  </a:lnTo>
                  <a:lnTo>
                    <a:pt x="1217" y="347"/>
                  </a:lnTo>
                  <a:lnTo>
                    <a:pt x="1343" y="278"/>
                  </a:lnTo>
                  <a:lnTo>
                    <a:pt x="1403" y="260"/>
                  </a:lnTo>
                  <a:lnTo>
                    <a:pt x="1511" y="203"/>
                  </a:lnTo>
                  <a:lnTo>
                    <a:pt x="1592" y="242"/>
                  </a:lnTo>
                  <a:lnTo>
                    <a:pt x="1856" y="104"/>
                  </a:lnTo>
                  <a:lnTo>
                    <a:pt x="2321" y="422"/>
                  </a:lnTo>
                  <a:lnTo>
                    <a:pt x="2330" y="440"/>
                  </a:lnTo>
                  <a:lnTo>
                    <a:pt x="2345" y="488"/>
                  </a:lnTo>
                  <a:lnTo>
                    <a:pt x="2335" y="496"/>
                  </a:lnTo>
                  <a:lnTo>
                    <a:pt x="2368" y="511"/>
                  </a:lnTo>
                  <a:lnTo>
                    <a:pt x="2368" y="523"/>
                  </a:lnTo>
                  <a:lnTo>
                    <a:pt x="2381" y="530"/>
                  </a:lnTo>
                  <a:lnTo>
                    <a:pt x="2543" y="1073"/>
                  </a:lnTo>
                  <a:lnTo>
                    <a:pt x="2633" y="1058"/>
                  </a:lnTo>
                  <a:lnTo>
                    <a:pt x="2627" y="1043"/>
                  </a:lnTo>
                  <a:lnTo>
                    <a:pt x="2654" y="1040"/>
                  </a:lnTo>
                  <a:lnTo>
                    <a:pt x="2525" y="638"/>
                  </a:lnTo>
                  <a:lnTo>
                    <a:pt x="2713" y="586"/>
                  </a:lnTo>
                  <a:lnTo>
                    <a:pt x="2807" y="571"/>
                  </a:lnTo>
                  <a:lnTo>
                    <a:pt x="2906" y="541"/>
                  </a:lnTo>
                  <a:lnTo>
                    <a:pt x="2903" y="0"/>
                  </a:lnTo>
                  <a:lnTo>
                    <a:pt x="0" y="0"/>
                  </a:lnTo>
                  <a:lnTo>
                    <a:pt x="1" y="752"/>
                  </a:lnTo>
                  <a:close/>
                </a:path>
              </a:pathLst>
            </a:custGeom>
            <a:gradFill rotWithShape="1">
              <a:gsLst>
                <a:gs pos="0">
                  <a:schemeClr val="bg1"/>
                </a:gs>
                <a:gs pos="100000">
                  <a:srgbClr val="01AAFF"/>
                </a:gs>
              </a:gsLst>
              <a:lin ang="18900000" scaled="1"/>
            </a:gradFill>
            <a:ln w="3175" cmpd="sng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23" name="Group 26"/>
          <p:cNvGrpSpPr>
            <a:grpSpLocks noChangeAspect="1"/>
          </p:cNvGrpSpPr>
          <p:nvPr/>
        </p:nvGrpSpPr>
        <p:grpSpPr bwMode="auto">
          <a:xfrm>
            <a:off x="3203849" y="4652322"/>
            <a:ext cx="2628054" cy="1715162"/>
            <a:chOff x="1292" y="1616"/>
            <a:chExt cx="2907" cy="1628"/>
          </a:xfrm>
        </p:grpSpPr>
        <p:pic>
          <p:nvPicPr>
            <p:cNvPr id="24" name="Picture 27" descr="北京总部基地002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292" y="1616"/>
              <a:ext cx="2907" cy="1628"/>
            </a:xfrm>
            <a:prstGeom prst="rect">
              <a:avLst/>
            </a:prstGeom>
            <a:noFill/>
            <a:ln w="12700">
              <a:solidFill>
                <a:srgbClr val="FFCC00"/>
              </a:solidFill>
              <a:miter lim="800000"/>
              <a:headEnd/>
              <a:tailEnd/>
            </a:ln>
            <a:effectLst/>
          </p:spPr>
        </p:pic>
        <p:sp>
          <p:nvSpPr>
            <p:cNvPr id="26" name="Freeform 28"/>
            <p:cNvSpPr>
              <a:spLocks noChangeAspect="1"/>
            </p:cNvSpPr>
            <p:nvPr/>
          </p:nvSpPr>
          <p:spPr bwMode="auto">
            <a:xfrm>
              <a:off x="1292" y="1616"/>
              <a:ext cx="2284" cy="547"/>
            </a:xfrm>
            <a:custGeom>
              <a:avLst/>
              <a:gdLst/>
              <a:ahLst/>
              <a:cxnLst>
                <a:cxn ang="0">
                  <a:pos x="0" y="427"/>
                </a:cxn>
                <a:cxn ang="0">
                  <a:pos x="39" y="430"/>
                </a:cxn>
                <a:cxn ang="0">
                  <a:pos x="48" y="363"/>
                </a:cxn>
                <a:cxn ang="0">
                  <a:pos x="120" y="370"/>
                </a:cxn>
                <a:cxn ang="0">
                  <a:pos x="126" y="318"/>
                </a:cxn>
                <a:cxn ang="0">
                  <a:pos x="262" y="330"/>
                </a:cxn>
                <a:cxn ang="0">
                  <a:pos x="256" y="375"/>
                </a:cxn>
                <a:cxn ang="0">
                  <a:pos x="591" y="402"/>
                </a:cxn>
                <a:cxn ang="0">
                  <a:pos x="586" y="483"/>
                </a:cxn>
                <a:cxn ang="0">
                  <a:pos x="622" y="487"/>
                </a:cxn>
                <a:cxn ang="0">
                  <a:pos x="619" y="546"/>
                </a:cxn>
                <a:cxn ang="0">
                  <a:pos x="625" y="547"/>
                </a:cxn>
                <a:cxn ang="0">
                  <a:pos x="634" y="453"/>
                </a:cxn>
                <a:cxn ang="0">
                  <a:pos x="666" y="450"/>
                </a:cxn>
                <a:cxn ang="0">
                  <a:pos x="685" y="433"/>
                </a:cxn>
                <a:cxn ang="0">
                  <a:pos x="673" y="420"/>
                </a:cxn>
                <a:cxn ang="0">
                  <a:pos x="702" y="375"/>
                </a:cxn>
                <a:cxn ang="0">
                  <a:pos x="711" y="235"/>
                </a:cxn>
                <a:cxn ang="0">
                  <a:pos x="1131" y="280"/>
                </a:cxn>
                <a:cxn ang="0">
                  <a:pos x="1135" y="139"/>
                </a:cxn>
                <a:cxn ang="0">
                  <a:pos x="1224" y="151"/>
                </a:cxn>
                <a:cxn ang="0">
                  <a:pos x="1288" y="160"/>
                </a:cxn>
                <a:cxn ang="0">
                  <a:pos x="1288" y="174"/>
                </a:cxn>
                <a:cxn ang="0">
                  <a:pos x="1386" y="189"/>
                </a:cxn>
                <a:cxn ang="0">
                  <a:pos x="1396" y="177"/>
                </a:cxn>
                <a:cxn ang="0">
                  <a:pos x="1843" y="234"/>
                </a:cxn>
                <a:cxn ang="0">
                  <a:pos x="1845" y="333"/>
                </a:cxn>
                <a:cxn ang="0">
                  <a:pos x="1869" y="336"/>
                </a:cxn>
                <a:cxn ang="0">
                  <a:pos x="1876" y="343"/>
                </a:cxn>
                <a:cxn ang="0">
                  <a:pos x="1879" y="352"/>
                </a:cxn>
                <a:cxn ang="0">
                  <a:pos x="1903" y="349"/>
                </a:cxn>
                <a:cxn ang="0">
                  <a:pos x="1915" y="328"/>
                </a:cxn>
                <a:cxn ang="0">
                  <a:pos x="1935" y="303"/>
                </a:cxn>
                <a:cxn ang="0">
                  <a:pos x="1935" y="228"/>
                </a:cxn>
                <a:cxn ang="0">
                  <a:pos x="2284" y="0"/>
                </a:cxn>
                <a:cxn ang="0">
                  <a:pos x="0" y="0"/>
                </a:cxn>
                <a:cxn ang="0">
                  <a:pos x="0" y="427"/>
                </a:cxn>
              </a:cxnLst>
              <a:rect l="0" t="0" r="r" b="b"/>
              <a:pathLst>
                <a:path w="2284" h="547">
                  <a:moveTo>
                    <a:pt x="0" y="427"/>
                  </a:moveTo>
                  <a:lnTo>
                    <a:pt x="39" y="430"/>
                  </a:lnTo>
                  <a:lnTo>
                    <a:pt x="48" y="363"/>
                  </a:lnTo>
                  <a:lnTo>
                    <a:pt x="120" y="370"/>
                  </a:lnTo>
                  <a:lnTo>
                    <a:pt x="126" y="318"/>
                  </a:lnTo>
                  <a:lnTo>
                    <a:pt x="262" y="330"/>
                  </a:lnTo>
                  <a:lnTo>
                    <a:pt x="256" y="375"/>
                  </a:lnTo>
                  <a:lnTo>
                    <a:pt x="591" y="402"/>
                  </a:lnTo>
                  <a:lnTo>
                    <a:pt x="586" y="483"/>
                  </a:lnTo>
                  <a:lnTo>
                    <a:pt x="622" y="487"/>
                  </a:lnTo>
                  <a:lnTo>
                    <a:pt x="619" y="546"/>
                  </a:lnTo>
                  <a:lnTo>
                    <a:pt x="625" y="547"/>
                  </a:lnTo>
                  <a:lnTo>
                    <a:pt x="634" y="453"/>
                  </a:lnTo>
                  <a:lnTo>
                    <a:pt x="666" y="450"/>
                  </a:lnTo>
                  <a:lnTo>
                    <a:pt x="685" y="433"/>
                  </a:lnTo>
                  <a:lnTo>
                    <a:pt x="673" y="420"/>
                  </a:lnTo>
                  <a:lnTo>
                    <a:pt x="702" y="375"/>
                  </a:lnTo>
                  <a:lnTo>
                    <a:pt x="711" y="235"/>
                  </a:lnTo>
                  <a:lnTo>
                    <a:pt x="1131" y="280"/>
                  </a:lnTo>
                  <a:lnTo>
                    <a:pt x="1135" y="139"/>
                  </a:lnTo>
                  <a:lnTo>
                    <a:pt x="1224" y="151"/>
                  </a:lnTo>
                  <a:lnTo>
                    <a:pt x="1288" y="160"/>
                  </a:lnTo>
                  <a:lnTo>
                    <a:pt x="1288" y="174"/>
                  </a:lnTo>
                  <a:lnTo>
                    <a:pt x="1386" y="189"/>
                  </a:lnTo>
                  <a:lnTo>
                    <a:pt x="1396" y="177"/>
                  </a:lnTo>
                  <a:lnTo>
                    <a:pt x="1843" y="234"/>
                  </a:lnTo>
                  <a:lnTo>
                    <a:pt x="1845" y="333"/>
                  </a:lnTo>
                  <a:lnTo>
                    <a:pt x="1869" y="336"/>
                  </a:lnTo>
                  <a:lnTo>
                    <a:pt x="1876" y="343"/>
                  </a:lnTo>
                  <a:lnTo>
                    <a:pt x="1879" y="352"/>
                  </a:lnTo>
                  <a:lnTo>
                    <a:pt x="1903" y="349"/>
                  </a:lnTo>
                  <a:lnTo>
                    <a:pt x="1915" y="328"/>
                  </a:lnTo>
                  <a:lnTo>
                    <a:pt x="1935" y="303"/>
                  </a:lnTo>
                  <a:lnTo>
                    <a:pt x="1935" y="228"/>
                  </a:lnTo>
                  <a:lnTo>
                    <a:pt x="2284" y="0"/>
                  </a:lnTo>
                  <a:lnTo>
                    <a:pt x="0" y="0"/>
                  </a:lnTo>
                  <a:lnTo>
                    <a:pt x="0" y="427"/>
                  </a:lnTo>
                  <a:close/>
                </a:path>
              </a:pathLst>
            </a:custGeom>
            <a:gradFill rotWithShape="1">
              <a:gsLst>
                <a:gs pos="0">
                  <a:srgbClr val="1EA9FE"/>
                </a:gs>
                <a:gs pos="100000">
                  <a:schemeClr val="bg1"/>
                </a:gs>
              </a:gsLst>
              <a:lin ang="0" scaled="1"/>
            </a:gradFill>
            <a:ln w="3175" cmpd="sng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</p:grpSp>
      <p:pic>
        <p:nvPicPr>
          <p:cNvPr id="8196" name="Picture 4" descr="http://www.abp.cn/en/upload/newsimg/201001/1263875810138976898.jpg"/>
          <p:cNvPicPr>
            <a:picLocks noChangeAspect="1" noChangeArrowheads="1"/>
          </p:cNvPicPr>
          <p:nvPr/>
        </p:nvPicPr>
        <p:blipFill>
          <a:blip r:embed="rId7" cstate="print"/>
          <a:srcRect r="9215"/>
          <a:stretch>
            <a:fillRect/>
          </a:stretch>
        </p:blipFill>
        <p:spPr bwMode="auto">
          <a:xfrm>
            <a:off x="6012160" y="4633786"/>
            <a:ext cx="2793703" cy="1746930"/>
          </a:xfrm>
          <a:prstGeom prst="rect">
            <a:avLst/>
          </a:prstGeom>
          <a:noFill/>
          <a:ln w="15875">
            <a:solidFill>
              <a:srgbClr val="FFCC00"/>
            </a:solidFill>
          </a:ln>
        </p:spPr>
      </p:pic>
      <p:sp>
        <p:nvSpPr>
          <p:cNvPr id="27" name="Text Box 9"/>
          <p:cNvSpPr txBox="1">
            <a:spLocks noChangeArrowheads="1"/>
          </p:cNvSpPr>
          <p:nvPr/>
        </p:nvSpPr>
        <p:spPr bwMode="auto">
          <a:xfrm>
            <a:off x="1331640" y="260648"/>
            <a:ext cx="254031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2400" b="1" dirty="0" smtClean="0">
                <a:solidFill>
                  <a:schemeClr val="bg1"/>
                </a:solidFill>
                <a:latin typeface="Arial" charset="0"/>
              </a:rPr>
              <a:t>ABP Office Park</a:t>
            </a:r>
            <a:endParaRPr lang="en-US" altLang="ko-KR" sz="2400" b="1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30" name="Slide Number Placeholder 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  </a:t>
            </a:r>
            <a:r>
              <a:rPr lang="en-GB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|</a:t>
            </a:r>
            <a:fld id="{D461EA4C-A0CD-46AE-8FF5-06D5D0F3310E}" type="slidenum">
              <a:rPr lang="en-GB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/>
              <a:t>43</a:t>
            </a:fld>
            <a:endParaRPr lang="en-GB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4" name="Footer Placeholder 3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2012 Samsung Electronics Ltd.</a:t>
            </a:r>
            <a:endParaRPr lang="en-GB"/>
          </a:p>
        </p:txBody>
      </p:sp>
    </p:spTree>
  </p:cSld>
  <p:clrMapOvr>
    <a:masterClrMapping/>
  </p:clrMapOvr>
  <p:transition advClick="0" advTm="4000">
    <p:pull dir="d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1"/>
          <p:cNvSpPr>
            <a:spLocks noChangeArrowheads="1"/>
          </p:cNvSpPr>
          <p:nvPr/>
        </p:nvSpPr>
        <p:spPr bwMode="auto">
          <a:xfrm>
            <a:off x="428596" y="1073247"/>
            <a:ext cx="8429684" cy="2786082"/>
          </a:xfrm>
          <a:prstGeom prst="roundRect">
            <a:avLst>
              <a:gd name="adj" fmla="val 3920"/>
            </a:avLst>
          </a:prstGeom>
          <a:ln w="9525">
            <a:solidFill>
              <a:srgbClr val="FFFFFF"/>
            </a:solidFill>
            <a:round/>
            <a:headEnd/>
            <a:tailEnd/>
          </a:ln>
          <a:effectLst/>
        </p:spPr>
        <p:style>
          <a:lnRef idx="0">
            <a:scrgbClr r="0" g="0" b="0"/>
          </a:lnRef>
          <a:fillRef idx="1003">
            <a:schemeClr val="lt1"/>
          </a:fillRef>
          <a:effectRef idx="0">
            <a:scrgbClr r="0" g="0" b="0"/>
          </a:effectRef>
          <a:fontRef idx="major"/>
        </p:style>
        <p:txBody>
          <a:bodyPr wrap="none" anchor="ctr"/>
          <a:lstStyle/>
          <a:p>
            <a:pPr algn="ctr" eaLnBrk="0" latinLnBrk="0" hangingPunct="0"/>
            <a:endParaRPr kumimoji="0" lang="ko-KR" altLang="en-US" sz="1200" b="1">
              <a:solidFill>
                <a:srgbClr val="FFFFFF"/>
              </a:solidFill>
              <a:latin typeface="Arial" charset="0"/>
            </a:endParaRPr>
          </a:p>
        </p:txBody>
      </p:sp>
      <p:graphicFrame>
        <p:nvGraphicFramePr>
          <p:cNvPr id="5" name="표 37"/>
          <p:cNvGraphicFramePr>
            <a:graphicFrameLocks noGrp="1"/>
          </p:cNvGraphicFramePr>
          <p:nvPr/>
        </p:nvGraphicFramePr>
        <p:xfrm>
          <a:off x="4286248" y="1695516"/>
          <a:ext cx="4384675" cy="1878061"/>
        </p:xfrm>
        <a:graphic>
          <a:graphicData uri="http://schemas.openxmlformats.org/drawingml/2006/table">
            <a:tbl>
              <a:tblPr/>
              <a:tblGrid>
                <a:gridCol w="1857388"/>
                <a:gridCol w="2527287"/>
              </a:tblGrid>
              <a:tr h="26383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Project   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Hotel (567 rooms)</a:t>
                      </a:r>
                      <a:endParaRPr kumimoji="0" lang="ko-KR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</a:tr>
              <a:tr h="26383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Location</a:t>
                      </a:r>
                      <a:endParaRPr kumimoji="0" lang="ko-KR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Cebu, Philippines </a:t>
                      </a:r>
                      <a:endParaRPr kumimoji="0" lang="ko-KR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383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Completion</a:t>
                      </a:r>
                      <a:endParaRPr kumimoji="0" lang="ko-KR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2008</a:t>
                      </a:r>
                      <a:endParaRPr kumimoji="0" lang="ko-KR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</a:tr>
              <a:tr h="35406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Number of outdoor</a:t>
                      </a:r>
                      <a:endParaRPr kumimoji="0" lang="ko-KR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191</a:t>
                      </a:r>
                      <a:endParaRPr kumimoji="0" lang="en-US" altLang="ko-KR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383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Number of indoor</a:t>
                      </a:r>
                      <a:endParaRPr kumimoji="0" lang="ko-KR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1,078</a:t>
                      </a:r>
                      <a:endParaRPr kumimoji="0" lang="ko-KR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</a:tr>
              <a:tr h="26383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Control solution</a:t>
                      </a:r>
                      <a:endParaRPr kumimoji="0" lang="ko-KR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CN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S-NET 3</a:t>
                      </a:r>
                      <a:endParaRPr kumimoji="0" lang="ko-KR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pSp>
        <p:nvGrpSpPr>
          <p:cNvPr id="2" name="Group 21"/>
          <p:cNvGrpSpPr/>
          <p:nvPr/>
        </p:nvGrpSpPr>
        <p:grpSpPr>
          <a:xfrm>
            <a:off x="4214810" y="1249478"/>
            <a:ext cx="1527175" cy="277813"/>
            <a:chOff x="4187833" y="962025"/>
            <a:chExt cx="1527175" cy="277813"/>
          </a:xfrm>
        </p:grpSpPr>
        <p:sp>
          <p:nvSpPr>
            <p:cNvPr id="7" name="직사각형 16"/>
            <p:cNvSpPr/>
            <p:nvPr/>
          </p:nvSpPr>
          <p:spPr bwMode="auto">
            <a:xfrm>
              <a:off x="4203008" y="996935"/>
              <a:ext cx="1512000" cy="222250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/>
          </p:spPr>
          <p:style>
            <a:lnRef idx="0">
              <a:schemeClr val="dk1"/>
            </a:lnRef>
            <a:fillRef idx="1003">
              <a:schemeClr val="dk2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ko-KR" altLang="en-US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8" name="직사각형 18"/>
            <p:cNvSpPr>
              <a:spLocks noChangeArrowheads="1"/>
            </p:cNvSpPr>
            <p:nvPr/>
          </p:nvSpPr>
          <p:spPr bwMode="auto">
            <a:xfrm>
              <a:off x="4187833" y="962025"/>
              <a:ext cx="1527175" cy="2778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altLang="ko-KR" sz="1200" b="1" dirty="0">
                  <a:solidFill>
                    <a:schemeClr val="bg1"/>
                  </a:solidFill>
                  <a:latin typeface="Arial" charset="0"/>
                  <a:cs typeface="Arial" charset="0"/>
                </a:rPr>
                <a:t>Information</a:t>
              </a:r>
              <a:endParaRPr lang="ko-KR" altLang="en-US" sz="1200" dirty="0">
                <a:solidFill>
                  <a:schemeClr val="bg1"/>
                </a:solidFill>
              </a:endParaRPr>
            </a:p>
          </p:txBody>
        </p:sp>
      </p:grpSp>
      <p:cxnSp>
        <p:nvCxnSpPr>
          <p:cNvPr id="14" name="직선 연결선 17"/>
          <p:cNvCxnSpPr/>
          <p:nvPr/>
        </p:nvCxnSpPr>
        <p:spPr bwMode="auto">
          <a:xfrm rot="5400000">
            <a:off x="2754630" y="2464870"/>
            <a:ext cx="2783204" cy="5717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8" name="Text Box 68"/>
          <p:cNvSpPr txBox="1">
            <a:spLocks noChangeArrowheads="1"/>
          </p:cNvSpPr>
          <p:nvPr/>
        </p:nvSpPr>
        <p:spPr bwMode="auto">
          <a:xfrm>
            <a:off x="709584" y="4174388"/>
            <a:ext cx="801823" cy="286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altLang="ko-KR" sz="1400" b="1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ea typeface="굴림" pitchFamily="50" charset="-127"/>
                <a:cs typeface="Arial" pitchFamily="34" charset="0"/>
              </a:rPr>
              <a:t>Images</a:t>
            </a:r>
            <a:endParaRPr lang="en-US" altLang="ko-KR" sz="1400" b="1" dirty="0">
              <a:solidFill>
                <a:schemeClr val="bg2">
                  <a:lumMod val="25000"/>
                </a:schemeClr>
              </a:solidFill>
              <a:latin typeface="Arial" pitchFamily="34" charset="0"/>
              <a:ea typeface="굴림" pitchFamily="50" charset="-127"/>
              <a:cs typeface="Arial" pitchFamily="34" charset="0"/>
            </a:endParaRPr>
          </a:p>
        </p:txBody>
      </p:sp>
      <p:pic>
        <p:nvPicPr>
          <p:cNvPr id="29" name="Picture 51" descr="Play"/>
          <p:cNvPicPr>
            <a:picLocks noChangeAspect="1" noChangeArrowheads="1"/>
          </p:cNvPicPr>
          <p:nvPr/>
        </p:nvPicPr>
        <p:blipFill>
          <a:blip r:embed="rId3" cstate="print">
            <a:grayscl/>
          </a:blip>
          <a:srcRect/>
          <a:stretch>
            <a:fillRect/>
          </a:stretch>
        </p:blipFill>
        <p:spPr bwMode="auto">
          <a:xfrm>
            <a:off x="428596" y="4171213"/>
            <a:ext cx="295275" cy="29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http://www.ucpb.com/goodnews/2009-01/images/GN_Imperial_Palace.jpg"/>
          <p:cNvPicPr>
            <a:picLocks noChangeAspect="1" noChangeArrowheads="1"/>
          </p:cNvPicPr>
          <p:nvPr/>
        </p:nvPicPr>
        <p:blipFill>
          <a:blip r:embed="rId4" cstate="print"/>
          <a:srcRect l="8087"/>
          <a:stretch>
            <a:fillRect/>
          </a:stretch>
        </p:blipFill>
        <p:spPr bwMode="auto">
          <a:xfrm>
            <a:off x="500034" y="1144687"/>
            <a:ext cx="3591118" cy="2631379"/>
          </a:xfrm>
          <a:prstGeom prst="rect">
            <a:avLst/>
          </a:prstGeom>
          <a:noFill/>
        </p:spPr>
      </p:pic>
      <p:pic>
        <p:nvPicPr>
          <p:cNvPr id="1028" name="Picture 4" descr="http://www.cityfine.com/f5e59b37d1.jpg"/>
          <p:cNvPicPr>
            <a:picLocks noChangeAspect="1" noChangeArrowheads="1"/>
          </p:cNvPicPr>
          <p:nvPr/>
        </p:nvPicPr>
        <p:blipFill>
          <a:blip r:embed="rId5" cstate="print"/>
          <a:srcRect l="4142"/>
          <a:stretch>
            <a:fillRect/>
          </a:stretch>
        </p:blipFill>
        <p:spPr bwMode="auto">
          <a:xfrm>
            <a:off x="428596" y="4614067"/>
            <a:ext cx="3306935" cy="1655909"/>
          </a:xfrm>
          <a:prstGeom prst="rect">
            <a:avLst/>
          </a:prstGeom>
          <a:noFill/>
        </p:spPr>
      </p:pic>
      <p:pic>
        <p:nvPicPr>
          <p:cNvPr id="1030" name="Picture 6" descr="http://cebu.lovingabundance.com/wp-content/uploads/2009/11/imperial-palace-7.jpg"/>
          <p:cNvPicPr>
            <a:picLocks noChangeAspect="1" noChangeArrowheads="1"/>
          </p:cNvPicPr>
          <p:nvPr/>
        </p:nvPicPr>
        <p:blipFill>
          <a:blip r:embed="rId6" cstate="print"/>
          <a:srcRect l="7407"/>
          <a:stretch>
            <a:fillRect/>
          </a:stretch>
        </p:blipFill>
        <p:spPr bwMode="auto">
          <a:xfrm>
            <a:off x="3929058" y="4606184"/>
            <a:ext cx="2353094" cy="1687440"/>
          </a:xfrm>
          <a:prstGeom prst="rect">
            <a:avLst/>
          </a:prstGeom>
          <a:noFill/>
        </p:spPr>
      </p:pic>
      <p:pic>
        <p:nvPicPr>
          <p:cNvPr id="1032" name="Picture 8" descr="http://farm3.static.flickr.com/2517/3937050990_78230aff79.jpg"/>
          <p:cNvPicPr>
            <a:picLocks noChangeAspect="1" noChangeArrowheads="1"/>
          </p:cNvPicPr>
          <p:nvPr/>
        </p:nvPicPr>
        <p:blipFill>
          <a:blip r:embed="rId7" cstate="print"/>
          <a:srcRect r="5624"/>
          <a:stretch>
            <a:fillRect/>
          </a:stretch>
        </p:blipFill>
        <p:spPr bwMode="auto">
          <a:xfrm>
            <a:off x="6434758" y="4604211"/>
            <a:ext cx="2423522" cy="1705109"/>
          </a:xfrm>
          <a:prstGeom prst="rect">
            <a:avLst/>
          </a:prstGeom>
          <a:noFill/>
        </p:spPr>
      </p:pic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1331640" y="260648"/>
            <a:ext cx="533511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2400" b="1" dirty="0" smtClean="0">
                <a:solidFill>
                  <a:schemeClr val="bg1"/>
                </a:solidFill>
                <a:latin typeface="Arial" charset="0"/>
              </a:rPr>
              <a:t>Imperial Palace Hotel &amp; Resort *****</a:t>
            </a:r>
            <a:endParaRPr lang="en-US" altLang="ko-KR" sz="2400" b="1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  </a:t>
            </a:r>
            <a:r>
              <a:rPr lang="en-GB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|</a:t>
            </a:r>
            <a:fld id="{D461EA4C-A0CD-46AE-8FF5-06D5D0F3310E}" type="slidenum">
              <a:rPr lang="en-GB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/>
              <a:t>44</a:t>
            </a:fld>
            <a:endParaRPr lang="en-GB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2012 Samsung Electronics Ltd.</a:t>
            </a:r>
            <a:endParaRPr lang="en-GB"/>
          </a:p>
        </p:txBody>
      </p:sp>
    </p:spTree>
  </p:cSld>
  <p:clrMapOvr>
    <a:masterClrMapping/>
  </p:clrMapOvr>
  <p:transition advClick="0" advTm="4000">
    <p:pull dir="d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1"/>
          <p:cNvSpPr>
            <a:spLocks noChangeArrowheads="1"/>
          </p:cNvSpPr>
          <p:nvPr/>
        </p:nvSpPr>
        <p:spPr bwMode="auto">
          <a:xfrm>
            <a:off x="428596" y="1129420"/>
            <a:ext cx="8429684" cy="2786082"/>
          </a:xfrm>
          <a:prstGeom prst="roundRect">
            <a:avLst>
              <a:gd name="adj" fmla="val 3920"/>
            </a:avLst>
          </a:prstGeom>
          <a:ln w="9525">
            <a:solidFill>
              <a:srgbClr val="FFFFFF"/>
            </a:solidFill>
            <a:round/>
            <a:headEnd/>
            <a:tailEnd/>
          </a:ln>
          <a:effectLst/>
        </p:spPr>
        <p:style>
          <a:lnRef idx="0">
            <a:scrgbClr r="0" g="0" b="0"/>
          </a:lnRef>
          <a:fillRef idx="1003">
            <a:schemeClr val="lt1"/>
          </a:fillRef>
          <a:effectRef idx="0">
            <a:scrgbClr r="0" g="0" b="0"/>
          </a:effectRef>
          <a:fontRef idx="major"/>
        </p:style>
        <p:txBody>
          <a:bodyPr wrap="none" anchor="ctr"/>
          <a:lstStyle/>
          <a:p>
            <a:pPr algn="ctr" eaLnBrk="0" latinLnBrk="0" hangingPunct="0"/>
            <a:endParaRPr kumimoji="0" lang="ko-KR" altLang="en-US" sz="1200" b="1">
              <a:solidFill>
                <a:srgbClr val="FFFFFF"/>
              </a:solidFill>
              <a:latin typeface="Arial" charset="0"/>
            </a:endParaRPr>
          </a:p>
        </p:txBody>
      </p:sp>
      <p:graphicFrame>
        <p:nvGraphicFramePr>
          <p:cNvPr id="5" name="표 37"/>
          <p:cNvGraphicFramePr>
            <a:graphicFrameLocks noGrp="1"/>
          </p:cNvGraphicFramePr>
          <p:nvPr/>
        </p:nvGraphicFramePr>
        <p:xfrm>
          <a:off x="4286248" y="1751689"/>
          <a:ext cx="4384675" cy="1878061"/>
        </p:xfrm>
        <a:graphic>
          <a:graphicData uri="http://schemas.openxmlformats.org/drawingml/2006/table">
            <a:tbl>
              <a:tblPr/>
              <a:tblGrid>
                <a:gridCol w="1857388"/>
                <a:gridCol w="2527287"/>
              </a:tblGrid>
              <a:tr h="26383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Project   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Hotel</a:t>
                      </a:r>
                      <a:endParaRPr kumimoji="0" lang="ko-KR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</a:tr>
              <a:tr h="26383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Location</a:t>
                      </a:r>
                      <a:endParaRPr kumimoji="0" lang="ko-KR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Bodrum</a:t>
                      </a:r>
                      <a:r>
                        <a:rPr kumimoji="0" lang="en-US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, Turkey</a:t>
                      </a:r>
                      <a:endParaRPr kumimoji="0" lang="ko-KR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383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Completion</a:t>
                      </a:r>
                      <a:endParaRPr kumimoji="0" lang="ko-KR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2004</a:t>
                      </a:r>
                      <a:endParaRPr kumimoji="0" lang="ko-KR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</a:tr>
              <a:tr h="35406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Number of outdoor</a:t>
                      </a:r>
                      <a:endParaRPr kumimoji="0" lang="ko-KR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10</a:t>
                      </a:r>
                      <a:endParaRPr kumimoji="0" lang="en-US" altLang="ko-KR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383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Number of indoor</a:t>
                      </a:r>
                      <a:endParaRPr kumimoji="0" lang="ko-KR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110</a:t>
                      </a:r>
                      <a:endParaRPr kumimoji="0" lang="ko-KR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</a:tr>
              <a:tr h="26383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Control solution</a:t>
                      </a:r>
                      <a:endParaRPr kumimoji="0" lang="ko-KR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CN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Individual remote controller</a:t>
                      </a:r>
                      <a:endParaRPr kumimoji="0" lang="ko-KR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pSp>
        <p:nvGrpSpPr>
          <p:cNvPr id="2" name="Group 21"/>
          <p:cNvGrpSpPr/>
          <p:nvPr/>
        </p:nvGrpSpPr>
        <p:grpSpPr>
          <a:xfrm>
            <a:off x="4214810" y="1305651"/>
            <a:ext cx="1527175" cy="277813"/>
            <a:chOff x="4187833" y="962025"/>
            <a:chExt cx="1527175" cy="277813"/>
          </a:xfrm>
        </p:grpSpPr>
        <p:sp>
          <p:nvSpPr>
            <p:cNvPr id="7" name="직사각형 16"/>
            <p:cNvSpPr/>
            <p:nvPr/>
          </p:nvSpPr>
          <p:spPr bwMode="auto">
            <a:xfrm>
              <a:off x="4203008" y="996935"/>
              <a:ext cx="1512000" cy="222250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/>
          </p:spPr>
          <p:style>
            <a:lnRef idx="0">
              <a:schemeClr val="dk1"/>
            </a:lnRef>
            <a:fillRef idx="1003">
              <a:schemeClr val="dk2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ko-KR" altLang="en-US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8" name="직사각형 18"/>
            <p:cNvSpPr>
              <a:spLocks noChangeArrowheads="1"/>
            </p:cNvSpPr>
            <p:nvPr/>
          </p:nvSpPr>
          <p:spPr bwMode="auto">
            <a:xfrm>
              <a:off x="4187833" y="962025"/>
              <a:ext cx="1527175" cy="2778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altLang="ko-KR" sz="1200" b="1" dirty="0">
                  <a:solidFill>
                    <a:schemeClr val="bg1"/>
                  </a:solidFill>
                  <a:latin typeface="Arial" charset="0"/>
                  <a:cs typeface="Arial" charset="0"/>
                </a:rPr>
                <a:t>Information</a:t>
              </a:r>
              <a:endParaRPr lang="ko-KR" altLang="en-US" sz="1200" dirty="0">
                <a:solidFill>
                  <a:schemeClr val="bg1"/>
                </a:solidFill>
              </a:endParaRPr>
            </a:p>
          </p:txBody>
        </p:sp>
      </p:grpSp>
      <p:cxnSp>
        <p:nvCxnSpPr>
          <p:cNvPr id="14" name="직선 연결선 17"/>
          <p:cNvCxnSpPr/>
          <p:nvPr/>
        </p:nvCxnSpPr>
        <p:spPr bwMode="auto">
          <a:xfrm rot="5400000">
            <a:off x="2754630" y="2521043"/>
            <a:ext cx="2783204" cy="5717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8" name="Text Box 68"/>
          <p:cNvSpPr txBox="1">
            <a:spLocks noChangeArrowheads="1"/>
          </p:cNvSpPr>
          <p:nvPr/>
        </p:nvSpPr>
        <p:spPr bwMode="auto">
          <a:xfrm>
            <a:off x="709584" y="4230561"/>
            <a:ext cx="801823" cy="286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altLang="ko-KR" sz="1400" b="1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ea typeface="굴림" pitchFamily="50" charset="-127"/>
                <a:cs typeface="Arial" pitchFamily="34" charset="0"/>
              </a:rPr>
              <a:t>Images</a:t>
            </a:r>
            <a:endParaRPr lang="en-US" altLang="ko-KR" sz="1400" b="1" dirty="0">
              <a:solidFill>
                <a:schemeClr val="bg2">
                  <a:lumMod val="25000"/>
                </a:schemeClr>
              </a:solidFill>
              <a:latin typeface="Arial" pitchFamily="34" charset="0"/>
              <a:ea typeface="굴림" pitchFamily="50" charset="-127"/>
              <a:cs typeface="Arial" pitchFamily="34" charset="0"/>
            </a:endParaRPr>
          </a:p>
        </p:txBody>
      </p:sp>
      <p:pic>
        <p:nvPicPr>
          <p:cNvPr id="29" name="Picture 51" descr="Play"/>
          <p:cNvPicPr>
            <a:picLocks noChangeAspect="1" noChangeArrowheads="1"/>
          </p:cNvPicPr>
          <p:nvPr/>
        </p:nvPicPr>
        <p:blipFill>
          <a:blip r:embed="rId3" cstate="print">
            <a:grayscl/>
          </a:blip>
          <a:srcRect/>
          <a:stretch>
            <a:fillRect/>
          </a:stretch>
        </p:blipFill>
        <p:spPr bwMode="auto">
          <a:xfrm>
            <a:off x="428596" y="4227386"/>
            <a:ext cx="295275" cy="29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 cstate="print"/>
          <a:srcRect t="11356" b="1335"/>
          <a:stretch>
            <a:fillRect/>
          </a:stretch>
        </p:blipFill>
        <p:spPr bwMode="auto">
          <a:xfrm>
            <a:off x="500034" y="1177212"/>
            <a:ext cx="3609980" cy="267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4" descr="http://www.get2turkey.com/sip_storage/FILES/7/19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28800" y="4654968"/>
            <a:ext cx="2314770" cy="1710593"/>
          </a:xfrm>
          <a:prstGeom prst="rect">
            <a:avLst/>
          </a:prstGeom>
          <a:noFill/>
        </p:spPr>
      </p:pic>
      <p:pic>
        <p:nvPicPr>
          <p:cNvPr id="9" name="Picture 6" descr="http://www.productionparadise.com/newsletters/339/photos/36613/original/0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034" y="4657927"/>
            <a:ext cx="2450717" cy="1723401"/>
          </a:xfrm>
          <a:prstGeom prst="rect">
            <a:avLst/>
          </a:prstGeom>
          <a:noFill/>
        </p:spPr>
      </p:pic>
      <p:pic>
        <p:nvPicPr>
          <p:cNvPr id="10" name="Picture 8" descr="http://images.pegs.com/imageRepo/1/0/17/987/948/30766i_J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08962" y="4651022"/>
            <a:ext cx="2567479" cy="1706304"/>
          </a:xfrm>
          <a:prstGeom prst="rect">
            <a:avLst/>
          </a:prstGeom>
          <a:noFill/>
        </p:spPr>
      </p:pic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1331640" y="260648"/>
            <a:ext cx="37257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2400" b="1" dirty="0" err="1" smtClean="0">
                <a:solidFill>
                  <a:schemeClr val="bg1"/>
                </a:solidFill>
                <a:latin typeface="Arial" charset="0"/>
              </a:rPr>
              <a:t>Iberohotel</a:t>
            </a:r>
            <a:r>
              <a:rPr lang="en-US" altLang="ko-KR" sz="2400" b="1" dirty="0" smtClean="0">
                <a:solidFill>
                  <a:schemeClr val="bg1"/>
                </a:solidFill>
                <a:latin typeface="Arial" charset="0"/>
              </a:rPr>
              <a:t> Princess *****</a:t>
            </a:r>
            <a:endParaRPr lang="en-US" altLang="ko-KR" sz="2400" b="1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  </a:t>
            </a:r>
            <a:r>
              <a:rPr lang="en-GB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|</a:t>
            </a:r>
            <a:fld id="{D461EA4C-A0CD-46AE-8FF5-06D5D0F3310E}" type="slidenum">
              <a:rPr lang="en-GB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/>
              <a:t>45</a:t>
            </a:fld>
            <a:endParaRPr lang="en-GB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2012 Samsung Electronics Ltd.</a:t>
            </a:r>
            <a:endParaRPr lang="en-GB"/>
          </a:p>
        </p:txBody>
      </p:sp>
    </p:spTree>
  </p:cSld>
  <p:clrMapOvr>
    <a:masterClrMapping/>
  </p:clrMapOvr>
  <p:transition advClick="0" advTm="4000">
    <p:pull dir="d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1"/>
          <p:cNvSpPr>
            <a:spLocks noChangeArrowheads="1"/>
          </p:cNvSpPr>
          <p:nvPr/>
        </p:nvSpPr>
        <p:spPr bwMode="auto">
          <a:xfrm>
            <a:off x="428596" y="1124744"/>
            <a:ext cx="8429684" cy="2786082"/>
          </a:xfrm>
          <a:prstGeom prst="roundRect">
            <a:avLst>
              <a:gd name="adj" fmla="val 3920"/>
            </a:avLst>
          </a:prstGeom>
          <a:ln w="9525">
            <a:solidFill>
              <a:srgbClr val="FFFFFF"/>
            </a:solidFill>
            <a:round/>
            <a:headEnd/>
            <a:tailEnd/>
          </a:ln>
          <a:effectLst/>
        </p:spPr>
        <p:style>
          <a:lnRef idx="0">
            <a:scrgbClr r="0" g="0" b="0"/>
          </a:lnRef>
          <a:fillRef idx="1003">
            <a:schemeClr val="lt1"/>
          </a:fillRef>
          <a:effectRef idx="0">
            <a:scrgbClr r="0" g="0" b="0"/>
          </a:effectRef>
          <a:fontRef idx="major"/>
        </p:style>
        <p:txBody>
          <a:bodyPr wrap="none" anchor="ctr"/>
          <a:lstStyle/>
          <a:p>
            <a:pPr algn="ctr" eaLnBrk="0" latinLnBrk="0" hangingPunct="0"/>
            <a:endParaRPr kumimoji="0" lang="ko-KR" altLang="en-US" sz="1200" b="1">
              <a:solidFill>
                <a:srgbClr val="FFFFFF"/>
              </a:solidFill>
              <a:latin typeface="Arial" charset="0"/>
            </a:endParaRPr>
          </a:p>
        </p:txBody>
      </p:sp>
      <p:graphicFrame>
        <p:nvGraphicFramePr>
          <p:cNvPr id="5" name="표 37"/>
          <p:cNvGraphicFramePr>
            <a:graphicFrameLocks noGrp="1"/>
          </p:cNvGraphicFramePr>
          <p:nvPr/>
        </p:nvGraphicFramePr>
        <p:xfrm>
          <a:off x="4286248" y="1747013"/>
          <a:ext cx="4384675" cy="1878061"/>
        </p:xfrm>
        <a:graphic>
          <a:graphicData uri="http://schemas.openxmlformats.org/drawingml/2006/table">
            <a:tbl>
              <a:tblPr/>
              <a:tblGrid>
                <a:gridCol w="1857388"/>
                <a:gridCol w="2527287"/>
              </a:tblGrid>
              <a:tr h="26383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Project   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Hotel</a:t>
                      </a:r>
                      <a:endParaRPr kumimoji="0" lang="ko-KR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</a:tr>
              <a:tr h="26383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Location</a:t>
                      </a:r>
                      <a:endParaRPr kumimoji="0" lang="ko-KR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Corum</a:t>
                      </a:r>
                      <a:r>
                        <a:rPr kumimoji="0" lang="en-US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, Turkey</a:t>
                      </a:r>
                      <a:endParaRPr kumimoji="0" lang="ko-KR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383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Completion</a:t>
                      </a:r>
                      <a:endParaRPr kumimoji="0" lang="ko-KR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2004</a:t>
                      </a:r>
                      <a:endParaRPr kumimoji="0" lang="ko-KR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</a:tr>
              <a:tr h="35406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Number of outdoor</a:t>
                      </a:r>
                      <a:endParaRPr kumimoji="0" lang="ko-KR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11</a:t>
                      </a:r>
                      <a:endParaRPr kumimoji="0" lang="en-US" altLang="ko-KR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383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Number of indoor</a:t>
                      </a:r>
                      <a:endParaRPr kumimoji="0" lang="ko-KR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226</a:t>
                      </a:r>
                      <a:endParaRPr kumimoji="0" lang="ko-KR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</a:tr>
              <a:tr h="26383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Control solution</a:t>
                      </a:r>
                      <a:endParaRPr kumimoji="0" lang="ko-KR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CN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Individual remote controller</a:t>
                      </a:r>
                      <a:endParaRPr kumimoji="0" lang="ko-KR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pSp>
        <p:nvGrpSpPr>
          <p:cNvPr id="2" name="Group 21"/>
          <p:cNvGrpSpPr/>
          <p:nvPr/>
        </p:nvGrpSpPr>
        <p:grpSpPr>
          <a:xfrm>
            <a:off x="4214810" y="1300975"/>
            <a:ext cx="1527175" cy="277813"/>
            <a:chOff x="4187833" y="962025"/>
            <a:chExt cx="1527175" cy="277813"/>
          </a:xfrm>
        </p:grpSpPr>
        <p:sp>
          <p:nvSpPr>
            <p:cNvPr id="7" name="직사각형 16"/>
            <p:cNvSpPr/>
            <p:nvPr/>
          </p:nvSpPr>
          <p:spPr bwMode="auto">
            <a:xfrm>
              <a:off x="4203008" y="996935"/>
              <a:ext cx="1512000" cy="222250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/>
          </p:spPr>
          <p:style>
            <a:lnRef idx="0">
              <a:schemeClr val="dk1"/>
            </a:lnRef>
            <a:fillRef idx="1003">
              <a:schemeClr val="dk2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ko-KR" altLang="en-US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8" name="직사각형 18"/>
            <p:cNvSpPr>
              <a:spLocks noChangeArrowheads="1"/>
            </p:cNvSpPr>
            <p:nvPr/>
          </p:nvSpPr>
          <p:spPr bwMode="auto">
            <a:xfrm>
              <a:off x="4187833" y="962025"/>
              <a:ext cx="1527175" cy="2778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altLang="ko-KR" sz="1200" b="1" dirty="0">
                  <a:solidFill>
                    <a:schemeClr val="bg1"/>
                  </a:solidFill>
                  <a:latin typeface="Arial" charset="0"/>
                  <a:cs typeface="Arial" charset="0"/>
                </a:rPr>
                <a:t>Information</a:t>
              </a:r>
              <a:endParaRPr lang="ko-KR" altLang="en-US" sz="1200" dirty="0">
                <a:solidFill>
                  <a:schemeClr val="bg1"/>
                </a:solidFill>
              </a:endParaRPr>
            </a:p>
          </p:txBody>
        </p:sp>
      </p:grpSp>
      <p:cxnSp>
        <p:nvCxnSpPr>
          <p:cNvPr id="14" name="직선 연결선 17"/>
          <p:cNvCxnSpPr/>
          <p:nvPr/>
        </p:nvCxnSpPr>
        <p:spPr bwMode="auto">
          <a:xfrm rot="5400000">
            <a:off x="2754630" y="2516367"/>
            <a:ext cx="2783204" cy="5717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8" name="Text Box 68"/>
          <p:cNvSpPr txBox="1">
            <a:spLocks noChangeArrowheads="1"/>
          </p:cNvSpPr>
          <p:nvPr/>
        </p:nvSpPr>
        <p:spPr bwMode="auto">
          <a:xfrm>
            <a:off x="709584" y="4225885"/>
            <a:ext cx="801823" cy="286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altLang="ko-KR" sz="1400" b="1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ea typeface="굴림" pitchFamily="50" charset="-127"/>
                <a:cs typeface="Arial" pitchFamily="34" charset="0"/>
              </a:rPr>
              <a:t>Images</a:t>
            </a:r>
            <a:endParaRPr lang="en-US" altLang="ko-KR" sz="1400" b="1" dirty="0">
              <a:solidFill>
                <a:schemeClr val="bg2">
                  <a:lumMod val="25000"/>
                </a:schemeClr>
              </a:solidFill>
              <a:latin typeface="Arial" pitchFamily="34" charset="0"/>
              <a:ea typeface="굴림" pitchFamily="50" charset="-127"/>
              <a:cs typeface="Arial" pitchFamily="34" charset="0"/>
            </a:endParaRPr>
          </a:p>
        </p:txBody>
      </p:sp>
      <p:pic>
        <p:nvPicPr>
          <p:cNvPr id="29" name="Picture 51" descr="Play"/>
          <p:cNvPicPr>
            <a:picLocks noChangeAspect="1" noChangeArrowheads="1"/>
          </p:cNvPicPr>
          <p:nvPr/>
        </p:nvPicPr>
        <p:blipFill>
          <a:blip r:embed="rId3" cstate="print">
            <a:grayscl/>
          </a:blip>
          <a:srcRect/>
          <a:stretch>
            <a:fillRect/>
          </a:stretch>
        </p:blipFill>
        <p:spPr bwMode="auto">
          <a:xfrm>
            <a:off x="428596" y="4222710"/>
            <a:ext cx="295275" cy="29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http://www.anittahotel.com/images/anitta/Anitta-Ote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34" y="1196184"/>
            <a:ext cx="3606883" cy="2657985"/>
          </a:xfrm>
          <a:prstGeom prst="rect">
            <a:avLst/>
          </a:prstGeom>
          <a:noFill/>
        </p:spPr>
      </p:pic>
      <p:pic>
        <p:nvPicPr>
          <p:cNvPr id="1028" name="Picture 4" descr="http://www.coxandkings.co.uk/img/tm/TR/CORU/Hotel/9384_b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34" y="4647826"/>
            <a:ext cx="2538272" cy="1728825"/>
          </a:xfrm>
          <a:prstGeom prst="rect">
            <a:avLst/>
          </a:prstGeom>
          <a:noFill/>
        </p:spPr>
      </p:pic>
      <p:pic>
        <p:nvPicPr>
          <p:cNvPr id="1030" name="Picture 6" descr="http://www.alvistravel.com/resimler/oteller/anitta_hotel_corum9.jpg"/>
          <p:cNvPicPr>
            <a:picLocks noChangeAspect="1" noChangeArrowheads="1"/>
          </p:cNvPicPr>
          <p:nvPr/>
        </p:nvPicPr>
        <p:blipFill>
          <a:blip r:embed="rId6" cstate="print"/>
          <a:srcRect r="17557" b="13051"/>
          <a:stretch>
            <a:fillRect/>
          </a:stretch>
        </p:blipFill>
        <p:spPr bwMode="auto">
          <a:xfrm>
            <a:off x="3137339" y="4642445"/>
            <a:ext cx="2666783" cy="1749972"/>
          </a:xfrm>
          <a:prstGeom prst="rect">
            <a:avLst/>
          </a:prstGeom>
          <a:noFill/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7" cstate="print"/>
          <a:srcRect l="19519" t="25842" r="21367" b="29136"/>
          <a:stretch>
            <a:fillRect/>
          </a:stretch>
        </p:blipFill>
        <p:spPr bwMode="auto">
          <a:xfrm>
            <a:off x="5929322" y="4648856"/>
            <a:ext cx="2749595" cy="1761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1331640" y="260648"/>
            <a:ext cx="259718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2400" b="1" dirty="0" err="1" smtClean="0">
                <a:solidFill>
                  <a:schemeClr val="bg1"/>
                </a:solidFill>
                <a:latin typeface="Arial" charset="0"/>
              </a:rPr>
              <a:t>Anitta</a:t>
            </a:r>
            <a:r>
              <a:rPr lang="en-US" altLang="ko-KR" sz="2400" b="1" dirty="0" smtClean="0">
                <a:solidFill>
                  <a:schemeClr val="bg1"/>
                </a:solidFill>
                <a:latin typeface="Arial" charset="0"/>
              </a:rPr>
              <a:t> Hotel *****</a:t>
            </a:r>
            <a:endParaRPr lang="en-US" altLang="ko-KR" sz="2400" b="1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  </a:t>
            </a:r>
            <a:r>
              <a:rPr lang="en-GB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|</a:t>
            </a:r>
            <a:fld id="{D461EA4C-A0CD-46AE-8FF5-06D5D0F3310E}" type="slidenum">
              <a:rPr lang="en-GB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/>
              <a:t>46</a:t>
            </a:fld>
            <a:endParaRPr lang="en-GB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2012 Samsung Electronics Ltd.</a:t>
            </a:r>
            <a:endParaRPr lang="en-GB"/>
          </a:p>
        </p:txBody>
      </p:sp>
    </p:spTree>
  </p:cSld>
  <p:clrMapOvr>
    <a:masterClrMapping/>
  </p:clrMapOvr>
  <p:transition advClick="0" advTm="4000">
    <p:pull dir="d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1"/>
          <p:cNvSpPr>
            <a:spLocks noChangeArrowheads="1"/>
          </p:cNvSpPr>
          <p:nvPr/>
        </p:nvSpPr>
        <p:spPr bwMode="auto">
          <a:xfrm>
            <a:off x="428596" y="1124744"/>
            <a:ext cx="8429684" cy="2786082"/>
          </a:xfrm>
          <a:prstGeom prst="roundRect">
            <a:avLst>
              <a:gd name="adj" fmla="val 3920"/>
            </a:avLst>
          </a:prstGeom>
          <a:ln w="9525">
            <a:solidFill>
              <a:srgbClr val="FFFFFF"/>
            </a:solidFill>
            <a:round/>
            <a:headEnd/>
            <a:tailEnd/>
          </a:ln>
          <a:effectLst/>
        </p:spPr>
        <p:style>
          <a:lnRef idx="0">
            <a:scrgbClr r="0" g="0" b="0"/>
          </a:lnRef>
          <a:fillRef idx="1003">
            <a:schemeClr val="lt1"/>
          </a:fillRef>
          <a:effectRef idx="0">
            <a:scrgbClr r="0" g="0" b="0"/>
          </a:effectRef>
          <a:fontRef idx="major"/>
        </p:style>
        <p:txBody>
          <a:bodyPr wrap="none" anchor="ctr"/>
          <a:lstStyle/>
          <a:p>
            <a:pPr algn="ctr" eaLnBrk="0" hangingPunct="0"/>
            <a:endParaRPr lang="ko-KR" altLang="en-US" sz="1200" b="1">
              <a:solidFill>
                <a:srgbClr val="FFFFFF"/>
              </a:solidFill>
              <a:latin typeface="Arial" charset="0"/>
            </a:endParaRPr>
          </a:p>
        </p:txBody>
      </p:sp>
      <p:graphicFrame>
        <p:nvGraphicFramePr>
          <p:cNvPr id="5" name="표 37"/>
          <p:cNvGraphicFramePr>
            <a:graphicFrameLocks noGrp="1"/>
          </p:cNvGraphicFramePr>
          <p:nvPr/>
        </p:nvGraphicFramePr>
        <p:xfrm>
          <a:off x="4286248" y="1747013"/>
          <a:ext cx="4384675" cy="1878061"/>
        </p:xfrm>
        <a:graphic>
          <a:graphicData uri="http://schemas.openxmlformats.org/drawingml/2006/table">
            <a:tbl>
              <a:tblPr/>
              <a:tblGrid>
                <a:gridCol w="1857388"/>
                <a:gridCol w="2527287"/>
              </a:tblGrid>
              <a:tr h="26383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Project   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Hotel</a:t>
                      </a:r>
                      <a:endParaRPr kumimoji="0" lang="ko-KR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</a:tr>
              <a:tr h="26383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Location</a:t>
                      </a:r>
                      <a:endParaRPr kumimoji="0" lang="ko-KR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Dead Sea, Jordan</a:t>
                      </a:r>
                      <a:endParaRPr kumimoji="0" lang="ko-KR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383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Completion</a:t>
                      </a:r>
                      <a:endParaRPr kumimoji="0" lang="ko-KR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2011</a:t>
                      </a:r>
                      <a:endParaRPr kumimoji="0" lang="ko-KR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</a:tr>
              <a:tr h="35406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Number of outdoor</a:t>
                      </a:r>
                      <a:endParaRPr kumimoji="0" lang="ko-KR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44</a:t>
                      </a:r>
                      <a:endParaRPr kumimoji="0" lang="en-US" altLang="ko-KR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383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Number of indoor</a:t>
                      </a:r>
                      <a:endParaRPr kumimoji="0" lang="ko-KR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760</a:t>
                      </a:r>
                      <a:endParaRPr kumimoji="0" lang="ko-KR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</a:tr>
              <a:tr h="26383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Control solution</a:t>
                      </a:r>
                      <a:endParaRPr kumimoji="0" lang="ko-KR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CN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S-NET 3</a:t>
                      </a:r>
                      <a:endParaRPr kumimoji="0" lang="ko-KR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pSp>
        <p:nvGrpSpPr>
          <p:cNvPr id="2" name="Group 21"/>
          <p:cNvGrpSpPr/>
          <p:nvPr/>
        </p:nvGrpSpPr>
        <p:grpSpPr>
          <a:xfrm>
            <a:off x="4214810" y="1300975"/>
            <a:ext cx="1527175" cy="277813"/>
            <a:chOff x="4187833" y="962025"/>
            <a:chExt cx="1527175" cy="277813"/>
          </a:xfrm>
        </p:grpSpPr>
        <p:sp>
          <p:nvSpPr>
            <p:cNvPr id="7" name="직사각형 16"/>
            <p:cNvSpPr/>
            <p:nvPr/>
          </p:nvSpPr>
          <p:spPr bwMode="auto">
            <a:xfrm>
              <a:off x="4203008" y="996935"/>
              <a:ext cx="1512000" cy="222250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/>
          </p:spPr>
          <p:style>
            <a:lnRef idx="0">
              <a:schemeClr val="dk1"/>
            </a:lnRef>
            <a:fillRef idx="1003">
              <a:schemeClr val="dk2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ko-KR" altLang="en-US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8" name="직사각형 18"/>
            <p:cNvSpPr>
              <a:spLocks noChangeArrowheads="1"/>
            </p:cNvSpPr>
            <p:nvPr/>
          </p:nvSpPr>
          <p:spPr bwMode="auto">
            <a:xfrm>
              <a:off x="4187833" y="962025"/>
              <a:ext cx="1527175" cy="2778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altLang="ko-KR" sz="1200" b="1" dirty="0">
                  <a:solidFill>
                    <a:prstClr val="white"/>
                  </a:solidFill>
                  <a:latin typeface="Arial" charset="0"/>
                  <a:cs typeface="Arial" charset="0"/>
                </a:rPr>
                <a:t>Information</a:t>
              </a:r>
              <a:endParaRPr lang="ko-KR" altLang="en-US" sz="1200" dirty="0">
                <a:solidFill>
                  <a:prstClr val="white"/>
                </a:solidFill>
              </a:endParaRPr>
            </a:p>
          </p:txBody>
        </p:sp>
      </p:grpSp>
      <p:cxnSp>
        <p:nvCxnSpPr>
          <p:cNvPr id="14" name="직선 연결선 17"/>
          <p:cNvCxnSpPr/>
          <p:nvPr/>
        </p:nvCxnSpPr>
        <p:spPr bwMode="auto">
          <a:xfrm rot="5400000">
            <a:off x="2754630" y="2516367"/>
            <a:ext cx="2783204" cy="5717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8" name="Text Box 68"/>
          <p:cNvSpPr txBox="1">
            <a:spLocks noChangeArrowheads="1"/>
          </p:cNvSpPr>
          <p:nvPr/>
        </p:nvSpPr>
        <p:spPr bwMode="auto">
          <a:xfrm>
            <a:off x="709584" y="4225885"/>
            <a:ext cx="801823" cy="286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altLang="ko-KR" sz="1400" b="1" dirty="0" smtClean="0">
                <a:solidFill>
                  <a:srgbClr val="EEECE1">
                    <a:lumMod val="25000"/>
                  </a:srgbClr>
                </a:solidFill>
                <a:latin typeface="Arial" pitchFamily="34" charset="0"/>
                <a:ea typeface="굴림" pitchFamily="50" charset="-127"/>
                <a:cs typeface="Arial" pitchFamily="34" charset="0"/>
              </a:rPr>
              <a:t>Images</a:t>
            </a:r>
            <a:endParaRPr lang="en-US" altLang="ko-KR" sz="1400" b="1" dirty="0">
              <a:solidFill>
                <a:srgbClr val="EEECE1">
                  <a:lumMod val="25000"/>
                </a:srgbClr>
              </a:solidFill>
              <a:latin typeface="Arial" pitchFamily="34" charset="0"/>
              <a:ea typeface="굴림" pitchFamily="50" charset="-127"/>
              <a:cs typeface="Arial" pitchFamily="34" charset="0"/>
            </a:endParaRPr>
          </a:p>
        </p:txBody>
      </p:sp>
      <p:pic>
        <p:nvPicPr>
          <p:cNvPr id="29" name="Picture 51" descr="Play"/>
          <p:cNvPicPr>
            <a:picLocks noChangeAspect="1" noChangeArrowheads="1"/>
          </p:cNvPicPr>
          <p:nvPr/>
        </p:nvPicPr>
        <p:blipFill>
          <a:blip r:embed="rId3" cstate="print">
            <a:grayscl/>
          </a:blip>
          <a:srcRect/>
          <a:stretch>
            <a:fillRect/>
          </a:stretch>
        </p:blipFill>
        <p:spPr bwMode="auto">
          <a:xfrm>
            <a:off x="428596" y="4222710"/>
            <a:ext cx="295275" cy="29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1331640" y="260648"/>
            <a:ext cx="430598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2400" b="1" dirty="0" smtClean="0">
                <a:solidFill>
                  <a:prstClr val="white"/>
                </a:solidFill>
                <a:latin typeface="Arial" charset="0"/>
              </a:rPr>
              <a:t>Dead Sea Lagoon Hotel *****</a:t>
            </a:r>
            <a:endParaRPr lang="en-US" altLang="ko-KR" sz="2400" b="1" dirty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  </a:t>
            </a:r>
            <a:r>
              <a:rPr lang="en-GB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|</a:t>
            </a:r>
            <a:fld id="{D461EA4C-A0CD-46AE-8FF5-06D5D0F3310E}" type="slidenum">
              <a:rPr lang="en-GB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47</a:t>
            </a:fld>
            <a:endParaRPr lang="en-GB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2012 Samsung Electronics Ltd.</a:t>
            </a:r>
            <a:endParaRPr lang="en-GB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pic>
        <p:nvPicPr>
          <p:cNvPr id="18" name="Picture 2" descr="http://english.business.jo/wp-content/uploads/2011/06/Lagoon-Project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9280" y="1259631"/>
            <a:ext cx="3609885" cy="2529409"/>
          </a:xfrm>
          <a:prstGeom prst="rect">
            <a:avLst/>
          </a:prstGeom>
          <a:noFill/>
        </p:spPr>
      </p:pic>
      <p:pic>
        <p:nvPicPr>
          <p:cNvPr id="19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4" y="4727230"/>
            <a:ext cx="2606885" cy="1726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3" descr="C:\Users\USER\Desktop\Kempinski_Hotel_Ishtar_Dead_Sea_Deluxe_Spa_Suite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58801" y="4728494"/>
            <a:ext cx="2481351" cy="1724842"/>
          </a:xfrm>
          <a:prstGeom prst="rect">
            <a:avLst/>
          </a:prstGeom>
          <a:noFill/>
        </p:spPr>
      </p:pic>
      <p:pic>
        <p:nvPicPr>
          <p:cNvPr id="21" name="Picture 2" descr="C:\Users\USER\Desktop\Kempinski_Hotel_Ishtar_Dead_Sea_Sumerian_Bar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81186" y="4729730"/>
            <a:ext cx="2467278" cy="1715059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>
    <p:pull dir="d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1"/>
          <p:cNvSpPr>
            <a:spLocks noChangeArrowheads="1"/>
          </p:cNvSpPr>
          <p:nvPr/>
        </p:nvSpPr>
        <p:spPr bwMode="auto">
          <a:xfrm>
            <a:off x="428596" y="1120920"/>
            <a:ext cx="8429684" cy="2786082"/>
          </a:xfrm>
          <a:prstGeom prst="roundRect">
            <a:avLst>
              <a:gd name="adj" fmla="val 3920"/>
            </a:avLst>
          </a:prstGeom>
          <a:ln w="9525">
            <a:solidFill>
              <a:srgbClr val="FFFFFF"/>
            </a:solidFill>
            <a:round/>
            <a:headEnd/>
            <a:tailEnd/>
          </a:ln>
          <a:effectLst/>
        </p:spPr>
        <p:style>
          <a:lnRef idx="0">
            <a:scrgbClr r="0" g="0" b="0"/>
          </a:lnRef>
          <a:fillRef idx="1003">
            <a:schemeClr val="lt1"/>
          </a:fillRef>
          <a:effectRef idx="0">
            <a:scrgbClr r="0" g="0" b="0"/>
          </a:effectRef>
          <a:fontRef idx="major"/>
        </p:style>
        <p:txBody>
          <a:bodyPr wrap="none" anchor="ctr"/>
          <a:lstStyle/>
          <a:p>
            <a:pPr algn="ctr" eaLnBrk="0" hangingPunct="0"/>
            <a:endParaRPr lang="ko-KR" altLang="en-US" sz="1200" b="1">
              <a:solidFill>
                <a:srgbClr val="FFFFFF"/>
              </a:solidFill>
              <a:latin typeface="Arial" charset="0"/>
            </a:endParaRPr>
          </a:p>
        </p:txBody>
      </p:sp>
      <p:grpSp>
        <p:nvGrpSpPr>
          <p:cNvPr id="2" name="Group 21"/>
          <p:cNvGrpSpPr/>
          <p:nvPr/>
        </p:nvGrpSpPr>
        <p:grpSpPr>
          <a:xfrm>
            <a:off x="4214810" y="1297151"/>
            <a:ext cx="1527175" cy="277813"/>
            <a:chOff x="4187833" y="962025"/>
            <a:chExt cx="1527175" cy="277813"/>
          </a:xfrm>
        </p:grpSpPr>
        <p:sp>
          <p:nvSpPr>
            <p:cNvPr id="7" name="직사각형 16"/>
            <p:cNvSpPr/>
            <p:nvPr/>
          </p:nvSpPr>
          <p:spPr bwMode="auto">
            <a:xfrm>
              <a:off x="4203008" y="996935"/>
              <a:ext cx="1512000" cy="222250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/>
          </p:spPr>
          <p:style>
            <a:lnRef idx="0">
              <a:schemeClr val="dk1"/>
            </a:lnRef>
            <a:fillRef idx="1003">
              <a:schemeClr val="dk2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ko-KR" altLang="en-US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8" name="직사각형 18"/>
            <p:cNvSpPr>
              <a:spLocks noChangeArrowheads="1"/>
            </p:cNvSpPr>
            <p:nvPr/>
          </p:nvSpPr>
          <p:spPr bwMode="auto">
            <a:xfrm>
              <a:off x="4187833" y="962025"/>
              <a:ext cx="1527175" cy="2778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altLang="ko-KR" sz="1200" b="1" dirty="0">
                  <a:solidFill>
                    <a:prstClr val="white"/>
                  </a:solidFill>
                  <a:latin typeface="Arial" charset="0"/>
                  <a:cs typeface="Arial" charset="0"/>
                </a:rPr>
                <a:t>Information</a:t>
              </a:r>
              <a:endParaRPr lang="ko-KR" altLang="en-US" sz="1200" dirty="0">
                <a:solidFill>
                  <a:prstClr val="white"/>
                </a:solidFill>
              </a:endParaRPr>
            </a:p>
          </p:txBody>
        </p:sp>
      </p:grpSp>
      <p:cxnSp>
        <p:nvCxnSpPr>
          <p:cNvPr id="14" name="직선 연결선 17"/>
          <p:cNvCxnSpPr/>
          <p:nvPr/>
        </p:nvCxnSpPr>
        <p:spPr bwMode="auto">
          <a:xfrm rot="5400000">
            <a:off x="2754630" y="2512543"/>
            <a:ext cx="2783204" cy="5717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8" name="Text Box 68"/>
          <p:cNvSpPr txBox="1">
            <a:spLocks noChangeArrowheads="1"/>
          </p:cNvSpPr>
          <p:nvPr/>
        </p:nvSpPr>
        <p:spPr bwMode="auto">
          <a:xfrm>
            <a:off x="709584" y="4261475"/>
            <a:ext cx="801823" cy="286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altLang="ko-KR" sz="1400" b="1" dirty="0" smtClean="0">
                <a:solidFill>
                  <a:srgbClr val="EEECE1">
                    <a:lumMod val="25000"/>
                  </a:srgbClr>
                </a:solidFill>
                <a:latin typeface="Arial" pitchFamily="34" charset="0"/>
                <a:ea typeface="굴림" pitchFamily="50" charset="-127"/>
                <a:cs typeface="Arial" pitchFamily="34" charset="0"/>
              </a:rPr>
              <a:t>Images</a:t>
            </a:r>
            <a:endParaRPr lang="en-US" altLang="ko-KR" sz="1400" b="1" dirty="0">
              <a:solidFill>
                <a:srgbClr val="EEECE1">
                  <a:lumMod val="25000"/>
                </a:srgbClr>
              </a:solidFill>
              <a:latin typeface="Arial" pitchFamily="34" charset="0"/>
              <a:ea typeface="굴림" pitchFamily="50" charset="-127"/>
              <a:cs typeface="Arial" pitchFamily="34" charset="0"/>
            </a:endParaRPr>
          </a:p>
        </p:txBody>
      </p:sp>
      <p:pic>
        <p:nvPicPr>
          <p:cNvPr id="29" name="Picture 51" descr="Play"/>
          <p:cNvPicPr>
            <a:picLocks noChangeAspect="1" noChangeArrowheads="1"/>
          </p:cNvPicPr>
          <p:nvPr/>
        </p:nvPicPr>
        <p:blipFill>
          <a:blip r:embed="rId3" cstate="print">
            <a:grayscl/>
          </a:blip>
          <a:srcRect/>
          <a:stretch>
            <a:fillRect/>
          </a:stretch>
        </p:blipFill>
        <p:spPr bwMode="auto">
          <a:xfrm>
            <a:off x="428596" y="4258300"/>
            <a:ext cx="295275" cy="29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7" name="표 37"/>
          <p:cNvGraphicFramePr>
            <a:graphicFrameLocks noGrp="1"/>
          </p:cNvGraphicFramePr>
          <p:nvPr/>
        </p:nvGraphicFramePr>
        <p:xfrm>
          <a:off x="4286248" y="1743189"/>
          <a:ext cx="4384675" cy="1878061"/>
        </p:xfrm>
        <a:graphic>
          <a:graphicData uri="http://schemas.openxmlformats.org/drawingml/2006/table">
            <a:tbl>
              <a:tblPr/>
              <a:tblGrid>
                <a:gridCol w="1857388"/>
                <a:gridCol w="2527287"/>
              </a:tblGrid>
              <a:tr h="26383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Project   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Retail</a:t>
                      </a:r>
                      <a:endParaRPr kumimoji="0" lang="ko-KR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</a:tr>
              <a:tr h="26383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Location</a:t>
                      </a:r>
                      <a:endParaRPr kumimoji="0" lang="ko-KR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Shanghai, China</a:t>
                      </a:r>
                      <a:endParaRPr kumimoji="0" lang="ko-KR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383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Completion</a:t>
                      </a:r>
                      <a:endParaRPr kumimoji="0" lang="ko-KR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2008</a:t>
                      </a:r>
                      <a:endParaRPr kumimoji="0" lang="ko-KR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</a:tr>
              <a:tr h="35406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Number of outdoor</a:t>
                      </a:r>
                      <a:endParaRPr kumimoji="0" lang="ko-KR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193</a:t>
                      </a:r>
                      <a:endParaRPr kumimoji="0" lang="en-US" altLang="ko-KR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383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Number of indoor</a:t>
                      </a:r>
                      <a:endParaRPr kumimoji="0" lang="ko-KR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1,561</a:t>
                      </a:r>
                      <a:endParaRPr kumimoji="0" lang="ko-KR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</a:tr>
              <a:tr h="26383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Control solution</a:t>
                      </a:r>
                      <a:endParaRPr kumimoji="0" lang="ko-KR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CN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DMS, S-NET 3</a:t>
                      </a:r>
                      <a:endParaRPr kumimoji="0" lang="ko-KR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8" name="Picture 3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6872" y="1238403"/>
            <a:ext cx="3578514" cy="2519363"/>
          </a:xfrm>
          <a:prstGeom prst="rect">
            <a:avLst/>
          </a:prstGeom>
          <a:noFill/>
          <a:ln w="9525" algn="ctr">
            <a:solidFill>
              <a:srgbClr val="FFCC00"/>
            </a:solidFill>
            <a:miter lim="800000"/>
            <a:headEnd/>
            <a:tailEnd/>
          </a:ln>
        </p:spPr>
      </p:pic>
      <p:grpSp>
        <p:nvGrpSpPr>
          <p:cNvPr id="19" name="Group 28"/>
          <p:cNvGrpSpPr>
            <a:grpSpLocks noChangeAspect="1"/>
          </p:cNvGrpSpPr>
          <p:nvPr/>
        </p:nvGrpSpPr>
        <p:grpSpPr bwMode="auto">
          <a:xfrm>
            <a:off x="434373" y="4700802"/>
            <a:ext cx="2498014" cy="1678767"/>
            <a:chOff x="1519" y="1298"/>
            <a:chExt cx="2910" cy="1536"/>
          </a:xfrm>
        </p:grpSpPr>
        <p:pic>
          <p:nvPicPr>
            <p:cNvPr id="20" name="Picture 29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519" y="1298"/>
              <a:ext cx="2910" cy="1536"/>
            </a:xfrm>
            <a:prstGeom prst="rect">
              <a:avLst/>
            </a:prstGeom>
            <a:noFill/>
            <a:ln w="9525" algn="ctr">
              <a:solidFill>
                <a:srgbClr val="FFCC00"/>
              </a:solidFill>
              <a:miter lim="800000"/>
              <a:headEnd/>
              <a:tailEnd/>
            </a:ln>
          </p:spPr>
        </p:pic>
        <p:sp>
          <p:nvSpPr>
            <p:cNvPr id="21" name="Freeform 30"/>
            <p:cNvSpPr>
              <a:spLocks noChangeAspect="1"/>
            </p:cNvSpPr>
            <p:nvPr/>
          </p:nvSpPr>
          <p:spPr bwMode="auto">
            <a:xfrm>
              <a:off x="2291" y="1298"/>
              <a:ext cx="1731" cy="1005"/>
            </a:xfrm>
            <a:custGeom>
              <a:avLst/>
              <a:gdLst>
                <a:gd name="T0" fmla="*/ 1726 w 1731"/>
                <a:gd name="T1" fmla="*/ 407 h 1005"/>
                <a:gd name="T2" fmla="*/ 1731 w 1731"/>
                <a:gd name="T3" fmla="*/ 513 h 1005"/>
                <a:gd name="T4" fmla="*/ 1605 w 1731"/>
                <a:gd name="T5" fmla="*/ 681 h 1005"/>
                <a:gd name="T6" fmla="*/ 1581 w 1731"/>
                <a:gd name="T7" fmla="*/ 943 h 1005"/>
                <a:gd name="T8" fmla="*/ 1299 w 1731"/>
                <a:gd name="T9" fmla="*/ 1005 h 1005"/>
                <a:gd name="T10" fmla="*/ 1323 w 1731"/>
                <a:gd name="T11" fmla="*/ 1003 h 1005"/>
                <a:gd name="T12" fmla="*/ 1330 w 1731"/>
                <a:gd name="T13" fmla="*/ 987 h 1005"/>
                <a:gd name="T14" fmla="*/ 1329 w 1731"/>
                <a:gd name="T15" fmla="*/ 951 h 1005"/>
                <a:gd name="T16" fmla="*/ 1381 w 1731"/>
                <a:gd name="T17" fmla="*/ 987 h 1005"/>
                <a:gd name="T18" fmla="*/ 1413 w 1731"/>
                <a:gd name="T19" fmla="*/ 982 h 1005"/>
                <a:gd name="T20" fmla="*/ 1378 w 1731"/>
                <a:gd name="T21" fmla="*/ 937 h 1005"/>
                <a:gd name="T22" fmla="*/ 1378 w 1731"/>
                <a:gd name="T23" fmla="*/ 912 h 1005"/>
                <a:gd name="T24" fmla="*/ 1381 w 1731"/>
                <a:gd name="T25" fmla="*/ 895 h 1005"/>
                <a:gd name="T26" fmla="*/ 1399 w 1731"/>
                <a:gd name="T27" fmla="*/ 891 h 1005"/>
                <a:gd name="T28" fmla="*/ 1344 w 1731"/>
                <a:gd name="T29" fmla="*/ 828 h 1005"/>
                <a:gd name="T30" fmla="*/ 1363 w 1731"/>
                <a:gd name="T31" fmla="*/ 808 h 1005"/>
                <a:gd name="T32" fmla="*/ 1362 w 1731"/>
                <a:gd name="T33" fmla="*/ 799 h 1005"/>
                <a:gd name="T34" fmla="*/ 1314 w 1731"/>
                <a:gd name="T35" fmla="*/ 793 h 1005"/>
                <a:gd name="T36" fmla="*/ 1302 w 1731"/>
                <a:gd name="T37" fmla="*/ 766 h 1005"/>
                <a:gd name="T38" fmla="*/ 1338 w 1731"/>
                <a:gd name="T39" fmla="*/ 760 h 1005"/>
                <a:gd name="T40" fmla="*/ 1312 w 1731"/>
                <a:gd name="T41" fmla="*/ 723 h 1005"/>
                <a:gd name="T42" fmla="*/ 1347 w 1731"/>
                <a:gd name="T43" fmla="*/ 729 h 1005"/>
                <a:gd name="T44" fmla="*/ 1362 w 1731"/>
                <a:gd name="T45" fmla="*/ 714 h 1005"/>
                <a:gd name="T46" fmla="*/ 1293 w 1731"/>
                <a:gd name="T47" fmla="*/ 682 h 1005"/>
                <a:gd name="T48" fmla="*/ 1269 w 1731"/>
                <a:gd name="T49" fmla="*/ 657 h 1005"/>
                <a:gd name="T50" fmla="*/ 1281 w 1731"/>
                <a:gd name="T51" fmla="*/ 625 h 1005"/>
                <a:gd name="T52" fmla="*/ 1308 w 1731"/>
                <a:gd name="T53" fmla="*/ 615 h 1005"/>
                <a:gd name="T54" fmla="*/ 1312 w 1731"/>
                <a:gd name="T55" fmla="*/ 601 h 1005"/>
                <a:gd name="T56" fmla="*/ 1237 w 1731"/>
                <a:gd name="T57" fmla="*/ 628 h 1005"/>
                <a:gd name="T58" fmla="*/ 1192 w 1731"/>
                <a:gd name="T59" fmla="*/ 670 h 1005"/>
                <a:gd name="T60" fmla="*/ 1192 w 1731"/>
                <a:gd name="T61" fmla="*/ 639 h 1005"/>
                <a:gd name="T62" fmla="*/ 1194 w 1731"/>
                <a:gd name="T63" fmla="*/ 621 h 1005"/>
                <a:gd name="T64" fmla="*/ 1182 w 1731"/>
                <a:gd name="T65" fmla="*/ 598 h 1005"/>
                <a:gd name="T66" fmla="*/ 1165 w 1731"/>
                <a:gd name="T67" fmla="*/ 574 h 1005"/>
                <a:gd name="T68" fmla="*/ 1147 w 1731"/>
                <a:gd name="T69" fmla="*/ 568 h 1005"/>
                <a:gd name="T70" fmla="*/ 1146 w 1731"/>
                <a:gd name="T71" fmla="*/ 613 h 1005"/>
                <a:gd name="T72" fmla="*/ 1144 w 1731"/>
                <a:gd name="T73" fmla="*/ 639 h 1005"/>
                <a:gd name="T74" fmla="*/ 1132 w 1731"/>
                <a:gd name="T75" fmla="*/ 651 h 1005"/>
                <a:gd name="T76" fmla="*/ 1144 w 1731"/>
                <a:gd name="T77" fmla="*/ 679 h 1005"/>
                <a:gd name="T78" fmla="*/ 1138 w 1731"/>
                <a:gd name="T79" fmla="*/ 705 h 1005"/>
                <a:gd name="T80" fmla="*/ 1030 w 1731"/>
                <a:gd name="T81" fmla="*/ 697 h 1005"/>
                <a:gd name="T82" fmla="*/ 1006 w 1731"/>
                <a:gd name="T83" fmla="*/ 717 h 1005"/>
                <a:gd name="T84" fmla="*/ 1003 w 1731"/>
                <a:gd name="T85" fmla="*/ 727 h 1005"/>
                <a:gd name="T86" fmla="*/ 1017 w 1731"/>
                <a:gd name="T87" fmla="*/ 738 h 1005"/>
                <a:gd name="T88" fmla="*/ 1047 w 1731"/>
                <a:gd name="T89" fmla="*/ 730 h 1005"/>
                <a:gd name="T90" fmla="*/ 1065 w 1731"/>
                <a:gd name="T91" fmla="*/ 732 h 1005"/>
                <a:gd name="T92" fmla="*/ 1093 w 1731"/>
                <a:gd name="T93" fmla="*/ 741 h 1005"/>
                <a:gd name="T94" fmla="*/ 1108 w 1731"/>
                <a:gd name="T95" fmla="*/ 729 h 1005"/>
                <a:gd name="T96" fmla="*/ 1144 w 1731"/>
                <a:gd name="T97" fmla="*/ 744 h 1005"/>
                <a:gd name="T98" fmla="*/ 945 w 1731"/>
                <a:gd name="T99" fmla="*/ 753 h 1005"/>
                <a:gd name="T100" fmla="*/ 697 w 1731"/>
                <a:gd name="T101" fmla="*/ 630 h 1005"/>
                <a:gd name="T102" fmla="*/ 451 w 1731"/>
                <a:gd name="T103" fmla="*/ 315 h 1005"/>
                <a:gd name="T104" fmla="*/ 0 w 1731"/>
                <a:gd name="T105" fmla="*/ 0 h 1005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731"/>
                <a:gd name="T160" fmla="*/ 0 h 1005"/>
                <a:gd name="T161" fmla="*/ 1731 w 1731"/>
                <a:gd name="T162" fmla="*/ 1005 h 1005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731" h="1005">
                  <a:moveTo>
                    <a:pt x="0" y="0"/>
                  </a:moveTo>
                  <a:lnTo>
                    <a:pt x="1731" y="0"/>
                  </a:lnTo>
                  <a:lnTo>
                    <a:pt x="1731" y="401"/>
                  </a:lnTo>
                  <a:lnTo>
                    <a:pt x="1726" y="407"/>
                  </a:lnTo>
                  <a:lnTo>
                    <a:pt x="1704" y="510"/>
                  </a:lnTo>
                  <a:lnTo>
                    <a:pt x="1714" y="510"/>
                  </a:lnTo>
                  <a:lnTo>
                    <a:pt x="1711" y="519"/>
                  </a:lnTo>
                  <a:lnTo>
                    <a:pt x="1731" y="513"/>
                  </a:lnTo>
                  <a:lnTo>
                    <a:pt x="1698" y="627"/>
                  </a:lnTo>
                  <a:lnTo>
                    <a:pt x="1630" y="631"/>
                  </a:lnTo>
                  <a:lnTo>
                    <a:pt x="1620" y="678"/>
                  </a:lnTo>
                  <a:lnTo>
                    <a:pt x="1605" y="681"/>
                  </a:lnTo>
                  <a:lnTo>
                    <a:pt x="1567" y="925"/>
                  </a:lnTo>
                  <a:lnTo>
                    <a:pt x="1575" y="924"/>
                  </a:lnTo>
                  <a:lnTo>
                    <a:pt x="1573" y="943"/>
                  </a:lnTo>
                  <a:lnTo>
                    <a:pt x="1581" y="943"/>
                  </a:lnTo>
                  <a:lnTo>
                    <a:pt x="1582" y="985"/>
                  </a:lnTo>
                  <a:lnTo>
                    <a:pt x="1548" y="985"/>
                  </a:lnTo>
                  <a:lnTo>
                    <a:pt x="1546" y="991"/>
                  </a:lnTo>
                  <a:lnTo>
                    <a:pt x="1299" y="1005"/>
                  </a:lnTo>
                  <a:lnTo>
                    <a:pt x="1300" y="996"/>
                  </a:lnTo>
                  <a:lnTo>
                    <a:pt x="1306" y="991"/>
                  </a:lnTo>
                  <a:lnTo>
                    <a:pt x="1312" y="1002"/>
                  </a:lnTo>
                  <a:lnTo>
                    <a:pt x="1323" y="1003"/>
                  </a:lnTo>
                  <a:lnTo>
                    <a:pt x="1320" y="993"/>
                  </a:lnTo>
                  <a:lnTo>
                    <a:pt x="1326" y="996"/>
                  </a:lnTo>
                  <a:lnTo>
                    <a:pt x="1332" y="996"/>
                  </a:lnTo>
                  <a:lnTo>
                    <a:pt x="1330" y="987"/>
                  </a:lnTo>
                  <a:lnTo>
                    <a:pt x="1341" y="988"/>
                  </a:lnTo>
                  <a:lnTo>
                    <a:pt x="1354" y="988"/>
                  </a:lnTo>
                  <a:lnTo>
                    <a:pt x="1326" y="954"/>
                  </a:lnTo>
                  <a:lnTo>
                    <a:pt x="1329" y="951"/>
                  </a:lnTo>
                  <a:lnTo>
                    <a:pt x="1341" y="957"/>
                  </a:lnTo>
                  <a:lnTo>
                    <a:pt x="1357" y="967"/>
                  </a:lnTo>
                  <a:lnTo>
                    <a:pt x="1372" y="979"/>
                  </a:lnTo>
                  <a:lnTo>
                    <a:pt x="1381" y="987"/>
                  </a:lnTo>
                  <a:lnTo>
                    <a:pt x="1396" y="997"/>
                  </a:lnTo>
                  <a:lnTo>
                    <a:pt x="1413" y="999"/>
                  </a:lnTo>
                  <a:lnTo>
                    <a:pt x="1413" y="994"/>
                  </a:lnTo>
                  <a:lnTo>
                    <a:pt x="1413" y="982"/>
                  </a:lnTo>
                  <a:lnTo>
                    <a:pt x="1405" y="970"/>
                  </a:lnTo>
                  <a:lnTo>
                    <a:pt x="1381" y="955"/>
                  </a:lnTo>
                  <a:lnTo>
                    <a:pt x="1383" y="949"/>
                  </a:lnTo>
                  <a:lnTo>
                    <a:pt x="1378" y="937"/>
                  </a:lnTo>
                  <a:lnTo>
                    <a:pt x="1372" y="925"/>
                  </a:lnTo>
                  <a:lnTo>
                    <a:pt x="1366" y="916"/>
                  </a:lnTo>
                  <a:lnTo>
                    <a:pt x="1354" y="907"/>
                  </a:lnTo>
                  <a:lnTo>
                    <a:pt x="1378" y="912"/>
                  </a:lnTo>
                  <a:lnTo>
                    <a:pt x="1395" y="915"/>
                  </a:lnTo>
                  <a:lnTo>
                    <a:pt x="1420" y="921"/>
                  </a:lnTo>
                  <a:lnTo>
                    <a:pt x="1407" y="907"/>
                  </a:lnTo>
                  <a:lnTo>
                    <a:pt x="1381" y="895"/>
                  </a:lnTo>
                  <a:lnTo>
                    <a:pt x="1365" y="891"/>
                  </a:lnTo>
                  <a:lnTo>
                    <a:pt x="1368" y="888"/>
                  </a:lnTo>
                  <a:lnTo>
                    <a:pt x="1386" y="888"/>
                  </a:lnTo>
                  <a:lnTo>
                    <a:pt x="1399" y="891"/>
                  </a:lnTo>
                  <a:lnTo>
                    <a:pt x="1417" y="892"/>
                  </a:lnTo>
                  <a:lnTo>
                    <a:pt x="1363" y="868"/>
                  </a:lnTo>
                  <a:lnTo>
                    <a:pt x="1341" y="835"/>
                  </a:lnTo>
                  <a:lnTo>
                    <a:pt x="1344" y="828"/>
                  </a:lnTo>
                  <a:lnTo>
                    <a:pt x="1347" y="826"/>
                  </a:lnTo>
                  <a:lnTo>
                    <a:pt x="1350" y="822"/>
                  </a:lnTo>
                  <a:lnTo>
                    <a:pt x="1380" y="819"/>
                  </a:lnTo>
                  <a:lnTo>
                    <a:pt x="1363" y="808"/>
                  </a:lnTo>
                  <a:lnTo>
                    <a:pt x="1375" y="808"/>
                  </a:lnTo>
                  <a:lnTo>
                    <a:pt x="1380" y="805"/>
                  </a:lnTo>
                  <a:lnTo>
                    <a:pt x="1371" y="802"/>
                  </a:lnTo>
                  <a:lnTo>
                    <a:pt x="1362" y="799"/>
                  </a:lnTo>
                  <a:lnTo>
                    <a:pt x="1324" y="823"/>
                  </a:lnTo>
                  <a:lnTo>
                    <a:pt x="1323" y="814"/>
                  </a:lnTo>
                  <a:lnTo>
                    <a:pt x="1320" y="802"/>
                  </a:lnTo>
                  <a:lnTo>
                    <a:pt x="1314" y="793"/>
                  </a:lnTo>
                  <a:lnTo>
                    <a:pt x="1311" y="784"/>
                  </a:lnTo>
                  <a:lnTo>
                    <a:pt x="1311" y="777"/>
                  </a:lnTo>
                  <a:lnTo>
                    <a:pt x="1299" y="771"/>
                  </a:lnTo>
                  <a:lnTo>
                    <a:pt x="1302" y="766"/>
                  </a:lnTo>
                  <a:lnTo>
                    <a:pt x="1293" y="759"/>
                  </a:lnTo>
                  <a:lnTo>
                    <a:pt x="1308" y="757"/>
                  </a:lnTo>
                  <a:lnTo>
                    <a:pt x="1324" y="759"/>
                  </a:lnTo>
                  <a:lnTo>
                    <a:pt x="1338" y="760"/>
                  </a:lnTo>
                  <a:lnTo>
                    <a:pt x="1366" y="766"/>
                  </a:lnTo>
                  <a:lnTo>
                    <a:pt x="1293" y="724"/>
                  </a:lnTo>
                  <a:lnTo>
                    <a:pt x="1303" y="720"/>
                  </a:lnTo>
                  <a:lnTo>
                    <a:pt x="1312" y="723"/>
                  </a:lnTo>
                  <a:lnTo>
                    <a:pt x="1321" y="724"/>
                  </a:lnTo>
                  <a:lnTo>
                    <a:pt x="1329" y="730"/>
                  </a:lnTo>
                  <a:lnTo>
                    <a:pt x="1338" y="729"/>
                  </a:lnTo>
                  <a:lnTo>
                    <a:pt x="1347" y="729"/>
                  </a:lnTo>
                  <a:lnTo>
                    <a:pt x="1351" y="723"/>
                  </a:lnTo>
                  <a:lnTo>
                    <a:pt x="1375" y="733"/>
                  </a:lnTo>
                  <a:lnTo>
                    <a:pt x="1369" y="724"/>
                  </a:lnTo>
                  <a:lnTo>
                    <a:pt x="1362" y="714"/>
                  </a:lnTo>
                  <a:lnTo>
                    <a:pt x="1348" y="706"/>
                  </a:lnTo>
                  <a:lnTo>
                    <a:pt x="1291" y="697"/>
                  </a:lnTo>
                  <a:lnTo>
                    <a:pt x="1294" y="690"/>
                  </a:lnTo>
                  <a:lnTo>
                    <a:pt x="1293" y="682"/>
                  </a:lnTo>
                  <a:lnTo>
                    <a:pt x="1288" y="676"/>
                  </a:lnTo>
                  <a:lnTo>
                    <a:pt x="1284" y="670"/>
                  </a:lnTo>
                  <a:lnTo>
                    <a:pt x="1267" y="666"/>
                  </a:lnTo>
                  <a:lnTo>
                    <a:pt x="1269" y="657"/>
                  </a:lnTo>
                  <a:lnTo>
                    <a:pt x="1272" y="648"/>
                  </a:lnTo>
                  <a:lnTo>
                    <a:pt x="1269" y="636"/>
                  </a:lnTo>
                  <a:lnTo>
                    <a:pt x="1276" y="636"/>
                  </a:lnTo>
                  <a:lnTo>
                    <a:pt x="1281" y="625"/>
                  </a:lnTo>
                  <a:lnTo>
                    <a:pt x="1294" y="625"/>
                  </a:lnTo>
                  <a:lnTo>
                    <a:pt x="1299" y="621"/>
                  </a:lnTo>
                  <a:lnTo>
                    <a:pt x="1317" y="624"/>
                  </a:lnTo>
                  <a:lnTo>
                    <a:pt x="1308" y="615"/>
                  </a:lnTo>
                  <a:lnTo>
                    <a:pt x="1299" y="609"/>
                  </a:lnTo>
                  <a:lnTo>
                    <a:pt x="1312" y="607"/>
                  </a:lnTo>
                  <a:lnTo>
                    <a:pt x="1318" y="607"/>
                  </a:lnTo>
                  <a:lnTo>
                    <a:pt x="1312" y="601"/>
                  </a:lnTo>
                  <a:lnTo>
                    <a:pt x="1311" y="594"/>
                  </a:lnTo>
                  <a:lnTo>
                    <a:pt x="1302" y="594"/>
                  </a:lnTo>
                  <a:lnTo>
                    <a:pt x="1236" y="636"/>
                  </a:lnTo>
                  <a:lnTo>
                    <a:pt x="1237" y="628"/>
                  </a:lnTo>
                  <a:lnTo>
                    <a:pt x="1239" y="622"/>
                  </a:lnTo>
                  <a:lnTo>
                    <a:pt x="1243" y="618"/>
                  </a:lnTo>
                  <a:lnTo>
                    <a:pt x="1237" y="613"/>
                  </a:lnTo>
                  <a:lnTo>
                    <a:pt x="1192" y="670"/>
                  </a:lnTo>
                  <a:lnTo>
                    <a:pt x="1192" y="663"/>
                  </a:lnTo>
                  <a:lnTo>
                    <a:pt x="1194" y="657"/>
                  </a:lnTo>
                  <a:lnTo>
                    <a:pt x="1198" y="649"/>
                  </a:lnTo>
                  <a:lnTo>
                    <a:pt x="1192" y="639"/>
                  </a:lnTo>
                  <a:lnTo>
                    <a:pt x="1197" y="631"/>
                  </a:lnTo>
                  <a:lnTo>
                    <a:pt x="1201" y="628"/>
                  </a:lnTo>
                  <a:lnTo>
                    <a:pt x="1210" y="622"/>
                  </a:lnTo>
                  <a:lnTo>
                    <a:pt x="1194" y="621"/>
                  </a:lnTo>
                  <a:lnTo>
                    <a:pt x="1186" y="612"/>
                  </a:lnTo>
                  <a:lnTo>
                    <a:pt x="1189" y="609"/>
                  </a:lnTo>
                  <a:lnTo>
                    <a:pt x="1201" y="589"/>
                  </a:lnTo>
                  <a:lnTo>
                    <a:pt x="1182" y="598"/>
                  </a:lnTo>
                  <a:lnTo>
                    <a:pt x="1183" y="589"/>
                  </a:lnTo>
                  <a:lnTo>
                    <a:pt x="1180" y="585"/>
                  </a:lnTo>
                  <a:lnTo>
                    <a:pt x="1191" y="558"/>
                  </a:lnTo>
                  <a:lnTo>
                    <a:pt x="1165" y="574"/>
                  </a:lnTo>
                  <a:lnTo>
                    <a:pt x="1165" y="568"/>
                  </a:lnTo>
                  <a:lnTo>
                    <a:pt x="1171" y="562"/>
                  </a:lnTo>
                  <a:lnTo>
                    <a:pt x="1165" y="561"/>
                  </a:lnTo>
                  <a:lnTo>
                    <a:pt x="1147" y="568"/>
                  </a:lnTo>
                  <a:lnTo>
                    <a:pt x="1149" y="582"/>
                  </a:lnTo>
                  <a:lnTo>
                    <a:pt x="1143" y="589"/>
                  </a:lnTo>
                  <a:lnTo>
                    <a:pt x="1138" y="598"/>
                  </a:lnTo>
                  <a:lnTo>
                    <a:pt x="1146" y="613"/>
                  </a:lnTo>
                  <a:lnTo>
                    <a:pt x="1141" y="622"/>
                  </a:lnTo>
                  <a:lnTo>
                    <a:pt x="1135" y="631"/>
                  </a:lnTo>
                  <a:lnTo>
                    <a:pt x="1146" y="655"/>
                  </a:lnTo>
                  <a:lnTo>
                    <a:pt x="1144" y="639"/>
                  </a:lnTo>
                  <a:lnTo>
                    <a:pt x="1153" y="642"/>
                  </a:lnTo>
                  <a:lnTo>
                    <a:pt x="1153" y="649"/>
                  </a:lnTo>
                  <a:lnTo>
                    <a:pt x="1138" y="655"/>
                  </a:lnTo>
                  <a:lnTo>
                    <a:pt x="1132" y="651"/>
                  </a:lnTo>
                  <a:lnTo>
                    <a:pt x="1128" y="658"/>
                  </a:lnTo>
                  <a:lnTo>
                    <a:pt x="1135" y="669"/>
                  </a:lnTo>
                  <a:lnTo>
                    <a:pt x="1140" y="673"/>
                  </a:lnTo>
                  <a:lnTo>
                    <a:pt x="1144" y="679"/>
                  </a:lnTo>
                  <a:lnTo>
                    <a:pt x="1147" y="688"/>
                  </a:lnTo>
                  <a:lnTo>
                    <a:pt x="1149" y="694"/>
                  </a:lnTo>
                  <a:lnTo>
                    <a:pt x="1144" y="699"/>
                  </a:lnTo>
                  <a:lnTo>
                    <a:pt x="1138" y="705"/>
                  </a:lnTo>
                  <a:lnTo>
                    <a:pt x="1063" y="688"/>
                  </a:lnTo>
                  <a:lnTo>
                    <a:pt x="1051" y="690"/>
                  </a:lnTo>
                  <a:lnTo>
                    <a:pt x="1035" y="691"/>
                  </a:lnTo>
                  <a:lnTo>
                    <a:pt x="1030" y="697"/>
                  </a:lnTo>
                  <a:lnTo>
                    <a:pt x="1017" y="702"/>
                  </a:lnTo>
                  <a:lnTo>
                    <a:pt x="1012" y="708"/>
                  </a:lnTo>
                  <a:lnTo>
                    <a:pt x="999" y="712"/>
                  </a:lnTo>
                  <a:lnTo>
                    <a:pt x="1006" y="717"/>
                  </a:lnTo>
                  <a:lnTo>
                    <a:pt x="997" y="724"/>
                  </a:lnTo>
                  <a:lnTo>
                    <a:pt x="997" y="730"/>
                  </a:lnTo>
                  <a:lnTo>
                    <a:pt x="999" y="742"/>
                  </a:lnTo>
                  <a:lnTo>
                    <a:pt x="1003" y="727"/>
                  </a:lnTo>
                  <a:lnTo>
                    <a:pt x="1005" y="732"/>
                  </a:lnTo>
                  <a:lnTo>
                    <a:pt x="1005" y="738"/>
                  </a:lnTo>
                  <a:lnTo>
                    <a:pt x="1012" y="742"/>
                  </a:lnTo>
                  <a:lnTo>
                    <a:pt x="1017" y="738"/>
                  </a:lnTo>
                  <a:lnTo>
                    <a:pt x="1026" y="733"/>
                  </a:lnTo>
                  <a:lnTo>
                    <a:pt x="1032" y="735"/>
                  </a:lnTo>
                  <a:lnTo>
                    <a:pt x="1039" y="733"/>
                  </a:lnTo>
                  <a:lnTo>
                    <a:pt x="1047" y="730"/>
                  </a:lnTo>
                  <a:lnTo>
                    <a:pt x="1056" y="723"/>
                  </a:lnTo>
                  <a:lnTo>
                    <a:pt x="1065" y="720"/>
                  </a:lnTo>
                  <a:lnTo>
                    <a:pt x="1072" y="717"/>
                  </a:lnTo>
                  <a:lnTo>
                    <a:pt x="1065" y="732"/>
                  </a:lnTo>
                  <a:lnTo>
                    <a:pt x="1075" y="726"/>
                  </a:lnTo>
                  <a:lnTo>
                    <a:pt x="1086" y="720"/>
                  </a:lnTo>
                  <a:lnTo>
                    <a:pt x="1090" y="735"/>
                  </a:lnTo>
                  <a:lnTo>
                    <a:pt x="1093" y="741"/>
                  </a:lnTo>
                  <a:lnTo>
                    <a:pt x="1101" y="739"/>
                  </a:lnTo>
                  <a:lnTo>
                    <a:pt x="1102" y="729"/>
                  </a:lnTo>
                  <a:lnTo>
                    <a:pt x="1111" y="717"/>
                  </a:lnTo>
                  <a:lnTo>
                    <a:pt x="1108" y="729"/>
                  </a:lnTo>
                  <a:lnTo>
                    <a:pt x="1108" y="744"/>
                  </a:lnTo>
                  <a:lnTo>
                    <a:pt x="1117" y="741"/>
                  </a:lnTo>
                  <a:lnTo>
                    <a:pt x="1137" y="742"/>
                  </a:lnTo>
                  <a:lnTo>
                    <a:pt x="1144" y="744"/>
                  </a:lnTo>
                  <a:lnTo>
                    <a:pt x="1033" y="829"/>
                  </a:lnTo>
                  <a:lnTo>
                    <a:pt x="1005" y="831"/>
                  </a:lnTo>
                  <a:lnTo>
                    <a:pt x="1006" y="802"/>
                  </a:lnTo>
                  <a:lnTo>
                    <a:pt x="945" y="753"/>
                  </a:lnTo>
                  <a:lnTo>
                    <a:pt x="946" y="747"/>
                  </a:lnTo>
                  <a:lnTo>
                    <a:pt x="777" y="609"/>
                  </a:lnTo>
                  <a:lnTo>
                    <a:pt x="697" y="622"/>
                  </a:lnTo>
                  <a:lnTo>
                    <a:pt x="697" y="630"/>
                  </a:lnTo>
                  <a:lnTo>
                    <a:pt x="661" y="633"/>
                  </a:lnTo>
                  <a:lnTo>
                    <a:pt x="439" y="477"/>
                  </a:lnTo>
                  <a:lnTo>
                    <a:pt x="439" y="324"/>
                  </a:lnTo>
                  <a:lnTo>
                    <a:pt x="451" y="315"/>
                  </a:lnTo>
                  <a:lnTo>
                    <a:pt x="451" y="297"/>
                  </a:lnTo>
                  <a:lnTo>
                    <a:pt x="355" y="219"/>
                  </a:lnTo>
                  <a:lnTo>
                    <a:pt x="292" y="237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1EA9FE"/>
                </a:gs>
                <a:gs pos="100000">
                  <a:schemeClr val="bg1"/>
                </a:gs>
              </a:gsLst>
              <a:lin ang="2700000" scaled="1"/>
            </a:gradFill>
            <a:ln w="3175" cmpd="sng">
              <a:noFill/>
              <a:round/>
              <a:headEnd/>
              <a:tailEnd/>
            </a:ln>
          </p:spPr>
          <p:txBody>
            <a:bodyPr/>
            <a:lstStyle/>
            <a:p>
              <a:pPr latinLnBrk="0"/>
              <a:endParaRPr kumimoji="0" lang="ko-KR" altLang="en-US">
                <a:solidFill>
                  <a:srgbClr val="000000"/>
                </a:solidFill>
                <a:latin typeface="Arial" charset="0"/>
              </a:endParaRPr>
            </a:p>
          </p:txBody>
        </p:sp>
      </p:grpSp>
      <p:pic>
        <p:nvPicPr>
          <p:cNvPr id="119810" name="Picture 2" descr="http://www.aspect.net.au/wps/wcm/connect/8aa2850041f5141ab8ffb8d1047c5502/Pro_ASH_JSWB_im2_750w_515h.jpg?MOD=AJPERES&amp;CACHEID=8aa2850041f5141ab8ffb8d1047c550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81794" y="4700802"/>
            <a:ext cx="2442334" cy="1677070"/>
          </a:xfrm>
          <a:prstGeom prst="rect">
            <a:avLst/>
          </a:prstGeom>
          <a:noFill/>
        </p:spPr>
      </p:pic>
      <p:pic>
        <p:nvPicPr>
          <p:cNvPr id="119812" name="Picture 4" descr="http://www.seditalsrl.com/images/jswb-shanghai-2011.jpg"/>
          <p:cNvPicPr>
            <a:picLocks noChangeAspect="1" noChangeArrowheads="1"/>
          </p:cNvPicPr>
          <p:nvPr/>
        </p:nvPicPr>
        <p:blipFill>
          <a:blip r:embed="rId7" cstate="print"/>
          <a:srcRect t="6620"/>
          <a:stretch>
            <a:fillRect/>
          </a:stretch>
        </p:blipFill>
        <p:spPr bwMode="auto">
          <a:xfrm>
            <a:off x="6120727" y="4701683"/>
            <a:ext cx="2267697" cy="1679645"/>
          </a:xfrm>
          <a:prstGeom prst="rect">
            <a:avLst/>
          </a:prstGeom>
          <a:noFill/>
        </p:spPr>
      </p:pic>
      <p:sp>
        <p:nvSpPr>
          <p:cNvPr id="22" name="Text Box 9"/>
          <p:cNvSpPr txBox="1">
            <a:spLocks noChangeArrowheads="1"/>
          </p:cNvSpPr>
          <p:nvPr/>
        </p:nvSpPr>
        <p:spPr bwMode="auto">
          <a:xfrm>
            <a:off x="1331640" y="260648"/>
            <a:ext cx="363593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2400" b="1" dirty="0" smtClean="0">
                <a:solidFill>
                  <a:schemeClr val="bg1"/>
                </a:solidFill>
                <a:latin typeface="Arial" charset="0"/>
              </a:rPr>
              <a:t>JSWB Shopping Centre</a:t>
            </a:r>
            <a:endParaRPr lang="en-US" altLang="ko-KR" sz="2400" b="1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  </a:t>
            </a:r>
            <a:r>
              <a:rPr lang="en-GB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|</a:t>
            </a:r>
            <a:fld id="{D461EA4C-A0CD-46AE-8FF5-06D5D0F3310E}" type="slidenum">
              <a:rPr lang="en-GB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/>
              <a:t>48</a:t>
            </a:fld>
            <a:endParaRPr lang="en-GB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0" name="Footer Placeholder 2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2012 Samsung Electronics Ltd.</a:t>
            </a:r>
            <a:endParaRPr lang="en-GB"/>
          </a:p>
        </p:txBody>
      </p:sp>
    </p:spTree>
  </p:cSld>
  <p:clrMapOvr>
    <a:masterClrMapping/>
  </p:clrMapOvr>
  <p:transition advClick="0" advTm="4000">
    <p:pull dir="d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1"/>
          <p:cNvSpPr>
            <a:spLocks noChangeArrowheads="1"/>
          </p:cNvSpPr>
          <p:nvPr/>
        </p:nvSpPr>
        <p:spPr bwMode="auto">
          <a:xfrm>
            <a:off x="428596" y="1120920"/>
            <a:ext cx="8429684" cy="2786082"/>
          </a:xfrm>
          <a:prstGeom prst="roundRect">
            <a:avLst>
              <a:gd name="adj" fmla="val 3920"/>
            </a:avLst>
          </a:prstGeom>
          <a:ln w="9525">
            <a:solidFill>
              <a:srgbClr val="FFFFFF"/>
            </a:solidFill>
            <a:round/>
            <a:headEnd/>
            <a:tailEnd/>
          </a:ln>
          <a:effectLst/>
        </p:spPr>
        <p:style>
          <a:lnRef idx="0">
            <a:scrgbClr r="0" g="0" b="0"/>
          </a:lnRef>
          <a:fillRef idx="1003">
            <a:schemeClr val="lt1"/>
          </a:fillRef>
          <a:effectRef idx="0">
            <a:scrgbClr r="0" g="0" b="0"/>
          </a:effectRef>
          <a:fontRef idx="major"/>
        </p:style>
        <p:txBody>
          <a:bodyPr wrap="none" anchor="ctr"/>
          <a:lstStyle/>
          <a:p>
            <a:pPr algn="ctr" eaLnBrk="0" hangingPunct="0"/>
            <a:endParaRPr lang="ko-KR" altLang="en-US" sz="1200" b="1">
              <a:solidFill>
                <a:srgbClr val="FFFFFF"/>
              </a:solidFill>
              <a:latin typeface="Arial" charset="0"/>
            </a:endParaRPr>
          </a:p>
        </p:txBody>
      </p:sp>
      <p:grpSp>
        <p:nvGrpSpPr>
          <p:cNvPr id="2" name="Group 21"/>
          <p:cNvGrpSpPr/>
          <p:nvPr/>
        </p:nvGrpSpPr>
        <p:grpSpPr>
          <a:xfrm>
            <a:off x="4214810" y="1297151"/>
            <a:ext cx="1527175" cy="277813"/>
            <a:chOff x="4187833" y="962025"/>
            <a:chExt cx="1527175" cy="277813"/>
          </a:xfrm>
        </p:grpSpPr>
        <p:sp>
          <p:nvSpPr>
            <p:cNvPr id="7" name="직사각형 16"/>
            <p:cNvSpPr/>
            <p:nvPr/>
          </p:nvSpPr>
          <p:spPr bwMode="auto">
            <a:xfrm>
              <a:off x="4203008" y="996935"/>
              <a:ext cx="1512000" cy="222250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/>
          </p:spPr>
          <p:style>
            <a:lnRef idx="0">
              <a:schemeClr val="dk1"/>
            </a:lnRef>
            <a:fillRef idx="1003">
              <a:schemeClr val="dk2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ko-KR" altLang="en-US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8" name="직사각형 18"/>
            <p:cNvSpPr>
              <a:spLocks noChangeArrowheads="1"/>
            </p:cNvSpPr>
            <p:nvPr/>
          </p:nvSpPr>
          <p:spPr bwMode="auto">
            <a:xfrm>
              <a:off x="4187833" y="962025"/>
              <a:ext cx="1527175" cy="2778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altLang="ko-KR" sz="1200" b="1" dirty="0">
                  <a:solidFill>
                    <a:prstClr val="white"/>
                  </a:solidFill>
                  <a:latin typeface="Arial" charset="0"/>
                  <a:cs typeface="Arial" charset="0"/>
                </a:rPr>
                <a:t>Information</a:t>
              </a:r>
              <a:endParaRPr lang="ko-KR" altLang="en-US" sz="1200" dirty="0">
                <a:solidFill>
                  <a:prstClr val="white"/>
                </a:solidFill>
              </a:endParaRPr>
            </a:p>
          </p:txBody>
        </p:sp>
      </p:grpSp>
      <p:cxnSp>
        <p:nvCxnSpPr>
          <p:cNvPr id="14" name="직선 연결선 17"/>
          <p:cNvCxnSpPr/>
          <p:nvPr/>
        </p:nvCxnSpPr>
        <p:spPr bwMode="auto">
          <a:xfrm rot="5400000">
            <a:off x="2754630" y="2512543"/>
            <a:ext cx="2783204" cy="5717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8" name="Text Box 68"/>
          <p:cNvSpPr txBox="1">
            <a:spLocks noChangeArrowheads="1"/>
          </p:cNvSpPr>
          <p:nvPr/>
        </p:nvSpPr>
        <p:spPr bwMode="auto">
          <a:xfrm>
            <a:off x="709584" y="4261475"/>
            <a:ext cx="801823" cy="286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altLang="ko-KR" sz="1400" b="1" dirty="0" smtClean="0">
                <a:solidFill>
                  <a:srgbClr val="EEECE1">
                    <a:lumMod val="25000"/>
                  </a:srgbClr>
                </a:solidFill>
                <a:latin typeface="Arial" pitchFamily="34" charset="0"/>
                <a:ea typeface="굴림" pitchFamily="50" charset="-127"/>
                <a:cs typeface="Arial" pitchFamily="34" charset="0"/>
              </a:rPr>
              <a:t>Images</a:t>
            </a:r>
            <a:endParaRPr lang="en-US" altLang="ko-KR" sz="1400" b="1" dirty="0">
              <a:solidFill>
                <a:srgbClr val="EEECE1">
                  <a:lumMod val="25000"/>
                </a:srgbClr>
              </a:solidFill>
              <a:latin typeface="Arial" pitchFamily="34" charset="0"/>
              <a:ea typeface="굴림" pitchFamily="50" charset="-127"/>
              <a:cs typeface="Arial" pitchFamily="34" charset="0"/>
            </a:endParaRPr>
          </a:p>
        </p:txBody>
      </p:sp>
      <p:pic>
        <p:nvPicPr>
          <p:cNvPr id="29" name="Picture 51" descr="Play"/>
          <p:cNvPicPr>
            <a:picLocks noChangeAspect="1" noChangeArrowheads="1"/>
          </p:cNvPicPr>
          <p:nvPr/>
        </p:nvPicPr>
        <p:blipFill>
          <a:blip r:embed="rId3" cstate="print">
            <a:grayscl/>
          </a:blip>
          <a:srcRect/>
          <a:stretch>
            <a:fillRect/>
          </a:stretch>
        </p:blipFill>
        <p:spPr bwMode="auto">
          <a:xfrm>
            <a:off x="428596" y="4258300"/>
            <a:ext cx="295275" cy="29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7" name="표 37"/>
          <p:cNvGraphicFramePr>
            <a:graphicFrameLocks noGrp="1"/>
          </p:cNvGraphicFramePr>
          <p:nvPr/>
        </p:nvGraphicFramePr>
        <p:xfrm>
          <a:off x="4286248" y="1743189"/>
          <a:ext cx="4384675" cy="1878061"/>
        </p:xfrm>
        <a:graphic>
          <a:graphicData uri="http://schemas.openxmlformats.org/drawingml/2006/table">
            <a:tbl>
              <a:tblPr/>
              <a:tblGrid>
                <a:gridCol w="1857388"/>
                <a:gridCol w="2527287"/>
              </a:tblGrid>
              <a:tr h="26383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Project   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Retail</a:t>
                      </a:r>
                      <a:endParaRPr kumimoji="0" lang="ko-KR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</a:tr>
              <a:tr h="26383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Location</a:t>
                      </a:r>
                      <a:endParaRPr kumimoji="0" lang="ko-KR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Istanbul, Turkey</a:t>
                      </a:r>
                      <a:endParaRPr kumimoji="0" lang="ko-KR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383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Completion</a:t>
                      </a:r>
                      <a:endParaRPr kumimoji="0" lang="ko-KR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2008</a:t>
                      </a:r>
                      <a:endParaRPr kumimoji="0" lang="ko-KR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</a:tr>
              <a:tr h="35406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Number of outdoor</a:t>
                      </a:r>
                      <a:endParaRPr kumimoji="0" lang="ko-KR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193</a:t>
                      </a:r>
                      <a:endParaRPr kumimoji="0" lang="en-US" altLang="ko-KR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383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Number of indoor</a:t>
                      </a:r>
                      <a:endParaRPr kumimoji="0" lang="ko-KR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1,561</a:t>
                      </a:r>
                      <a:endParaRPr kumimoji="0" lang="ko-KR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</a:tr>
              <a:tr h="26383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Control solution</a:t>
                      </a:r>
                      <a:endParaRPr kumimoji="0" lang="ko-KR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CN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DMS, S-NET 3</a:t>
                      </a:r>
                      <a:endParaRPr kumimoji="0" lang="ko-KR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2" name="Text Box 9"/>
          <p:cNvSpPr txBox="1">
            <a:spLocks noChangeArrowheads="1"/>
          </p:cNvSpPr>
          <p:nvPr/>
        </p:nvSpPr>
        <p:spPr bwMode="auto">
          <a:xfrm>
            <a:off x="1331640" y="260648"/>
            <a:ext cx="242085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2400" b="1" dirty="0" smtClean="0">
                <a:solidFill>
                  <a:prstClr val="white"/>
                </a:solidFill>
                <a:latin typeface="Arial" charset="0"/>
              </a:rPr>
              <a:t>Mall of Istanbul</a:t>
            </a:r>
            <a:endParaRPr lang="en-US" altLang="ko-KR" sz="2400" b="1" dirty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  </a:t>
            </a:r>
            <a:r>
              <a:rPr lang="en-GB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|</a:t>
            </a:r>
            <a:fld id="{D461EA4C-A0CD-46AE-8FF5-06D5D0F3310E}" type="slidenum">
              <a:rPr lang="en-GB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49</a:t>
            </a:fld>
            <a:endParaRPr lang="en-GB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0" name="Footer Placeholder 2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2012 Samsung Electronics Ltd.</a:t>
            </a:r>
            <a:endParaRPr lang="en-GB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pic>
        <p:nvPicPr>
          <p:cNvPr id="19" name="Picture 3" descr="D:\레퍼런스 사이트 취합\Mall of Istanbul.jpg"/>
          <p:cNvPicPr>
            <a:picLocks noChangeAspect="1" noChangeArrowheads="1"/>
          </p:cNvPicPr>
          <p:nvPr/>
        </p:nvPicPr>
        <p:blipFill>
          <a:blip r:embed="rId4" cstate="print"/>
          <a:srcRect l="1608" r="16830"/>
          <a:stretch>
            <a:fillRect/>
          </a:stretch>
        </p:blipFill>
        <p:spPr bwMode="auto">
          <a:xfrm>
            <a:off x="467544" y="1197032"/>
            <a:ext cx="3651448" cy="2520000"/>
          </a:xfrm>
          <a:prstGeom prst="rect">
            <a:avLst/>
          </a:prstGeom>
          <a:noFill/>
        </p:spPr>
      </p:pic>
      <p:pic>
        <p:nvPicPr>
          <p:cNvPr id="24" name="Picture 2" descr="http://www.azadnegar.com/files/en/imagecache/album_full/files/en/cevahir-shopping-mall-jpg_054753_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3568" y="4644125"/>
            <a:ext cx="2296827" cy="1722620"/>
          </a:xfrm>
          <a:prstGeom prst="rect">
            <a:avLst/>
          </a:prstGeom>
          <a:noFill/>
        </p:spPr>
      </p:pic>
      <p:pic>
        <p:nvPicPr>
          <p:cNvPr id="25" name="Picture 4" descr="http://img217.imageshack.us/img217/1926/sa4000721wq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12443" y="4647766"/>
            <a:ext cx="2304256" cy="1728192"/>
          </a:xfrm>
          <a:prstGeom prst="rect">
            <a:avLst/>
          </a:prstGeom>
          <a:noFill/>
        </p:spPr>
      </p:pic>
      <p:pic>
        <p:nvPicPr>
          <p:cNvPr id="26" name="Picture 6" descr="http://imagescdn.gabriels.net/RENO/ImageReader.aspx?IDClient=180&amp;IDListing=180-l-521-4000031519&amp;W=398&amp;H=298&amp;ImageURL=http%3A%2F%2Fmedia.sothebysrealty.com%2FSIRImages%2F30ae9b64-562b-4367-9536-6ad962860f90_PMAS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37709" y="4647766"/>
            <a:ext cx="2315294" cy="1733562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>
    <p:pull dir="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9"/>
          <p:cNvSpPr txBox="1">
            <a:spLocks noChangeArrowheads="1"/>
          </p:cNvSpPr>
          <p:nvPr/>
        </p:nvSpPr>
        <p:spPr bwMode="auto">
          <a:xfrm>
            <a:off x="1331640" y="260648"/>
            <a:ext cx="323037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2400" b="1" dirty="0" smtClean="0">
                <a:solidFill>
                  <a:schemeClr val="bg1"/>
                </a:solidFill>
                <a:latin typeface="Arial" charset="0"/>
              </a:rPr>
              <a:t>Baltic Business Park</a:t>
            </a:r>
            <a:endParaRPr lang="en-US" altLang="ko-KR" sz="2400" b="1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5" name="AutoShape 21"/>
          <p:cNvSpPr>
            <a:spLocks noChangeArrowheads="1"/>
          </p:cNvSpPr>
          <p:nvPr/>
        </p:nvSpPr>
        <p:spPr bwMode="auto">
          <a:xfrm>
            <a:off x="428596" y="1073750"/>
            <a:ext cx="8429684" cy="2786082"/>
          </a:xfrm>
          <a:prstGeom prst="roundRect">
            <a:avLst>
              <a:gd name="adj" fmla="val 3920"/>
            </a:avLst>
          </a:prstGeom>
          <a:ln w="9525">
            <a:solidFill>
              <a:srgbClr val="FFFFFF"/>
            </a:solidFill>
            <a:round/>
            <a:headEnd/>
            <a:tailEnd/>
          </a:ln>
          <a:effectLst/>
        </p:spPr>
        <p:style>
          <a:lnRef idx="0">
            <a:scrgbClr r="0" g="0" b="0"/>
          </a:lnRef>
          <a:fillRef idx="1003">
            <a:schemeClr val="lt1"/>
          </a:fillRef>
          <a:effectRef idx="0">
            <a:scrgbClr r="0" g="0" b="0"/>
          </a:effectRef>
          <a:fontRef idx="major"/>
        </p:style>
        <p:txBody>
          <a:bodyPr wrap="none" anchor="ctr"/>
          <a:lstStyle/>
          <a:p>
            <a:pPr algn="ctr" eaLnBrk="0" hangingPunct="0"/>
            <a:endParaRPr lang="ko-KR" altLang="en-US" sz="1200" b="1">
              <a:solidFill>
                <a:srgbClr val="FFFFFF"/>
              </a:solidFill>
              <a:latin typeface="Arial" charset="0"/>
            </a:endParaRPr>
          </a:p>
        </p:txBody>
      </p:sp>
      <p:graphicFrame>
        <p:nvGraphicFramePr>
          <p:cNvPr id="8" name="표 37"/>
          <p:cNvGraphicFramePr>
            <a:graphicFrameLocks noGrp="1"/>
          </p:cNvGraphicFramePr>
          <p:nvPr/>
        </p:nvGraphicFramePr>
        <p:xfrm>
          <a:off x="4230688" y="1686541"/>
          <a:ext cx="4384675" cy="1958977"/>
        </p:xfrm>
        <a:graphic>
          <a:graphicData uri="http://schemas.openxmlformats.org/drawingml/2006/table">
            <a:tbl>
              <a:tblPr/>
              <a:tblGrid>
                <a:gridCol w="1812925"/>
                <a:gridCol w="2571750"/>
              </a:tblGrid>
              <a:tr h="366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Project   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Office Park</a:t>
                      </a:r>
                      <a:endParaRPr kumimoji="0" lang="ko-KR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</a:tr>
              <a:tr h="366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Location</a:t>
                      </a:r>
                      <a:endParaRPr kumimoji="0" lang="ko-KR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Szczecin, Poland</a:t>
                      </a:r>
                      <a:endParaRPr kumimoji="0" lang="ko-KR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6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Date of Completion</a:t>
                      </a:r>
                      <a:endParaRPr kumimoji="0" lang="ko-KR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CN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Q3 2012</a:t>
                      </a:r>
                      <a:endParaRPr kumimoji="0" lang="ko-KR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</a:tr>
              <a:tr h="4921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Size</a:t>
                      </a:r>
                      <a:endParaRPr kumimoji="0" lang="ko-KR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26,000</a:t>
                      </a:r>
                      <a:r>
                        <a:rPr kumimoji="0" lang="hu-HU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 m</a:t>
                      </a:r>
                      <a:r>
                        <a:rPr kumimoji="0" lang="hu-HU" altLang="ko-KR" sz="1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2</a:t>
                      </a:r>
                      <a:endParaRPr kumimoji="0" lang="en-US" altLang="ko-KR" sz="1400" b="0" i="0" u="none" strike="noStrike" cap="none" normalizeH="0" baseline="3000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6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Value</a:t>
                      </a:r>
                      <a:endParaRPr kumimoji="0" lang="ko-KR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CN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€ 1,000k</a:t>
                      </a:r>
                      <a:endParaRPr kumimoji="0" lang="ko-KR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</a:tr>
            </a:tbl>
          </a:graphicData>
        </a:graphic>
      </p:graphicFrame>
      <p:grpSp>
        <p:nvGrpSpPr>
          <p:cNvPr id="2" name="Group 21"/>
          <p:cNvGrpSpPr/>
          <p:nvPr/>
        </p:nvGrpSpPr>
        <p:grpSpPr>
          <a:xfrm>
            <a:off x="4214810" y="1249981"/>
            <a:ext cx="1527175" cy="277813"/>
            <a:chOff x="4187833" y="962025"/>
            <a:chExt cx="1527175" cy="277813"/>
          </a:xfrm>
        </p:grpSpPr>
        <p:sp>
          <p:nvSpPr>
            <p:cNvPr id="11" name="직사각형 16"/>
            <p:cNvSpPr/>
            <p:nvPr/>
          </p:nvSpPr>
          <p:spPr bwMode="auto">
            <a:xfrm>
              <a:off x="4203008" y="996935"/>
              <a:ext cx="1512000" cy="222250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/>
          </p:spPr>
          <p:style>
            <a:lnRef idx="0">
              <a:schemeClr val="dk1"/>
            </a:lnRef>
            <a:fillRef idx="1003">
              <a:schemeClr val="dk2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ko-KR" altLang="en-US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" name="직사각형 18"/>
            <p:cNvSpPr>
              <a:spLocks noChangeArrowheads="1"/>
            </p:cNvSpPr>
            <p:nvPr/>
          </p:nvSpPr>
          <p:spPr bwMode="auto">
            <a:xfrm>
              <a:off x="4187833" y="962025"/>
              <a:ext cx="1527175" cy="2778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altLang="ko-KR" sz="1200" b="1" dirty="0">
                  <a:solidFill>
                    <a:prstClr val="white"/>
                  </a:solidFill>
                  <a:latin typeface="Arial" charset="0"/>
                  <a:cs typeface="Arial" charset="0"/>
                </a:rPr>
                <a:t>Information</a:t>
              </a:r>
              <a:endParaRPr lang="ko-KR" altLang="en-US" sz="1200" dirty="0">
                <a:solidFill>
                  <a:prstClr val="white"/>
                </a:solidFill>
              </a:endParaRPr>
            </a:p>
          </p:txBody>
        </p:sp>
      </p:grpSp>
      <p:sp>
        <p:nvSpPr>
          <p:cNvPr id="14" name="Text Box 68"/>
          <p:cNvSpPr txBox="1">
            <a:spLocks noChangeArrowheads="1"/>
          </p:cNvSpPr>
          <p:nvPr/>
        </p:nvSpPr>
        <p:spPr bwMode="auto">
          <a:xfrm>
            <a:off x="714375" y="4197396"/>
            <a:ext cx="1954213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altLang="ko-KR" sz="1400" b="1" dirty="0">
                <a:solidFill>
                  <a:srgbClr val="EEECE1">
                    <a:lumMod val="25000"/>
                  </a:srgbClr>
                </a:solidFill>
                <a:latin typeface="Arial" pitchFamily="34" charset="0"/>
                <a:ea typeface="굴림" pitchFamily="50" charset="-127"/>
                <a:cs typeface="Arial" pitchFamily="34" charset="0"/>
              </a:rPr>
              <a:t>Equipment Selection</a:t>
            </a:r>
          </a:p>
        </p:txBody>
      </p:sp>
      <p:pic>
        <p:nvPicPr>
          <p:cNvPr id="15" name="Picture 51" descr="Play"/>
          <p:cNvPicPr>
            <a:picLocks noChangeAspect="1" noChangeArrowheads="1"/>
          </p:cNvPicPr>
          <p:nvPr/>
        </p:nvPicPr>
        <p:blipFill>
          <a:blip r:embed="rId3" cstate="print">
            <a:grayscl/>
          </a:blip>
          <a:srcRect/>
          <a:stretch>
            <a:fillRect/>
          </a:stretch>
        </p:blipFill>
        <p:spPr bwMode="auto">
          <a:xfrm>
            <a:off x="433388" y="4194221"/>
            <a:ext cx="295275" cy="29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8" name="표 31"/>
          <p:cNvGraphicFramePr>
            <a:graphicFrameLocks noGrp="1"/>
          </p:cNvGraphicFramePr>
          <p:nvPr/>
        </p:nvGraphicFramePr>
        <p:xfrm>
          <a:off x="428596" y="4658820"/>
          <a:ext cx="5357849" cy="1594154"/>
        </p:xfrm>
        <a:graphic>
          <a:graphicData uri="http://schemas.openxmlformats.org/drawingml/2006/table">
            <a:tbl>
              <a:tblPr/>
              <a:tblGrid>
                <a:gridCol w="1530814"/>
                <a:gridCol w="2296221"/>
                <a:gridCol w="1530814"/>
              </a:tblGrid>
              <a:tr h="26320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Equipment</a:t>
                      </a:r>
                      <a:endParaRPr kumimoji="0" lang="ko-KR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Model Type</a:t>
                      </a:r>
                      <a:endParaRPr kumimoji="0" lang="ko-KR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Quantity</a:t>
                      </a:r>
                      <a:endParaRPr kumimoji="0" lang="ko-KR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320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Outdoor Units</a:t>
                      </a:r>
                      <a:endParaRPr kumimoji="0" lang="ko-KR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 - DVM</a:t>
                      </a:r>
                      <a:r>
                        <a:rPr kumimoji="0" lang="hu-HU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 PLUS I</a:t>
                      </a:r>
                      <a:r>
                        <a:rPr kumimoji="0" lang="en-GB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V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 - CAC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 - AHU (via AHU Kit)</a:t>
                      </a: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46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17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8</a:t>
                      </a:r>
                      <a:endParaRPr kumimoji="0" lang="ko-KR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alpha val="20000"/>
                      </a:schemeClr>
                    </a:solidFill>
                  </a:tcPr>
                </a:tc>
              </a:tr>
              <a:tr h="26320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Indoor Units</a:t>
                      </a:r>
                      <a:endParaRPr kumimoji="0" lang="ko-KR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marL="18000" marR="18000" marT="18000" marB="18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 - </a:t>
                      </a:r>
                      <a:r>
                        <a:rPr kumimoji="0" lang="en-GB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4Way Cassette S</a:t>
                      </a:r>
                      <a:endParaRPr kumimoji="0" lang="ko-KR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611</a:t>
                      </a:r>
                    </a:p>
                  </a:txBody>
                  <a:tcPr marL="18000" marR="18000" marT="18000" marB="18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8311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Control Solution</a:t>
                      </a:r>
                      <a:endParaRPr kumimoji="0" lang="ko-KR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marL="18000" marR="18000" marT="18000" marB="18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alpha val="2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 - 3x DMS 2</a:t>
                      </a: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alpha val="2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16" name="직선 연결선 17"/>
          <p:cNvCxnSpPr/>
          <p:nvPr/>
        </p:nvCxnSpPr>
        <p:spPr bwMode="auto">
          <a:xfrm rot="5400000">
            <a:off x="2754630" y="2465373"/>
            <a:ext cx="2783204" cy="5717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4" cstate="print"/>
          <a:srcRect t="4218"/>
          <a:stretch>
            <a:fillRect/>
          </a:stretch>
        </p:blipFill>
        <p:spPr bwMode="auto">
          <a:xfrm>
            <a:off x="493125" y="1210238"/>
            <a:ext cx="3574819" cy="2546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26" name="Picture 2"/>
          <p:cNvPicPr>
            <a:picLocks noChangeAspect="1" noChangeArrowheads="1"/>
          </p:cNvPicPr>
          <p:nvPr/>
        </p:nvPicPr>
        <p:blipFill>
          <a:blip r:embed="rId5" cstate="print"/>
          <a:srcRect l="29664" t="40164" r="43245" b="36862"/>
          <a:stretch>
            <a:fillRect/>
          </a:stretch>
        </p:blipFill>
        <p:spPr bwMode="auto">
          <a:xfrm>
            <a:off x="5888420" y="4651998"/>
            <a:ext cx="3074276" cy="172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  </a:t>
            </a:r>
            <a:r>
              <a:rPr lang="en-GB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|</a:t>
            </a:r>
            <a:fld id="{D461EA4C-A0CD-46AE-8FF5-06D5D0F3310E}" type="slidenum">
              <a:rPr lang="en-GB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/>
              <a:t>5</a:t>
            </a:fld>
            <a:endParaRPr lang="en-GB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2012 Samsung Electronics Ltd.</a:t>
            </a:r>
            <a:endParaRPr lang="en-GB"/>
          </a:p>
        </p:txBody>
      </p:sp>
    </p:spTree>
  </p:cSld>
  <p:clrMapOvr>
    <a:masterClrMapping/>
  </p:clrMapOvr>
  <p:transition advClick="0" advTm="4000">
    <p:pull dir="d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1"/>
          <p:cNvSpPr>
            <a:spLocks noChangeArrowheads="1"/>
          </p:cNvSpPr>
          <p:nvPr/>
        </p:nvSpPr>
        <p:spPr bwMode="auto">
          <a:xfrm>
            <a:off x="428596" y="1094344"/>
            <a:ext cx="8429684" cy="2786082"/>
          </a:xfrm>
          <a:prstGeom prst="roundRect">
            <a:avLst>
              <a:gd name="adj" fmla="val 3920"/>
            </a:avLst>
          </a:prstGeom>
          <a:ln w="9525">
            <a:solidFill>
              <a:srgbClr val="FFFFFF"/>
            </a:solidFill>
            <a:round/>
            <a:headEnd/>
            <a:tailEnd/>
          </a:ln>
          <a:effectLst/>
        </p:spPr>
        <p:style>
          <a:lnRef idx="0">
            <a:scrgbClr r="0" g="0" b="0"/>
          </a:lnRef>
          <a:fillRef idx="1003">
            <a:schemeClr val="lt1"/>
          </a:fillRef>
          <a:effectRef idx="0">
            <a:scrgbClr r="0" g="0" b="0"/>
          </a:effectRef>
          <a:fontRef idx="major"/>
        </p:style>
        <p:txBody>
          <a:bodyPr wrap="none" anchor="ctr"/>
          <a:lstStyle/>
          <a:p>
            <a:pPr algn="ctr" eaLnBrk="0" latinLnBrk="0" hangingPunct="0"/>
            <a:endParaRPr kumimoji="0" lang="ko-KR" altLang="en-US" sz="1200" b="1">
              <a:solidFill>
                <a:srgbClr val="FFFFFF"/>
              </a:solidFill>
              <a:latin typeface="Arial" charset="0"/>
            </a:endParaRPr>
          </a:p>
        </p:txBody>
      </p:sp>
      <p:graphicFrame>
        <p:nvGraphicFramePr>
          <p:cNvPr id="5" name="표 37"/>
          <p:cNvGraphicFramePr>
            <a:graphicFrameLocks noGrp="1"/>
          </p:cNvGraphicFramePr>
          <p:nvPr/>
        </p:nvGraphicFramePr>
        <p:xfrm>
          <a:off x="4286248" y="1716613"/>
          <a:ext cx="4384675" cy="1878061"/>
        </p:xfrm>
        <a:graphic>
          <a:graphicData uri="http://schemas.openxmlformats.org/drawingml/2006/table">
            <a:tbl>
              <a:tblPr/>
              <a:tblGrid>
                <a:gridCol w="1857388"/>
                <a:gridCol w="2527287"/>
              </a:tblGrid>
              <a:tr h="26383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Project   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University</a:t>
                      </a:r>
                      <a:endParaRPr kumimoji="0" lang="ko-KR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</a:tr>
              <a:tr h="26383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Location</a:t>
                      </a:r>
                      <a:endParaRPr kumimoji="0" lang="ko-KR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Tangjeong</a:t>
                      </a:r>
                      <a:r>
                        <a:rPr kumimoji="0" lang="en-US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, Korea</a:t>
                      </a:r>
                      <a:endParaRPr kumimoji="0" lang="ko-KR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383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Completion</a:t>
                      </a:r>
                      <a:endParaRPr kumimoji="0" lang="ko-KR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n/a</a:t>
                      </a:r>
                      <a:endParaRPr kumimoji="0" lang="ko-KR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</a:tr>
              <a:tr h="35406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Number of outdoor</a:t>
                      </a:r>
                      <a:endParaRPr kumimoji="0" lang="ko-KR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80</a:t>
                      </a:r>
                      <a:endParaRPr kumimoji="0" lang="en-US" altLang="ko-KR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383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Number of indoor</a:t>
                      </a:r>
                      <a:endParaRPr kumimoji="0" lang="ko-KR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600</a:t>
                      </a:r>
                      <a:endParaRPr kumimoji="0" lang="ko-KR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</a:tr>
              <a:tr h="26383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Control solution</a:t>
                      </a:r>
                      <a:endParaRPr kumimoji="0" lang="ko-KR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CN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DMS</a:t>
                      </a:r>
                      <a:endParaRPr kumimoji="0" lang="ko-KR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pSp>
        <p:nvGrpSpPr>
          <p:cNvPr id="2" name="Group 21"/>
          <p:cNvGrpSpPr/>
          <p:nvPr/>
        </p:nvGrpSpPr>
        <p:grpSpPr>
          <a:xfrm>
            <a:off x="4214810" y="1270575"/>
            <a:ext cx="1527175" cy="277813"/>
            <a:chOff x="4187833" y="962025"/>
            <a:chExt cx="1527175" cy="277813"/>
          </a:xfrm>
        </p:grpSpPr>
        <p:sp>
          <p:nvSpPr>
            <p:cNvPr id="7" name="직사각형 16"/>
            <p:cNvSpPr/>
            <p:nvPr/>
          </p:nvSpPr>
          <p:spPr bwMode="auto">
            <a:xfrm>
              <a:off x="4203008" y="996935"/>
              <a:ext cx="1512000" cy="222250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/>
          </p:spPr>
          <p:style>
            <a:lnRef idx="0">
              <a:schemeClr val="dk1"/>
            </a:lnRef>
            <a:fillRef idx="1003">
              <a:schemeClr val="dk2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ko-KR" altLang="en-US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8" name="직사각형 18"/>
            <p:cNvSpPr>
              <a:spLocks noChangeArrowheads="1"/>
            </p:cNvSpPr>
            <p:nvPr/>
          </p:nvSpPr>
          <p:spPr bwMode="auto">
            <a:xfrm>
              <a:off x="4187833" y="962025"/>
              <a:ext cx="1527175" cy="2778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altLang="ko-KR" sz="1200" b="1" dirty="0">
                  <a:solidFill>
                    <a:schemeClr val="bg1"/>
                  </a:solidFill>
                  <a:latin typeface="Arial" charset="0"/>
                  <a:cs typeface="Arial" charset="0"/>
                </a:rPr>
                <a:t>Information</a:t>
              </a:r>
              <a:endParaRPr lang="ko-KR" altLang="en-US" sz="1200" dirty="0">
                <a:solidFill>
                  <a:schemeClr val="bg1"/>
                </a:solidFill>
              </a:endParaRPr>
            </a:p>
          </p:txBody>
        </p:sp>
      </p:grpSp>
      <p:cxnSp>
        <p:nvCxnSpPr>
          <p:cNvPr id="14" name="직선 연결선 17"/>
          <p:cNvCxnSpPr/>
          <p:nvPr/>
        </p:nvCxnSpPr>
        <p:spPr bwMode="auto">
          <a:xfrm rot="5400000">
            <a:off x="2754630" y="2485967"/>
            <a:ext cx="2783204" cy="5717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8" name="Text Box 68"/>
          <p:cNvSpPr txBox="1">
            <a:spLocks noChangeArrowheads="1"/>
          </p:cNvSpPr>
          <p:nvPr/>
        </p:nvSpPr>
        <p:spPr bwMode="auto">
          <a:xfrm>
            <a:off x="709584" y="4195485"/>
            <a:ext cx="801823" cy="286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altLang="ko-KR" sz="1400" b="1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ea typeface="굴림" pitchFamily="50" charset="-127"/>
                <a:cs typeface="Arial" pitchFamily="34" charset="0"/>
              </a:rPr>
              <a:t>Images</a:t>
            </a:r>
            <a:endParaRPr lang="en-US" altLang="ko-KR" sz="1400" b="1" dirty="0">
              <a:solidFill>
                <a:schemeClr val="bg2">
                  <a:lumMod val="25000"/>
                </a:schemeClr>
              </a:solidFill>
              <a:latin typeface="Arial" pitchFamily="34" charset="0"/>
              <a:ea typeface="굴림" pitchFamily="50" charset="-127"/>
              <a:cs typeface="Arial" pitchFamily="34" charset="0"/>
            </a:endParaRPr>
          </a:p>
        </p:txBody>
      </p:sp>
      <p:pic>
        <p:nvPicPr>
          <p:cNvPr id="29" name="Picture 51" descr="Play"/>
          <p:cNvPicPr>
            <a:picLocks noChangeAspect="1" noChangeArrowheads="1"/>
          </p:cNvPicPr>
          <p:nvPr/>
        </p:nvPicPr>
        <p:blipFill>
          <a:blip r:embed="rId3" cstate="print">
            <a:grayscl/>
          </a:blip>
          <a:srcRect/>
          <a:stretch>
            <a:fillRect/>
          </a:stretch>
        </p:blipFill>
        <p:spPr bwMode="auto">
          <a:xfrm>
            <a:off x="428596" y="4192310"/>
            <a:ext cx="295275" cy="29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그림 3" descr="1.JPG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482788" y="1205546"/>
            <a:ext cx="3592598" cy="2571418"/>
          </a:xfrm>
          <a:prstGeom prst="rect">
            <a:avLst/>
          </a:prstGeom>
        </p:spPr>
      </p:pic>
      <p:pic>
        <p:nvPicPr>
          <p:cNvPr id="18" name="그림 4" descr="2.JPG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428596" y="4623089"/>
            <a:ext cx="2488462" cy="1658974"/>
          </a:xfrm>
          <a:prstGeom prst="rect">
            <a:avLst/>
          </a:prstGeom>
        </p:spPr>
      </p:pic>
      <p:pic>
        <p:nvPicPr>
          <p:cNvPr id="19" name="그림 5" descr="3.JPG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3214678" y="4620939"/>
            <a:ext cx="2532572" cy="1688381"/>
          </a:xfrm>
          <a:prstGeom prst="rect">
            <a:avLst/>
          </a:prstGeom>
        </p:spPr>
      </p:pic>
      <p:pic>
        <p:nvPicPr>
          <p:cNvPr id="20" name="그림 6" descr="4.JPG"/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6044668" y="4620939"/>
            <a:ext cx="2527860" cy="1685240"/>
          </a:xfrm>
          <a:prstGeom prst="rect">
            <a:avLst/>
          </a:prstGeom>
        </p:spPr>
      </p:pic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1331640" y="260648"/>
            <a:ext cx="328929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2400" b="1" dirty="0" err="1" smtClean="0">
                <a:solidFill>
                  <a:schemeClr val="bg1"/>
                </a:solidFill>
                <a:latin typeface="Arial" charset="0"/>
              </a:rPr>
              <a:t>Tangjeong</a:t>
            </a:r>
            <a:r>
              <a:rPr lang="en-US" altLang="ko-KR" sz="2400" b="1" dirty="0" smtClean="0">
                <a:solidFill>
                  <a:schemeClr val="bg1"/>
                </a:solidFill>
                <a:latin typeface="Arial" charset="0"/>
              </a:rPr>
              <a:t> University</a:t>
            </a:r>
            <a:endParaRPr lang="en-US" altLang="ko-KR" sz="2400" b="1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  </a:t>
            </a:r>
            <a:r>
              <a:rPr lang="en-GB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|</a:t>
            </a:r>
            <a:fld id="{D461EA4C-A0CD-46AE-8FF5-06D5D0F3310E}" type="slidenum">
              <a:rPr lang="en-GB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/>
              <a:t>50</a:t>
            </a:fld>
            <a:endParaRPr lang="en-GB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2012 Samsung Electronics Ltd.</a:t>
            </a:r>
            <a:endParaRPr lang="en-GB"/>
          </a:p>
        </p:txBody>
      </p:sp>
    </p:spTree>
  </p:cSld>
  <p:clrMapOvr>
    <a:masterClrMapping/>
  </p:clrMapOvr>
  <p:transition advClick="0" advTm="4000">
    <p:pull dir="d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1"/>
          <p:cNvSpPr>
            <a:spLocks noChangeArrowheads="1"/>
          </p:cNvSpPr>
          <p:nvPr/>
        </p:nvSpPr>
        <p:spPr bwMode="auto">
          <a:xfrm>
            <a:off x="428596" y="1124744"/>
            <a:ext cx="8429684" cy="2786082"/>
          </a:xfrm>
          <a:prstGeom prst="roundRect">
            <a:avLst>
              <a:gd name="adj" fmla="val 3920"/>
            </a:avLst>
          </a:prstGeom>
          <a:ln w="9525">
            <a:solidFill>
              <a:srgbClr val="FFFFFF"/>
            </a:solidFill>
            <a:round/>
            <a:headEnd/>
            <a:tailEnd/>
          </a:ln>
          <a:effectLst/>
        </p:spPr>
        <p:style>
          <a:lnRef idx="0">
            <a:scrgbClr r="0" g="0" b="0"/>
          </a:lnRef>
          <a:fillRef idx="1003">
            <a:schemeClr val="lt1"/>
          </a:fillRef>
          <a:effectRef idx="0">
            <a:scrgbClr r="0" g="0" b="0"/>
          </a:effectRef>
          <a:fontRef idx="major"/>
        </p:style>
        <p:txBody>
          <a:bodyPr wrap="none" anchor="ctr"/>
          <a:lstStyle/>
          <a:p>
            <a:pPr algn="ctr" eaLnBrk="0" hangingPunct="0"/>
            <a:endParaRPr lang="ko-KR" altLang="en-US" sz="1200" b="1">
              <a:solidFill>
                <a:srgbClr val="FFFFFF"/>
              </a:solidFill>
              <a:latin typeface="Arial" charset="0"/>
            </a:endParaRPr>
          </a:p>
        </p:txBody>
      </p:sp>
      <p:graphicFrame>
        <p:nvGraphicFramePr>
          <p:cNvPr id="5" name="표 37"/>
          <p:cNvGraphicFramePr>
            <a:graphicFrameLocks noGrp="1"/>
          </p:cNvGraphicFramePr>
          <p:nvPr/>
        </p:nvGraphicFramePr>
        <p:xfrm>
          <a:off x="4286248" y="1747013"/>
          <a:ext cx="4384675" cy="2091421"/>
        </p:xfrm>
        <a:graphic>
          <a:graphicData uri="http://schemas.openxmlformats.org/drawingml/2006/table">
            <a:tbl>
              <a:tblPr/>
              <a:tblGrid>
                <a:gridCol w="1857388"/>
                <a:gridCol w="2527287"/>
              </a:tblGrid>
              <a:tr h="26383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Project   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Education</a:t>
                      </a:r>
                      <a:endParaRPr kumimoji="0" lang="ko-KR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</a:tr>
              <a:tr h="26383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Location</a:t>
                      </a:r>
                      <a:endParaRPr kumimoji="0" lang="ko-KR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Shanghai, China</a:t>
                      </a:r>
                      <a:endParaRPr kumimoji="0" lang="ko-KR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383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Completion</a:t>
                      </a:r>
                      <a:endParaRPr kumimoji="0" lang="ko-KR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2008</a:t>
                      </a:r>
                      <a:endParaRPr kumimoji="0" lang="ko-KR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</a:tr>
              <a:tr h="35406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Number of outdoor</a:t>
                      </a:r>
                      <a:endParaRPr kumimoji="0" lang="ko-KR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134</a:t>
                      </a:r>
                      <a:endParaRPr kumimoji="0" lang="en-US" altLang="ko-KR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383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Number of indoor</a:t>
                      </a:r>
                      <a:endParaRPr kumimoji="0" lang="ko-KR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1,009</a:t>
                      </a:r>
                      <a:endParaRPr kumimoji="0" lang="ko-KR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</a:tr>
              <a:tr h="26383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Control solution</a:t>
                      </a:r>
                      <a:endParaRPr kumimoji="0" lang="ko-KR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CN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DMS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CN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S-NET 3</a:t>
                      </a:r>
                      <a:endParaRPr kumimoji="0" lang="ko-KR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pSp>
        <p:nvGrpSpPr>
          <p:cNvPr id="2" name="Group 21"/>
          <p:cNvGrpSpPr/>
          <p:nvPr/>
        </p:nvGrpSpPr>
        <p:grpSpPr>
          <a:xfrm>
            <a:off x="4214810" y="1300975"/>
            <a:ext cx="1527175" cy="277813"/>
            <a:chOff x="4187833" y="962025"/>
            <a:chExt cx="1527175" cy="277813"/>
          </a:xfrm>
        </p:grpSpPr>
        <p:sp>
          <p:nvSpPr>
            <p:cNvPr id="7" name="직사각형 16"/>
            <p:cNvSpPr/>
            <p:nvPr/>
          </p:nvSpPr>
          <p:spPr bwMode="auto">
            <a:xfrm>
              <a:off x="4203008" y="996935"/>
              <a:ext cx="1512000" cy="222250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/>
          </p:spPr>
          <p:style>
            <a:lnRef idx="0">
              <a:schemeClr val="dk1"/>
            </a:lnRef>
            <a:fillRef idx="1003">
              <a:schemeClr val="dk2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ko-KR" altLang="en-US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8" name="직사각형 18"/>
            <p:cNvSpPr>
              <a:spLocks noChangeArrowheads="1"/>
            </p:cNvSpPr>
            <p:nvPr/>
          </p:nvSpPr>
          <p:spPr bwMode="auto">
            <a:xfrm>
              <a:off x="4187833" y="962025"/>
              <a:ext cx="1527175" cy="2778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altLang="ko-KR" sz="1200" b="1" dirty="0">
                  <a:solidFill>
                    <a:prstClr val="white"/>
                  </a:solidFill>
                  <a:latin typeface="Arial" charset="0"/>
                  <a:cs typeface="Arial" charset="0"/>
                </a:rPr>
                <a:t>Information</a:t>
              </a:r>
              <a:endParaRPr lang="ko-KR" altLang="en-US" sz="1200" dirty="0">
                <a:solidFill>
                  <a:prstClr val="white"/>
                </a:solidFill>
              </a:endParaRPr>
            </a:p>
          </p:txBody>
        </p:sp>
      </p:grpSp>
      <p:cxnSp>
        <p:nvCxnSpPr>
          <p:cNvPr id="14" name="직선 연결선 17"/>
          <p:cNvCxnSpPr/>
          <p:nvPr/>
        </p:nvCxnSpPr>
        <p:spPr bwMode="auto">
          <a:xfrm rot="5400000">
            <a:off x="2754630" y="2516367"/>
            <a:ext cx="2783204" cy="5717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8" name="Text Box 68"/>
          <p:cNvSpPr txBox="1">
            <a:spLocks noChangeArrowheads="1"/>
          </p:cNvSpPr>
          <p:nvPr/>
        </p:nvSpPr>
        <p:spPr bwMode="auto">
          <a:xfrm>
            <a:off x="709584" y="4225885"/>
            <a:ext cx="801823" cy="286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altLang="ko-KR" sz="1400" b="1" dirty="0" smtClean="0">
                <a:solidFill>
                  <a:srgbClr val="EEECE1">
                    <a:lumMod val="25000"/>
                  </a:srgbClr>
                </a:solidFill>
                <a:latin typeface="Arial" pitchFamily="34" charset="0"/>
                <a:ea typeface="굴림" pitchFamily="50" charset="-127"/>
                <a:cs typeface="Arial" pitchFamily="34" charset="0"/>
              </a:rPr>
              <a:t>Images</a:t>
            </a:r>
            <a:endParaRPr lang="en-US" altLang="ko-KR" sz="1400" b="1" dirty="0">
              <a:solidFill>
                <a:srgbClr val="EEECE1">
                  <a:lumMod val="25000"/>
                </a:srgbClr>
              </a:solidFill>
              <a:latin typeface="Arial" pitchFamily="34" charset="0"/>
              <a:ea typeface="굴림" pitchFamily="50" charset="-127"/>
              <a:cs typeface="Arial" pitchFamily="34" charset="0"/>
            </a:endParaRPr>
          </a:p>
        </p:txBody>
      </p:sp>
      <p:pic>
        <p:nvPicPr>
          <p:cNvPr id="29" name="Picture 51" descr="Play"/>
          <p:cNvPicPr>
            <a:picLocks noChangeAspect="1" noChangeArrowheads="1"/>
          </p:cNvPicPr>
          <p:nvPr/>
        </p:nvPicPr>
        <p:blipFill>
          <a:blip r:embed="rId3" cstate="print">
            <a:grayscl/>
          </a:blip>
          <a:srcRect/>
          <a:stretch>
            <a:fillRect/>
          </a:stretch>
        </p:blipFill>
        <p:spPr bwMode="auto">
          <a:xfrm>
            <a:off x="428596" y="4222710"/>
            <a:ext cx="295275" cy="29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5" descr="同济联合广场0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1176234"/>
            <a:ext cx="3496420" cy="2664891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218" name="Picture 2" descr="http://static.panoramio.com/photos/original/418133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4656267"/>
            <a:ext cx="2556605" cy="1917454"/>
          </a:xfrm>
          <a:prstGeom prst="rect">
            <a:avLst/>
          </a:prstGeom>
          <a:noFill/>
        </p:spPr>
      </p:pic>
      <p:pic>
        <p:nvPicPr>
          <p:cNvPr id="9220" name="Picture 4" descr="http://img2.chinatraveldepotstatic.com/RootELongHotels/0200/0201/40201959/5/40201959_0_5_0_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59832" y="4662388"/>
            <a:ext cx="2678041" cy="1912886"/>
          </a:xfrm>
          <a:prstGeom prst="rect">
            <a:avLst/>
          </a:prstGeom>
          <a:noFill/>
        </p:spPr>
      </p:pic>
      <p:pic>
        <p:nvPicPr>
          <p:cNvPr id="9222" name="Picture 6" descr="http://www.digitalscroll.com/sb300/sb300_portlets/success/case/samsung/images/samsung-tongji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12160" y="4659672"/>
            <a:ext cx="2949052" cy="1914049"/>
          </a:xfrm>
          <a:prstGeom prst="rect">
            <a:avLst/>
          </a:prstGeom>
          <a:noFill/>
        </p:spPr>
      </p:pic>
      <p:sp>
        <p:nvSpPr>
          <p:cNvPr id="18" name="Text Box 9"/>
          <p:cNvSpPr txBox="1">
            <a:spLocks noChangeArrowheads="1"/>
          </p:cNvSpPr>
          <p:nvPr/>
        </p:nvSpPr>
        <p:spPr bwMode="auto">
          <a:xfrm>
            <a:off x="1331640" y="260648"/>
            <a:ext cx="265611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2400" b="1" dirty="0" err="1" smtClean="0">
                <a:solidFill>
                  <a:schemeClr val="bg1"/>
                </a:solidFill>
                <a:latin typeface="Arial" charset="0"/>
              </a:rPr>
              <a:t>Tongji</a:t>
            </a:r>
            <a:r>
              <a:rPr lang="en-US" altLang="ko-KR" sz="2400" b="1" dirty="0" smtClean="0">
                <a:solidFill>
                  <a:schemeClr val="bg1"/>
                </a:solidFill>
                <a:latin typeface="Arial" charset="0"/>
              </a:rPr>
              <a:t> University</a:t>
            </a:r>
            <a:endParaRPr lang="en-US" altLang="ko-KR" sz="2400" b="1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  </a:t>
            </a:r>
            <a:r>
              <a:rPr lang="en-GB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|</a:t>
            </a:r>
            <a:fld id="{D461EA4C-A0CD-46AE-8FF5-06D5D0F3310E}" type="slidenum">
              <a:rPr lang="en-GB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/>
              <a:t>51</a:t>
            </a:fld>
            <a:endParaRPr lang="en-GB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2012 Samsung Electronics Ltd.</a:t>
            </a:r>
            <a:endParaRPr lang="en-GB"/>
          </a:p>
        </p:txBody>
      </p:sp>
    </p:spTree>
  </p:cSld>
  <p:clrMapOvr>
    <a:masterClrMapping/>
  </p:clrMapOvr>
  <p:transition advClick="0" advTm="4000">
    <p:pull dir="d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1"/>
          <p:cNvSpPr>
            <a:spLocks noChangeArrowheads="1"/>
          </p:cNvSpPr>
          <p:nvPr/>
        </p:nvSpPr>
        <p:spPr bwMode="auto">
          <a:xfrm>
            <a:off x="428596" y="1052736"/>
            <a:ext cx="8429684" cy="2786082"/>
          </a:xfrm>
          <a:prstGeom prst="roundRect">
            <a:avLst>
              <a:gd name="adj" fmla="val 3920"/>
            </a:avLst>
          </a:prstGeom>
          <a:ln w="9525">
            <a:solidFill>
              <a:srgbClr val="FFFFFF"/>
            </a:solidFill>
            <a:round/>
            <a:headEnd/>
            <a:tailEnd/>
          </a:ln>
          <a:effectLst/>
        </p:spPr>
        <p:style>
          <a:lnRef idx="0">
            <a:scrgbClr r="0" g="0" b="0"/>
          </a:lnRef>
          <a:fillRef idx="1003">
            <a:schemeClr val="lt1"/>
          </a:fillRef>
          <a:effectRef idx="0">
            <a:scrgbClr r="0" g="0" b="0"/>
          </a:effectRef>
          <a:fontRef idx="major"/>
        </p:style>
        <p:txBody>
          <a:bodyPr wrap="none" anchor="ctr"/>
          <a:lstStyle/>
          <a:p>
            <a:pPr algn="ctr" eaLnBrk="0" latinLnBrk="0" hangingPunct="0"/>
            <a:endParaRPr kumimoji="0" lang="ko-KR" altLang="en-US" sz="1200" b="1">
              <a:solidFill>
                <a:srgbClr val="FFFFFF"/>
              </a:solidFill>
              <a:latin typeface="Arial" charset="0"/>
            </a:endParaRPr>
          </a:p>
        </p:txBody>
      </p:sp>
      <p:graphicFrame>
        <p:nvGraphicFramePr>
          <p:cNvPr id="5" name="표 37"/>
          <p:cNvGraphicFramePr>
            <a:graphicFrameLocks noGrp="1"/>
          </p:cNvGraphicFramePr>
          <p:nvPr/>
        </p:nvGraphicFramePr>
        <p:xfrm>
          <a:off x="4286248" y="1675005"/>
          <a:ext cx="4384675" cy="1878061"/>
        </p:xfrm>
        <a:graphic>
          <a:graphicData uri="http://schemas.openxmlformats.org/drawingml/2006/table">
            <a:tbl>
              <a:tblPr/>
              <a:tblGrid>
                <a:gridCol w="1770072"/>
                <a:gridCol w="2614603"/>
              </a:tblGrid>
              <a:tr h="26383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Project   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Airport</a:t>
                      </a:r>
                      <a:endParaRPr kumimoji="0" lang="ko-KR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</a:tr>
              <a:tr h="26383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Location</a:t>
                      </a:r>
                      <a:endParaRPr kumimoji="0" lang="ko-KR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Shanghai, China</a:t>
                      </a:r>
                      <a:endParaRPr kumimoji="0" lang="ko-KR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383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Completion</a:t>
                      </a:r>
                      <a:endParaRPr kumimoji="0" lang="ko-KR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20</a:t>
                      </a:r>
                      <a:r>
                        <a:rPr kumimoji="0" lang="en-GB" altLang="zh-CN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09</a:t>
                      </a:r>
                      <a:endParaRPr kumimoji="0" lang="ko-KR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</a:tr>
              <a:tr h="35406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Capacity outdoor</a:t>
                      </a:r>
                      <a:endParaRPr kumimoji="0" lang="ko-KR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616 HP</a:t>
                      </a:r>
                      <a:endParaRPr kumimoji="0" lang="en-US" altLang="ko-KR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383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Number of indoor</a:t>
                      </a:r>
                      <a:endParaRPr kumimoji="0" lang="ko-KR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162</a:t>
                      </a:r>
                      <a:endParaRPr kumimoji="0" lang="ko-KR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</a:tr>
              <a:tr h="26383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Control solution</a:t>
                      </a:r>
                      <a:endParaRPr kumimoji="0" lang="ko-KR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CN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DMS, S-NET 3</a:t>
                      </a:r>
                      <a:endParaRPr kumimoji="0" lang="ko-KR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pSp>
        <p:nvGrpSpPr>
          <p:cNvPr id="6" name="Group 21"/>
          <p:cNvGrpSpPr/>
          <p:nvPr/>
        </p:nvGrpSpPr>
        <p:grpSpPr>
          <a:xfrm>
            <a:off x="4214810" y="1228967"/>
            <a:ext cx="1527175" cy="277813"/>
            <a:chOff x="4187833" y="962025"/>
            <a:chExt cx="1527175" cy="277813"/>
          </a:xfrm>
        </p:grpSpPr>
        <p:sp>
          <p:nvSpPr>
            <p:cNvPr id="7" name="직사각형 16"/>
            <p:cNvSpPr/>
            <p:nvPr/>
          </p:nvSpPr>
          <p:spPr bwMode="auto">
            <a:xfrm>
              <a:off x="4203008" y="996935"/>
              <a:ext cx="1512000" cy="222250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/>
          </p:spPr>
          <p:style>
            <a:lnRef idx="0">
              <a:schemeClr val="dk1"/>
            </a:lnRef>
            <a:fillRef idx="1003">
              <a:schemeClr val="dk2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ko-KR" altLang="en-US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8" name="직사각형 18"/>
            <p:cNvSpPr>
              <a:spLocks noChangeArrowheads="1"/>
            </p:cNvSpPr>
            <p:nvPr/>
          </p:nvSpPr>
          <p:spPr bwMode="auto">
            <a:xfrm>
              <a:off x="4187833" y="962025"/>
              <a:ext cx="1527175" cy="2778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altLang="ko-KR" sz="1200" b="1" dirty="0">
                  <a:solidFill>
                    <a:schemeClr val="bg1"/>
                  </a:solidFill>
                  <a:latin typeface="Arial" charset="0"/>
                  <a:cs typeface="Arial" charset="0"/>
                </a:rPr>
                <a:t>Information</a:t>
              </a:r>
              <a:endParaRPr lang="ko-KR" altLang="en-US" sz="1200" dirty="0">
                <a:solidFill>
                  <a:schemeClr val="bg1"/>
                </a:solidFill>
              </a:endParaRPr>
            </a:p>
          </p:txBody>
        </p:sp>
      </p:grpSp>
      <p:cxnSp>
        <p:nvCxnSpPr>
          <p:cNvPr id="14" name="직선 연결선 17"/>
          <p:cNvCxnSpPr/>
          <p:nvPr/>
        </p:nvCxnSpPr>
        <p:spPr bwMode="auto">
          <a:xfrm rot="5400000">
            <a:off x="2754630" y="2444359"/>
            <a:ext cx="2783204" cy="5717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2050" name="Picture 2" descr="http://www.nileguide.com/destination/blog/shanghai/files/2011/02/Shanghai-pudong-airport.jpg"/>
          <p:cNvPicPr>
            <a:picLocks noChangeAspect="1" noChangeArrowheads="1"/>
          </p:cNvPicPr>
          <p:nvPr/>
        </p:nvPicPr>
        <p:blipFill>
          <a:blip r:embed="rId3" cstate="print"/>
          <a:srcRect r="3999"/>
          <a:stretch>
            <a:fillRect/>
          </a:stretch>
        </p:blipFill>
        <p:spPr bwMode="auto">
          <a:xfrm>
            <a:off x="468011" y="1126163"/>
            <a:ext cx="3643338" cy="2608026"/>
          </a:xfrm>
          <a:prstGeom prst="rect">
            <a:avLst/>
          </a:prstGeom>
          <a:noFill/>
        </p:spPr>
      </p:pic>
      <p:sp>
        <p:nvSpPr>
          <p:cNvPr id="28" name="Text Box 68"/>
          <p:cNvSpPr txBox="1">
            <a:spLocks noChangeArrowheads="1"/>
          </p:cNvSpPr>
          <p:nvPr/>
        </p:nvSpPr>
        <p:spPr bwMode="auto">
          <a:xfrm>
            <a:off x="709584" y="4193291"/>
            <a:ext cx="801823" cy="286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altLang="ko-KR" sz="1400" b="1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ea typeface="굴림" pitchFamily="50" charset="-127"/>
                <a:cs typeface="Arial" pitchFamily="34" charset="0"/>
              </a:rPr>
              <a:t>Images</a:t>
            </a:r>
            <a:endParaRPr lang="en-US" altLang="ko-KR" sz="1400" b="1" dirty="0">
              <a:solidFill>
                <a:schemeClr val="bg2">
                  <a:lumMod val="25000"/>
                </a:schemeClr>
              </a:solidFill>
              <a:latin typeface="Arial" pitchFamily="34" charset="0"/>
              <a:ea typeface="굴림" pitchFamily="50" charset="-127"/>
              <a:cs typeface="Arial" pitchFamily="34" charset="0"/>
            </a:endParaRPr>
          </a:p>
        </p:txBody>
      </p:sp>
      <p:pic>
        <p:nvPicPr>
          <p:cNvPr id="29" name="Picture 51" descr="Play"/>
          <p:cNvPicPr>
            <a:picLocks noChangeAspect="1" noChangeArrowheads="1"/>
          </p:cNvPicPr>
          <p:nvPr/>
        </p:nvPicPr>
        <p:blipFill>
          <a:blip r:embed="rId4" cstate="print">
            <a:grayscl/>
          </a:blip>
          <a:srcRect/>
          <a:stretch>
            <a:fillRect/>
          </a:stretch>
        </p:blipFill>
        <p:spPr bwMode="auto">
          <a:xfrm>
            <a:off x="428596" y="4190116"/>
            <a:ext cx="295275" cy="29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6" descr="http://www.globalphotos.org/shanghai/20050930/SEPT30-S03-070.jpg"/>
          <p:cNvPicPr>
            <a:picLocks noChangeAspect="1" noChangeArrowheads="1"/>
          </p:cNvPicPr>
          <p:nvPr/>
        </p:nvPicPr>
        <p:blipFill>
          <a:blip r:embed="rId5" cstate="print"/>
          <a:srcRect b="5781"/>
          <a:stretch>
            <a:fillRect/>
          </a:stretch>
        </p:blipFill>
        <p:spPr bwMode="auto">
          <a:xfrm>
            <a:off x="428596" y="4618745"/>
            <a:ext cx="2325173" cy="1643073"/>
          </a:xfrm>
          <a:prstGeom prst="rect">
            <a:avLst/>
          </a:prstGeom>
          <a:noFill/>
        </p:spPr>
      </p:pic>
      <p:pic>
        <p:nvPicPr>
          <p:cNvPr id="2056" name="Picture 8" descr="http://www.designboom.com/contemporary/contemporaryairportdesign/4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71727" y="4621166"/>
            <a:ext cx="2456175" cy="1646546"/>
          </a:xfrm>
          <a:prstGeom prst="rect">
            <a:avLst/>
          </a:prstGeom>
          <a:noFill/>
        </p:spPr>
      </p:pic>
      <p:pic>
        <p:nvPicPr>
          <p:cNvPr id="36" name="Picture 55" descr="20060119095553f586d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429256" y="4618744"/>
            <a:ext cx="3252569" cy="164896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8" name="Text Box 9"/>
          <p:cNvSpPr txBox="1">
            <a:spLocks noChangeArrowheads="1"/>
          </p:cNvSpPr>
          <p:nvPr/>
        </p:nvSpPr>
        <p:spPr bwMode="auto">
          <a:xfrm>
            <a:off x="1331640" y="260648"/>
            <a:ext cx="389542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2400" b="1" dirty="0" smtClean="0">
                <a:solidFill>
                  <a:schemeClr val="bg1"/>
                </a:solidFill>
                <a:latin typeface="Arial" charset="0"/>
              </a:rPr>
              <a:t>Shanghai </a:t>
            </a:r>
            <a:r>
              <a:rPr lang="en-US" altLang="ko-KR" sz="2400" b="1" dirty="0" err="1" smtClean="0">
                <a:solidFill>
                  <a:schemeClr val="bg1"/>
                </a:solidFill>
                <a:latin typeface="Arial" charset="0"/>
              </a:rPr>
              <a:t>Pudong</a:t>
            </a:r>
            <a:r>
              <a:rPr lang="en-US" altLang="ko-KR" sz="2400" b="1" dirty="0" smtClean="0">
                <a:solidFill>
                  <a:schemeClr val="bg1"/>
                </a:solidFill>
                <a:latin typeface="Arial" charset="0"/>
              </a:rPr>
              <a:t> Airport</a:t>
            </a:r>
            <a:endParaRPr lang="en-US" altLang="ko-KR" sz="2400" b="1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  </a:t>
            </a:r>
            <a:r>
              <a:rPr lang="en-GB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|</a:t>
            </a:r>
            <a:fld id="{D461EA4C-A0CD-46AE-8FF5-06D5D0F3310E}" type="slidenum">
              <a:rPr lang="en-GB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/>
              <a:t>52</a:t>
            </a:fld>
            <a:endParaRPr lang="en-GB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2012 Samsung Electronics Ltd.</a:t>
            </a:r>
            <a:endParaRPr lang="en-GB"/>
          </a:p>
        </p:txBody>
      </p:sp>
    </p:spTree>
  </p:cSld>
  <p:clrMapOvr>
    <a:masterClrMapping/>
  </p:clrMapOvr>
  <p:transition advClick="0" advTm="4000">
    <p:pull dir="d"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1"/>
          <p:cNvSpPr>
            <a:spLocks noChangeArrowheads="1"/>
          </p:cNvSpPr>
          <p:nvPr/>
        </p:nvSpPr>
        <p:spPr bwMode="auto">
          <a:xfrm>
            <a:off x="428596" y="1122302"/>
            <a:ext cx="8429684" cy="2786082"/>
          </a:xfrm>
          <a:prstGeom prst="roundRect">
            <a:avLst>
              <a:gd name="adj" fmla="val 3920"/>
            </a:avLst>
          </a:prstGeom>
          <a:ln w="9525">
            <a:solidFill>
              <a:srgbClr val="FFFFFF"/>
            </a:solidFill>
            <a:round/>
            <a:headEnd/>
            <a:tailEnd/>
          </a:ln>
          <a:effectLst/>
        </p:spPr>
        <p:style>
          <a:lnRef idx="0">
            <a:scrgbClr r="0" g="0" b="0"/>
          </a:lnRef>
          <a:fillRef idx="1003">
            <a:schemeClr val="lt1"/>
          </a:fillRef>
          <a:effectRef idx="0">
            <a:scrgbClr r="0" g="0" b="0"/>
          </a:effectRef>
          <a:fontRef idx="major"/>
        </p:style>
        <p:txBody>
          <a:bodyPr wrap="none" anchor="ctr"/>
          <a:lstStyle/>
          <a:p>
            <a:pPr algn="ctr" eaLnBrk="0" hangingPunct="0"/>
            <a:endParaRPr lang="ko-KR" altLang="en-US" sz="1200" b="1">
              <a:solidFill>
                <a:srgbClr val="FFFFFF"/>
              </a:solidFill>
              <a:latin typeface="Arial" charset="0"/>
            </a:endParaRPr>
          </a:p>
        </p:txBody>
      </p:sp>
      <p:graphicFrame>
        <p:nvGraphicFramePr>
          <p:cNvPr id="5" name="표 37"/>
          <p:cNvGraphicFramePr>
            <a:graphicFrameLocks noGrp="1"/>
          </p:cNvGraphicFramePr>
          <p:nvPr/>
        </p:nvGraphicFramePr>
        <p:xfrm>
          <a:off x="4286248" y="1744571"/>
          <a:ext cx="4384675" cy="1878061"/>
        </p:xfrm>
        <a:graphic>
          <a:graphicData uri="http://schemas.openxmlformats.org/drawingml/2006/table">
            <a:tbl>
              <a:tblPr/>
              <a:tblGrid>
                <a:gridCol w="1869928"/>
                <a:gridCol w="2514747"/>
              </a:tblGrid>
              <a:tr h="26383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Project   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Airport</a:t>
                      </a:r>
                      <a:endParaRPr kumimoji="0" lang="ko-KR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</a:tr>
              <a:tr h="26383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Location</a:t>
                      </a:r>
                      <a:endParaRPr kumimoji="0" lang="ko-KR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Kiev, Ukraine</a:t>
                      </a:r>
                      <a:endParaRPr kumimoji="0" lang="ko-KR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383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Completion</a:t>
                      </a:r>
                      <a:endParaRPr kumimoji="0" lang="ko-KR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20</a:t>
                      </a:r>
                      <a:r>
                        <a:rPr kumimoji="0" lang="en-GB" altLang="zh-CN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11</a:t>
                      </a:r>
                      <a:endParaRPr kumimoji="0" lang="ko-KR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</a:tr>
              <a:tr h="35406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Number of </a:t>
                      </a:r>
                      <a:r>
                        <a:rPr kumimoji="0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outdoor</a:t>
                      </a:r>
                      <a:endParaRPr kumimoji="0" lang="ko-KR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5</a:t>
                      </a:r>
                      <a:endParaRPr kumimoji="0" lang="en-US" altLang="ko-KR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383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Number of indoor</a:t>
                      </a:r>
                      <a:endParaRPr kumimoji="0" lang="ko-KR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48</a:t>
                      </a:r>
                      <a:endParaRPr kumimoji="0" lang="ko-KR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</a:tr>
              <a:tr h="26383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Control solution</a:t>
                      </a:r>
                      <a:endParaRPr kumimoji="0" lang="ko-KR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CN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DMS 2</a:t>
                      </a:r>
                      <a:endParaRPr kumimoji="0" lang="ko-KR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pSp>
        <p:nvGrpSpPr>
          <p:cNvPr id="2" name="Group 21"/>
          <p:cNvGrpSpPr/>
          <p:nvPr/>
        </p:nvGrpSpPr>
        <p:grpSpPr>
          <a:xfrm>
            <a:off x="4214810" y="1298533"/>
            <a:ext cx="1527175" cy="277813"/>
            <a:chOff x="4187833" y="962025"/>
            <a:chExt cx="1527175" cy="277813"/>
          </a:xfrm>
        </p:grpSpPr>
        <p:sp>
          <p:nvSpPr>
            <p:cNvPr id="7" name="직사각형 16"/>
            <p:cNvSpPr/>
            <p:nvPr/>
          </p:nvSpPr>
          <p:spPr bwMode="auto">
            <a:xfrm>
              <a:off x="4203008" y="996935"/>
              <a:ext cx="1512000" cy="222250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/>
          </p:spPr>
          <p:style>
            <a:lnRef idx="0">
              <a:schemeClr val="dk1"/>
            </a:lnRef>
            <a:fillRef idx="1003">
              <a:schemeClr val="dk2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ko-KR" altLang="en-US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8" name="직사각형 18"/>
            <p:cNvSpPr>
              <a:spLocks noChangeArrowheads="1"/>
            </p:cNvSpPr>
            <p:nvPr/>
          </p:nvSpPr>
          <p:spPr bwMode="auto">
            <a:xfrm>
              <a:off x="4187833" y="962025"/>
              <a:ext cx="1527175" cy="2778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altLang="ko-KR" sz="1200" b="1" dirty="0">
                  <a:solidFill>
                    <a:prstClr val="white"/>
                  </a:solidFill>
                  <a:latin typeface="Arial" charset="0"/>
                  <a:cs typeface="Arial" charset="0"/>
                </a:rPr>
                <a:t>Information</a:t>
              </a:r>
              <a:endParaRPr lang="ko-KR" altLang="en-US" sz="1200" dirty="0">
                <a:solidFill>
                  <a:prstClr val="white"/>
                </a:solidFill>
              </a:endParaRPr>
            </a:p>
          </p:txBody>
        </p:sp>
      </p:grpSp>
      <p:cxnSp>
        <p:nvCxnSpPr>
          <p:cNvPr id="14" name="직선 연결선 17"/>
          <p:cNvCxnSpPr/>
          <p:nvPr/>
        </p:nvCxnSpPr>
        <p:spPr bwMode="auto">
          <a:xfrm rot="5400000">
            <a:off x="2754630" y="2513925"/>
            <a:ext cx="2783204" cy="5717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8" name="Text Box 68"/>
          <p:cNvSpPr txBox="1">
            <a:spLocks noChangeArrowheads="1"/>
          </p:cNvSpPr>
          <p:nvPr/>
        </p:nvSpPr>
        <p:spPr bwMode="auto">
          <a:xfrm>
            <a:off x="709584" y="4262857"/>
            <a:ext cx="801823" cy="286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altLang="ko-KR" sz="1400" b="1" dirty="0" smtClean="0">
                <a:solidFill>
                  <a:srgbClr val="EEECE1">
                    <a:lumMod val="25000"/>
                  </a:srgbClr>
                </a:solidFill>
                <a:latin typeface="Arial" pitchFamily="34" charset="0"/>
                <a:ea typeface="굴림" pitchFamily="50" charset="-127"/>
                <a:cs typeface="Arial" pitchFamily="34" charset="0"/>
              </a:rPr>
              <a:t>Images</a:t>
            </a:r>
            <a:endParaRPr lang="en-US" altLang="ko-KR" sz="1400" b="1" dirty="0">
              <a:solidFill>
                <a:srgbClr val="EEECE1">
                  <a:lumMod val="25000"/>
                </a:srgbClr>
              </a:solidFill>
              <a:latin typeface="Arial" pitchFamily="34" charset="0"/>
              <a:ea typeface="굴림" pitchFamily="50" charset="-127"/>
              <a:cs typeface="Arial" pitchFamily="34" charset="0"/>
            </a:endParaRPr>
          </a:p>
        </p:txBody>
      </p:sp>
      <p:pic>
        <p:nvPicPr>
          <p:cNvPr id="29" name="Picture 51" descr="Play"/>
          <p:cNvPicPr>
            <a:picLocks noChangeAspect="1" noChangeArrowheads="1"/>
          </p:cNvPicPr>
          <p:nvPr/>
        </p:nvPicPr>
        <p:blipFill>
          <a:blip r:embed="rId3" cstate="print">
            <a:grayscl/>
          </a:blip>
          <a:srcRect/>
          <a:stretch>
            <a:fillRect/>
          </a:stretch>
        </p:blipFill>
        <p:spPr bwMode="auto">
          <a:xfrm>
            <a:off x="428596" y="4259682"/>
            <a:ext cx="295275" cy="29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 cstate="print"/>
          <a:srcRect l="28403" t="15265" r="29372" b="32633"/>
          <a:stretch>
            <a:fillRect/>
          </a:stretch>
        </p:blipFill>
        <p:spPr bwMode="auto">
          <a:xfrm>
            <a:off x="531237" y="1189776"/>
            <a:ext cx="3536707" cy="2653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4" cstate="print"/>
          <a:srcRect l="48381" t="71475" r="29321" b="3049"/>
          <a:stretch>
            <a:fillRect/>
          </a:stretch>
        </p:blipFill>
        <p:spPr bwMode="auto">
          <a:xfrm>
            <a:off x="3499406" y="4694233"/>
            <a:ext cx="2512754" cy="1745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6" descr="http://i.obozrevatel.ua/10/1232330/330x220_25773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08894" y="4702183"/>
            <a:ext cx="2611578" cy="1741051"/>
          </a:xfrm>
          <a:prstGeom prst="rect">
            <a:avLst/>
          </a:prstGeom>
          <a:noFill/>
        </p:spPr>
      </p:pic>
      <p:pic>
        <p:nvPicPr>
          <p:cNvPr id="18" name="Picture 4" descr="http://www.ukrainebusiness.com.ua/modules/news/images/topics/5d489836-8f4c-0c6e.jpg"/>
          <p:cNvPicPr>
            <a:picLocks noChangeAspect="1" noChangeArrowheads="1"/>
          </p:cNvPicPr>
          <p:nvPr/>
        </p:nvPicPr>
        <p:blipFill>
          <a:blip r:embed="rId6" cstate="print"/>
          <a:srcRect t="15625"/>
          <a:stretch>
            <a:fillRect/>
          </a:stretch>
        </p:blipFill>
        <p:spPr bwMode="auto">
          <a:xfrm>
            <a:off x="467544" y="4702184"/>
            <a:ext cx="2824296" cy="1751152"/>
          </a:xfrm>
          <a:prstGeom prst="rect">
            <a:avLst/>
          </a:prstGeom>
          <a:noFill/>
        </p:spPr>
      </p:pic>
      <p:sp>
        <p:nvSpPr>
          <p:cNvPr id="19" name="Text Box 9"/>
          <p:cNvSpPr txBox="1">
            <a:spLocks noChangeArrowheads="1"/>
          </p:cNvSpPr>
          <p:nvPr/>
        </p:nvSpPr>
        <p:spPr bwMode="auto">
          <a:xfrm>
            <a:off x="1331640" y="260648"/>
            <a:ext cx="386496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2400" b="1" dirty="0" smtClean="0">
                <a:solidFill>
                  <a:schemeClr val="bg1"/>
                </a:solidFill>
                <a:latin typeface="Arial" charset="0"/>
              </a:rPr>
              <a:t>Kiev International Airport</a:t>
            </a:r>
            <a:endParaRPr lang="en-US" altLang="ko-KR" sz="2400" b="1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  </a:t>
            </a:r>
            <a:r>
              <a:rPr lang="en-GB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|</a:t>
            </a:r>
            <a:fld id="{D461EA4C-A0CD-46AE-8FF5-06D5D0F3310E}" type="slidenum">
              <a:rPr lang="en-GB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/>
              <a:t>53</a:t>
            </a:fld>
            <a:endParaRPr lang="en-GB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2012 Samsung Electronics Ltd.</a:t>
            </a:r>
            <a:endParaRPr lang="en-GB"/>
          </a:p>
        </p:txBody>
      </p:sp>
    </p:spTree>
  </p:cSld>
  <p:clrMapOvr>
    <a:masterClrMapping/>
  </p:clrMapOvr>
  <p:transition advClick="0" advTm="4000">
    <p:pull dir="d"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1"/>
          <p:cNvSpPr>
            <a:spLocks noChangeArrowheads="1"/>
          </p:cNvSpPr>
          <p:nvPr/>
        </p:nvSpPr>
        <p:spPr bwMode="auto">
          <a:xfrm>
            <a:off x="428596" y="1143968"/>
            <a:ext cx="8429684" cy="2786082"/>
          </a:xfrm>
          <a:prstGeom prst="roundRect">
            <a:avLst>
              <a:gd name="adj" fmla="val 3920"/>
            </a:avLst>
          </a:prstGeom>
          <a:ln w="9525">
            <a:solidFill>
              <a:srgbClr val="FFFFFF"/>
            </a:solidFill>
            <a:round/>
            <a:headEnd/>
            <a:tailEnd/>
          </a:ln>
          <a:effectLst/>
        </p:spPr>
        <p:style>
          <a:lnRef idx="0">
            <a:scrgbClr r="0" g="0" b="0"/>
          </a:lnRef>
          <a:fillRef idx="1003">
            <a:schemeClr val="lt1"/>
          </a:fillRef>
          <a:effectRef idx="0">
            <a:scrgbClr r="0" g="0" b="0"/>
          </a:effectRef>
          <a:fontRef idx="major"/>
        </p:style>
        <p:txBody>
          <a:bodyPr wrap="none" anchor="ctr"/>
          <a:lstStyle/>
          <a:p>
            <a:pPr algn="ctr" eaLnBrk="0" latinLnBrk="0" hangingPunct="0"/>
            <a:endParaRPr kumimoji="0" lang="ko-KR" altLang="en-US" sz="1200" b="1">
              <a:solidFill>
                <a:srgbClr val="FFFFFF"/>
              </a:solidFill>
              <a:latin typeface="Arial" charset="0"/>
            </a:endParaRPr>
          </a:p>
        </p:txBody>
      </p:sp>
      <p:graphicFrame>
        <p:nvGraphicFramePr>
          <p:cNvPr id="5" name="표 37"/>
          <p:cNvGraphicFramePr>
            <a:graphicFrameLocks noGrp="1"/>
          </p:cNvGraphicFramePr>
          <p:nvPr/>
        </p:nvGraphicFramePr>
        <p:xfrm>
          <a:off x="4286248" y="1766237"/>
          <a:ext cx="4384675" cy="1878061"/>
        </p:xfrm>
        <a:graphic>
          <a:graphicData uri="http://schemas.openxmlformats.org/drawingml/2006/table">
            <a:tbl>
              <a:tblPr/>
              <a:tblGrid>
                <a:gridCol w="1857388"/>
                <a:gridCol w="2527287"/>
              </a:tblGrid>
              <a:tr h="26383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Project   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Residential</a:t>
                      </a:r>
                      <a:endParaRPr kumimoji="0" lang="ko-KR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</a:tr>
              <a:tr h="26383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Location</a:t>
                      </a:r>
                      <a:endParaRPr kumimoji="0" lang="ko-KR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Seoul, Korea</a:t>
                      </a:r>
                      <a:endParaRPr kumimoji="0" lang="ko-KR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383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Completion</a:t>
                      </a:r>
                      <a:endParaRPr kumimoji="0" lang="ko-KR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2002</a:t>
                      </a:r>
                      <a:endParaRPr kumimoji="0" lang="ko-KR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</a:tr>
              <a:tr h="35406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Number of outdoor</a:t>
                      </a:r>
                      <a:endParaRPr kumimoji="0" lang="ko-KR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3,614</a:t>
                      </a:r>
                      <a:endParaRPr kumimoji="0" lang="en-US" altLang="ko-KR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383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Number of indoor</a:t>
                      </a:r>
                      <a:endParaRPr kumimoji="0" lang="ko-KR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17,731</a:t>
                      </a:r>
                      <a:endParaRPr kumimoji="0" lang="ko-KR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</a:tr>
              <a:tr h="26383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Control solution</a:t>
                      </a:r>
                      <a:endParaRPr kumimoji="0" lang="ko-KR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CN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DMS, S-NET 3</a:t>
                      </a:r>
                      <a:endParaRPr kumimoji="0" lang="ko-KR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pSp>
        <p:nvGrpSpPr>
          <p:cNvPr id="2" name="Group 21"/>
          <p:cNvGrpSpPr/>
          <p:nvPr/>
        </p:nvGrpSpPr>
        <p:grpSpPr>
          <a:xfrm>
            <a:off x="4214810" y="1320199"/>
            <a:ext cx="1527175" cy="277813"/>
            <a:chOff x="4187833" y="962025"/>
            <a:chExt cx="1527175" cy="277813"/>
          </a:xfrm>
        </p:grpSpPr>
        <p:sp>
          <p:nvSpPr>
            <p:cNvPr id="7" name="직사각형 16"/>
            <p:cNvSpPr/>
            <p:nvPr/>
          </p:nvSpPr>
          <p:spPr bwMode="auto">
            <a:xfrm>
              <a:off x="4203008" y="996935"/>
              <a:ext cx="1512000" cy="222250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/>
          </p:spPr>
          <p:style>
            <a:lnRef idx="0">
              <a:schemeClr val="dk1"/>
            </a:lnRef>
            <a:fillRef idx="1003">
              <a:schemeClr val="dk2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ko-KR" altLang="en-US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8" name="직사각형 18"/>
            <p:cNvSpPr>
              <a:spLocks noChangeArrowheads="1"/>
            </p:cNvSpPr>
            <p:nvPr/>
          </p:nvSpPr>
          <p:spPr bwMode="auto">
            <a:xfrm>
              <a:off x="4187833" y="962025"/>
              <a:ext cx="1527175" cy="2778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altLang="ko-KR" sz="1200" b="1" dirty="0">
                  <a:solidFill>
                    <a:schemeClr val="bg1"/>
                  </a:solidFill>
                  <a:latin typeface="Arial" charset="0"/>
                  <a:cs typeface="Arial" charset="0"/>
                </a:rPr>
                <a:t>Information</a:t>
              </a:r>
              <a:endParaRPr lang="ko-KR" altLang="en-US" sz="1200" dirty="0">
                <a:solidFill>
                  <a:schemeClr val="bg1"/>
                </a:solidFill>
              </a:endParaRPr>
            </a:p>
          </p:txBody>
        </p:sp>
      </p:grpSp>
      <p:cxnSp>
        <p:nvCxnSpPr>
          <p:cNvPr id="14" name="직선 연결선 17"/>
          <p:cNvCxnSpPr/>
          <p:nvPr/>
        </p:nvCxnSpPr>
        <p:spPr bwMode="auto">
          <a:xfrm rot="5400000">
            <a:off x="2754630" y="2535591"/>
            <a:ext cx="2783204" cy="5717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8" name="Text Box 68"/>
          <p:cNvSpPr txBox="1">
            <a:spLocks noChangeArrowheads="1"/>
          </p:cNvSpPr>
          <p:nvPr/>
        </p:nvSpPr>
        <p:spPr bwMode="auto">
          <a:xfrm>
            <a:off x="709584" y="4245109"/>
            <a:ext cx="801823" cy="286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altLang="ko-KR" sz="1400" b="1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ea typeface="굴림" pitchFamily="50" charset="-127"/>
                <a:cs typeface="Arial" pitchFamily="34" charset="0"/>
              </a:rPr>
              <a:t>Images</a:t>
            </a:r>
            <a:endParaRPr lang="en-US" altLang="ko-KR" sz="1400" b="1" dirty="0">
              <a:solidFill>
                <a:schemeClr val="bg2">
                  <a:lumMod val="25000"/>
                </a:schemeClr>
              </a:solidFill>
              <a:latin typeface="Arial" pitchFamily="34" charset="0"/>
              <a:ea typeface="굴림" pitchFamily="50" charset="-127"/>
              <a:cs typeface="Arial" pitchFamily="34" charset="0"/>
            </a:endParaRPr>
          </a:p>
        </p:txBody>
      </p:sp>
      <p:pic>
        <p:nvPicPr>
          <p:cNvPr id="29" name="Picture 51" descr="Play"/>
          <p:cNvPicPr>
            <a:picLocks noChangeAspect="1" noChangeArrowheads="1"/>
          </p:cNvPicPr>
          <p:nvPr/>
        </p:nvPicPr>
        <p:blipFill>
          <a:blip r:embed="rId3" cstate="print">
            <a:grayscl/>
          </a:blip>
          <a:srcRect/>
          <a:stretch>
            <a:fillRect/>
          </a:stretch>
        </p:blipFill>
        <p:spPr bwMode="auto">
          <a:xfrm>
            <a:off x="428596" y="4241934"/>
            <a:ext cx="295275" cy="29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5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34" y="1215409"/>
            <a:ext cx="3551703" cy="2676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78" name="Picture 2" descr="http://www.transparent.com/korean/files/2010/05/Hyperion_Towers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34" y="4674933"/>
            <a:ext cx="2486576" cy="1665764"/>
          </a:xfrm>
          <a:prstGeom prst="rect">
            <a:avLst/>
          </a:prstGeom>
          <a:noFill/>
        </p:spPr>
      </p:pic>
      <p:pic>
        <p:nvPicPr>
          <p:cNvPr id="24" name="Picture 5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14678" y="4684406"/>
            <a:ext cx="2472058" cy="16799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56" descr="나인브릿지2"/>
          <p:cNvPicPr>
            <a:picLocks noChangeAspect="1" noChangeArrowheads="1"/>
          </p:cNvPicPr>
          <p:nvPr/>
        </p:nvPicPr>
        <p:blipFill>
          <a:blip r:embed="rId7" cstate="print"/>
          <a:srcRect l="5180"/>
          <a:stretch>
            <a:fillRect/>
          </a:stretch>
        </p:blipFill>
        <p:spPr bwMode="auto">
          <a:xfrm>
            <a:off x="5929322" y="4693200"/>
            <a:ext cx="2897888" cy="1688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1331640" y="260648"/>
            <a:ext cx="212872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2400" b="1" dirty="0" smtClean="0">
                <a:solidFill>
                  <a:schemeClr val="bg1"/>
                </a:solidFill>
                <a:latin typeface="Arial" charset="0"/>
              </a:rPr>
              <a:t>Tower Palace</a:t>
            </a:r>
            <a:endParaRPr lang="en-US" altLang="ko-KR" sz="2400" b="1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  </a:t>
            </a:r>
            <a:r>
              <a:rPr lang="en-GB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|</a:t>
            </a:r>
            <a:fld id="{D461EA4C-A0CD-46AE-8FF5-06D5D0F3310E}" type="slidenum">
              <a:rPr lang="en-GB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/>
              <a:t>54</a:t>
            </a:fld>
            <a:endParaRPr lang="en-GB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2012 Samsung Electronics Ltd.</a:t>
            </a:r>
            <a:endParaRPr lang="en-GB"/>
          </a:p>
        </p:txBody>
      </p:sp>
    </p:spTree>
  </p:cSld>
  <p:clrMapOvr>
    <a:masterClrMapping/>
  </p:clrMapOvr>
  <p:transition advClick="0" advTm="4000">
    <p:pull dir="d"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1"/>
          <p:cNvSpPr>
            <a:spLocks noChangeArrowheads="1"/>
          </p:cNvSpPr>
          <p:nvPr/>
        </p:nvSpPr>
        <p:spPr bwMode="auto">
          <a:xfrm>
            <a:off x="428596" y="1143968"/>
            <a:ext cx="8429684" cy="2786082"/>
          </a:xfrm>
          <a:prstGeom prst="roundRect">
            <a:avLst>
              <a:gd name="adj" fmla="val 3920"/>
            </a:avLst>
          </a:prstGeom>
          <a:ln w="9525">
            <a:solidFill>
              <a:srgbClr val="FFFFFF"/>
            </a:solidFill>
            <a:round/>
            <a:headEnd/>
            <a:tailEnd/>
          </a:ln>
          <a:effectLst/>
        </p:spPr>
        <p:style>
          <a:lnRef idx="0">
            <a:scrgbClr r="0" g="0" b="0"/>
          </a:lnRef>
          <a:fillRef idx="1003">
            <a:schemeClr val="lt1"/>
          </a:fillRef>
          <a:effectRef idx="0">
            <a:scrgbClr r="0" g="0" b="0"/>
          </a:effectRef>
          <a:fontRef idx="major"/>
        </p:style>
        <p:txBody>
          <a:bodyPr wrap="none" anchor="ctr"/>
          <a:lstStyle/>
          <a:p>
            <a:pPr algn="ctr" eaLnBrk="0" hangingPunct="0"/>
            <a:endParaRPr lang="ko-KR" altLang="en-US" sz="1200" b="1">
              <a:solidFill>
                <a:srgbClr val="FFFFFF"/>
              </a:solidFill>
              <a:latin typeface="Arial" charset="0"/>
            </a:endParaRPr>
          </a:p>
        </p:txBody>
      </p:sp>
      <p:graphicFrame>
        <p:nvGraphicFramePr>
          <p:cNvPr id="5" name="표 37"/>
          <p:cNvGraphicFramePr>
            <a:graphicFrameLocks noGrp="1"/>
          </p:cNvGraphicFramePr>
          <p:nvPr/>
        </p:nvGraphicFramePr>
        <p:xfrm>
          <a:off x="4286248" y="1766237"/>
          <a:ext cx="4384675" cy="1878061"/>
        </p:xfrm>
        <a:graphic>
          <a:graphicData uri="http://schemas.openxmlformats.org/drawingml/2006/table">
            <a:tbl>
              <a:tblPr/>
              <a:tblGrid>
                <a:gridCol w="1857388"/>
                <a:gridCol w="2527287"/>
              </a:tblGrid>
              <a:tr h="26383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Project   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Residential</a:t>
                      </a:r>
                      <a:endParaRPr kumimoji="0" lang="ko-KR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</a:tr>
              <a:tr h="26383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Location</a:t>
                      </a:r>
                      <a:endParaRPr kumimoji="0" lang="ko-KR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Jakarta, Indonesia</a:t>
                      </a:r>
                      <a:endParaRPr kumimoji="0" lang="ko-KR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383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Completion</a:t>
                      </a:r>
                      <a:endParaRPr kumimoji="0" lang="ko-KR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2014</a:t>
                      </a:r>
                      <a:endParaRPr kumimoji="0" lang="ko-KR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</a:tr>
              <a:tr h="35406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Number of outdoor</a:t>
                      </a:r>
                      <a:endParaRPr kumimoji="0" lang="ko-KR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380</a:t>
                      </a:r>
                      <a:endParaRPr kumimoji="0" lang="en-US" altLang="ko-KR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383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Number of indoor</a:t>
                      </a:r>
                      <a:endParaRPr kumimoji="0" lang="ko-KR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1,223</a:t>
                      </a:r>
                      <a:endParaRPr kumimoji="0" lang="ko-KR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</a:tr>
              <a:tr h="26383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Control solution</a:t>
                      </a:r>
                      <a:endParaRPr kumimoji="0" lang="ko-KR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CN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BACNet</a:t>
                      </a:r>
                      <a:endParaRPr kumimoji="0" lang="ko-KR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pSp>
        <p:nvGrpSpPr>
          <p:cNvPr id="2" name="Group 21"/>
          <p:cNvGrpSpPr/>
          <p:nvPr/>
        </p:nvGrpSpPr>
        <p:grpSpPr>
          <a:xfrm>
            <a:off x="4214810" y="1320199"/>
            <a:ext cx="1527175" cy="277813"/>
            <a:chOff x="4187833" y="962025"/>
            <a:chExt cx="1527175" cy="277813"/>
          </a:xfrm>
        </p:grpSpPr>
        <p:sp>
          <p:nvSpPr>
            <p:cNvPr id="7" name="직사각형 16"/>
            <p:cNvSpPr/>
            <p:nvPr/>
          </p:nvSpPr>
          <p:spPr bwMode="auto">
            <a:xfrm>
              <a:off x="4203008" y="996935"/>
              <a:ext cx="1512000" cy="222250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/>
          </p:spPr>
          <p:style>
            <a:lnRef idx="0">
              <a:schemeClr val="dk1"/>
            </a:lnRef>
            <a:fillRef idx="1003">
              <a:schemeClr val="dk2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ko-KR" altLang="en-US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8" name="직사각형 18"/>
            <p:cNvSpPr>
              <a:spLocks noChangeArrowheads="1"/>
            </p:cNvSpPr>
            <p:nvPr/>
          </p:nvSpPr>
          <p:spPr bwMode="auto">
            <a:xfrm>
              <a:off x="4187833" y="962025"/>
              <a:ext cx="1527175" cy="2778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altLang="ko-KR" sz="1200" b="1" dirty="0">
                  <a:solidFill>
                    <a:prstClr val="white"/>
                  </a:solidFill>
                  <a:latin typeface="Arial" charset="0"/>
                  <a:cs typeface="Arial" charset="0"/>
                </a:rPr>
                <a:t>Information</a:t>
              </a:r>
              <a:endParaRPr lang="ko-KR" altLang="en-US" sz="1200" dirty="0">
                <a:solidFill>
                  <a:prstClr val="white"/>
                </a:solidFill>
              </a:endParaRPr>
            </a:p>
          </p:txBody>
        </p:sp>
      </p:grpSp>
      <p:cxnSp>
        <p:nvCxnSpPr>
          <p:cNvPr id="14" name="직선 연결선 17"/>
          <p:cNvCxnSpPr/>
          <p:nvPr/>
        </p:nvCxnSpPr>
        <p:spPr bwMode="auto">
          <a:xfrm rot="5400000">
            <a:off x="2754630" y="2535591"/>
            <a:ext cx="2783204" cy="5717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8" name="Text Box 68"/>
          <p:cNvSpPr txBox="1">
            <a:spLocks noChangeArrowheads="1"/>
          </p:cNvSpPr>
          <p:nvPr/>
        </p:nvSpPr>
        <p:spPr bwMode="auto">
          <a:xfrm>
            <a:off x="709584" y="4245109"/>
            <a:ext cx="801823" cy="286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altLang="ko-KR" sz="1400" b="1" dirty="0" smtClean="0">
                <a:solidFill>
                  <a:srgbClr val="EEECE1">
                    <a:lumMod val="25000"/>
                  </a:srgbClr>
                </a:solidFill>
                <a:latin typeface="Arial" pitchFamily="34" charset="0"/>
                <a:ea typeface="굴림" pitchFamily="50" charset="-127"/>
                <a:cs typeface="Arial" pitchFamily="34" charset="0"/>
              </a:rPr>
              <a:t>Images</a:t>
            </a:r>
            <a:endParaRPr lang="en-US" altLang="ko-KR" sz="1400" b="1" dirty="0">
              <a:solidFill>
                <a:srgbClr val="EEECE1">
                  <a:lumMod val="25000"/>
                </a:srgbClr>
              </a:solidFill>
              <a:latin typeface="Arial" pitchFamily="34" charset="0"/>
              <a:ea typeface="굴림" pitchFamily="50" charset="-127"/>
              <a:cs typeface="Arial" pitchFamily="34" charset="0"/>
            </a:endParaRPr>
          </a:p>
        </p:txBody>
      </p:sp>
      <p:pic>
        <p:nvPicPr>
          <p:cNvPr id="29" name="Picture 51" descr="Play"/>
          <p:cNvPicPr>
            <a:picLocks noChangeAspect="1" noChangeArrowheads="1"/>
          </p:cNvPicPr>
          <p:nvPr/>
        </p:nvPicPr>
        <p:blipFill>
          <a:blip r:embed="rId3" cstate="print">
            <a:grayscl/>
          </a:blip>
          <a:srcRect/>
          <a:stretch>
            <a:fillRect/>
          </a:stretch>
        </p:blipFill>
        <p:spPr bwMode="auto">
          <a:xfrm>
            <a:off x="428596" y="4241934"/>
            <a:ext cx="295275" cy="29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1331640" y="260648"/>
            <a:ext cx="226497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2400" b="1" dirty="0" err="1" smtClean="0">
                <a:solidFill>
                  <a:prstClr val="white"/>
                </a:solidFill>
                <a:latin typeface="Arial" charset="0"/>
              </a:rPr>
              <a:t>Rasuna</a:t>
            </a:r>
            <a:r>
              <a:rPr lang="en-US" altLang="ko-KR" sz="2400" b="1" dirty="0" smtClean="0">
                <a:solidFill>
                  <a:prstClr val="white"/>
                </a:solidFill>
                <a:latin typeface="Arial" charset="0"/>
              </a:rPr>
              <a:t> Tower</a:t>
            </a:r>
            <a:endParaRPr lang="en-US" altLang="ko-KR" sz="2400" b="1" dirty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  </a:t>
            </a:r>
            <a:r>
              <a:rPr lang="en-GB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|</a:t>
            </a:r>
            <a:fld id="{D461EA4C-A0CD-46AE-8FF5-06D5D0F3310E}" type="slidenum">
              <a:rPr lang="en-GB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55</a:t>
            </a:fld>
            <a:endParaRPr lang="en-GB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2012 Samsung Electronics Ltd.</a:t>
            </a:r>
            <a:endParaRPr lang="en-GB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pic>
        <p:nvPicPr>
          <p:cNvPr id="18" name="그림 20" descr="s사본 -Rasuna Tower View.jpg"/>
          <p:cNvPicPr>
            <a:picLocks/>
          </p:cNvPicPr>
          <p:nvPr/>
        </p:nvPicPr>
        <p:blipFill>
          <a:blip r:embed="rId4" cstate="print"/>
          <a:srcRect r="10899"/>
          <a:stretch>
            <a:fillRect/>
          </a:stretch>
        </p:blipFill>
        <p:spPr>
          <a:xfrm>
            <a:off x="539552" y="1269040"/>
            <a:ext cx="3528392" cy="2520000"/>
          </a:xfrm>
          <a:prstGeom prst="rect">
            <a:avLst/>
          </a:prstGeom>
        </p:spPr>
      </p:pic>
      <p:pic>
        <p:nvPicPr>
          <p:cNvPr id="19" name="Picture 1" descr="C:\Users\yh25.kwon\AppData\Local\Temp\hunclip1\01\huntemp.files\img0001.jp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467544" y="4664639"/>
            <a:ext cx="2480503" cy="1712129"/>
          </a:xfrm>
          <a:prstGeom prst="rect">
            <a:avLst/>
          </a:prstGeom>
          <a:noFill/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75640" y="4676214"/>
            <a:ext cx="2472824" cy="1705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412935" y="4682583"/>
            <a:ext cx="2455209" cy="16901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4000">
    <p:pull dir="d"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1"/>
          <p:cNvSpPr>
            <a:spLocks noChangeArrowheads="1"/>
          </p:cNvSpPr>
          <p:nvPr/>
        </p:nvSpPr>
        <p:spPr bwMode="auto">
          <a:xfrm>
            <a:off x="428596" y="1143968"/>
            <a:ext cx="8429684" cy="2786082"/>
          </a:xfrm>
          <a:prstGeom prst="roundRect">
            <a:avLst>
              <a:gd name="adj" fmla="val 3920"/>
            </a:avLst>
          </a:prstGeom>
          <a:ln w="9525">
            <a:solidFill>
              <a:srgbClr val="FFFFFF"/>
            </a:solidFill>
            <a:round/>
            <a:headEnd/>
            <a:tailEnd/>
          </a:ln>
          <a:effectLst/>
        </p:spPr>
        <p:style>
          <a:lnRef idx="0">
            <a:scrgbClr r="0" g="0" b="0"/>
          </a:lnRef>
          <a:fillRef idx="1003">
            <a:schemeClr val="lt1"/>
          </a:fillRef>
          <a:effectRef idx="0">
            <a:scrgbClr r="0" g="0" b="0"/>
          </a:effectRef>
          <a:fontRef idx="major"/>
        </p:style>
        <p:txBody>
          <a:bodyPr wrap="none" anchor="ctr"/>
          <a:lstStyle/>
          <a:p>
            <a:pPr algn="ctr" eaLnBrk="0" hangingPunct="0"/>
            <a:endParaRPr lang="ko-KR" altLang="en-US" sz="1200" b="1">
              <a:solidFill>
                <a:srgbClr val="FFFFFF"/>
              </a:solidFill>
              <a:latin typeface="Arial" charset="0"/>
            </a:endParaRPr>
          </a:p>
        </p:txBody>
      </p:sp>
      <p:graphicFrame>
        <p:nvGraphicFramePr>
          <p:cNvPr id="5" name="표 37"/>
          <p:cNvGraphicFramePr>
            <a:graphicFrameLocks noGrp="1"/>
          </p:cNvGraphicFramePr>
          <p:nvPr/>
        </p:nvGraphicFramePr>
        <p:xfrm>
          <a:off x="4286248" y="1766237"/>
          <a:ext cx="4384675" cy="1878061"/>
        </p:xfrm>
        <a:graphic>
          <a:graphicData uri="http://schemas.openxmlformats.org/drawingml/2006/table">
            <a:tbl>
              <a:tblPr/>
              <a:tblGrid>
                <a:gridCol w="1857388"/>
                <a:gridCol w="2527287"/>
              </a:tblGrid>
              <a:tr h="26383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Project   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Residential</a:t>
                      </a:r>
                      <a:endParaRPr kumimoji="0" lang="ko-KR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</a:tr>
              <a:tr h="26383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Location</a:t>
                      </a:r>
                      <a:endParaRPr kumimoji="0" lang="ko-KR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Taguig</a:t>
                      </a:r>
                      <a:r>
                        <a:rPr kumimoji="0" lang="en-US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, </a:t>
                      </a:r>
                      <a:r>
                        <a:rPr kumimoji="0" lang="en-US" altLang="ko-KR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Phillipines</a:t>
                      </a:r>
                      <a:r>
                        <a:rPr kumimoji="0" lang="en-US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 </a:t>
                      </a:r>
                      <a:endParaRPr kumimoji="0" lang="ko-KR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383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Completion</a:t>
                      </a:r>
                      <a:endParaRPr kumimoji="0" lang="ko-KR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2013</a:t>
                      </a:r>
                      <a:endParaRPr kumimoji="0" lang="ko-KR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</a:tr>
              <a:tr h="35406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Number of outdoor</a:t>
                      </a:r>
                      <a:endParaRPr kumimoji="0" lang="ko-KR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220 (1,720HP)</a:t>
                      </a:r>
                      <a:endParaRPr kumimoji="0" lang="en-US" altLang="ko-KR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383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Number of indoor</a:t>
                      </a:r>
                      <a:endParaRPr kumimoji="0" lang="ko-KR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895</a:t>
                      </a:r>
                      <a:endParaRPr kumimoji="0" lang="ko-KR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</a:tr>
              <a:tr h="26383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Control solution</a:t>
                      </a:r>
                      <a:endParaRPr kumimoji="0" lang="ko-KR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CN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Individual wired remote</a:t>
                      </a:r>
                      <a:endParaRPr kumimoji="0" lang="ko-KR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pSp>
        <p:nvGrpSpPr>
          <p:cNvPr id="2" name="Group 21"/>
          <p:cNvGrpSpPr/>
          <p:nvPr/>
        </p:nvGrpSpPr>
        <p:grpSpPr>
          <a:xfrm>
            <a:off x="4214810" y="1320199"/>
            <a:ext cx="1527175" cy="277813"/>
            <a:chOff x="4187833" y="962025"/>
            <a:chExt cx="1527175" cy="277813"/>
          </a:xfrm>
        </p:grpSpPr>
        <p:sp>
          <p:nvSpPr>
            <p:cNvPr id="7" name="직사각형 16"/>
            <p:cNvSpPr/>
            <p:nvPr/>
          </p:nvSpPr>
          <p:spPr bwMode="auto">
            <a:xfrm>
              <a:off x="4203008" y="996935"/>
              <a:ext cx="1512000" cy="222250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/>
          </p:spPr>
          <p:style>
            <a:lnRef idx="0">
              <a:schemeClr val="dk1"/>
            </a:lnRef>
            <a:fillRef idx="1003">
              <a:schemeClr val="dk2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ko-KR" altLang="en-US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8" name="직사각형 18"/>
            <p:cNvSpPr>
              <a:spLocks noChangeArrowheads="1"/>
            </p:cNvSpPr>
            <p:nvPr/>
          </p:nvSpPr>
          <p:spPr bwMode="auto">
            <a:xfrm>
              <a:off x="4187833" y="962025"/>
              <a:ext cx="1527175" cy="2778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altLang="ko-KR" sz="1200" b="1" dirty="0">
                  <a:solidFill>
                    <a:prstClr val="white"/>
                  </a:solidFill>
                  <a:latin typeface="Arial" charset="0"/>
                  <a:cs typeface="Arial" charset="0"/>
                </a:rPr>
                <a:t>Information</a:t>
              </a:r>
              <a:endParaRPr lang="ko-KR" altLang="en-US" sz="1200" dirty="0">
                <a:solidFill>
                  <a:prstClr val="white"/>
                </a:solidFill>
              </a:endParaRPr>
            </a:p>
          </p:txBody>
        </p:sp>
      </p:grpSp>
      <p:cxnSp>
        <p:nvCxnSpPr>
          <p:cNvPr id="14" name="직선 연결선 17"/>
          <p:cNvCxnSpPr/>
          <p:nvPr/>
        </p:nvCxnSpPr>
        <p:spPr bwMode="auto">
          <a:xfrm rot="5400000">
            <a:off x="2754630" y="2535591"/>
            <a:ext cx="2783204" cy="5717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8" name="Text Box 68"/>
          <p:cNvSpPr txBox="1">
            <a:spLocks noChangeArrowheads="1"/>
          </p:cNvSpPr>
          <p:nvPr/>
        </p:nvSpPr>
        <p:spPr bwMode="auto">
          <a:xfrm>
            <a:off x="709584" y="4245109"/>
            <a:ext cx="801823" cy="286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altLang="ko-KR" sz="1400" b="1" dirty="0" smtClean="0">
                <a:solidFill>
                  <a:srgbClr val="EEECE1">
                    <a:lumMod val="25000"/>
                  </a:srgbClr>
                </a:solidFill>
                <a:latin typeface="Arial" pitchFamily="34" charset="0"/>
                <a:ea typeface="굴림" pitchFamily="50" charset="-127"/>
                <a:cs typeface="Arial" pitchFamily="34" charset="0"/>
              </a:rPr>
              <a:t>Images</a:t>
            </a:r>
            <a:endParaRPr lang="en-US" altLang="ko-KR" sz="1400" b="1" dirty="0">
              <a:solidFill>
                <a:srgbClr val="EEECE1">
                  <a:lumMod val="25000"/>
                </a:srgbClr>
              </a:solidFill>
              <a:latin typeface="Arial" pitchFamily="34" charset="0"/>
              <a:ea typeface="굴림" pitchFamily="50" charset="-127"/>
              <a:cs typeface="Arial" pitchFamily="34" charset="0"/>
            </a:endParaRPr>
          </a:p>
        </p:txBody>
      </p:sp>
      <p:pic>
        <p:nvPicPr>
          <p:cNvPr id="29" name="Picture 51" descr="Play"/>
          <p:cNvPicPr>
            <a:picLocks noChangeAspect="1" noChangeArrowheads="1"/>
          </p:cNvPicPr>
          <p:nvPr/>
        </p:nvPicPr>
        <p:blipFill>
          <a:blip r:embed="rId3" cstate="print">
            <a:grayscl/>
          </a:blip>
          <a:srcRect/>
          <a:stretch>
            <a:fillRect/>
          </a:stretch>
        </p:blipFill>
        <p:spPr bwMode="auto">
          <a:xfrm>
            <a:off x="428596" y="4241934"/>
            <a:ext cx="295275" cy="29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1331640" y="260648"/>
            <a:ext cx="266771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2400" b="1" dirty="0" err="1" smtClean="0">
                <a:solidFill>
                  <a:prstClr val="white"/>
                </a:solidFill>
                <a:latin typeface="Arial" charset="0"/>
              </a:rPr>
              <a:t>Arya</a:t>
            </a:r>
            <a:r>
              <a:rPr lang="en-US" altLang="ko-KR" sz="2400" b="1" dirty="0" smtClean="0">
                <a:solidFill>
                  <a:prstClr val="white"/>
                </a:solidFill>
                <a:latin typeface="Arial" charset="0"/>
              </a:rPr>
              <a:t> Residences</a:t>
            </a:r>
            <a:endParaRPr lang="en-US" altLang="ko-KR" sz="2400" b="1" dirty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  </a:t>
            </a:r>
            <a:r>
              <a:rPr lang="en-GB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|</a:t>
            </a:r>
            <a:fld id="{D461EA4C-A0CD-46AE-8FF5-06D5D0F3310E}" type="slidenum">
              <a:rPr lang="en-GB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56</a:t>
            </a:fld>
            <a:endParaRPr lang="en-GB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2012 Samsung Electronics Ltd.</a:t>
            </a:r>
            <a:endParaRPr lang="en-GB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pic>
        <p:nvPicPr>
          <p:cNvPr id="22" name="Picture 2" descr="http://img715.imageshack.us/img715/3668/heightofgreenliving2cor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563" y="1237781"/>
            <a:ext cx="3591385" cy="2623267"/>
          </a:xfrm>
          <a:prstGeom prst="rect">
            <a:avLst/>
          </a:prstGeom>
          <a:noFill/>
        </p:spPr>
      </p:pic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467544" y="4731172"/>
            <a:ext cx="2872496" cy="1688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" name="Picture 4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3452021" y="4735396"/>
            <a:ext cx="2900427" cy="168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" name="Picture 4" descr="http://www.arthaland.net/Site/Code/Application/Sections/primary/properties/data/images/Arya_Gallery_group/618x464/1-arya-residences-v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93249" y="4725144"/>
            <a:ext cx="2255215" cy="1693236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>
    <p:pull dir="d"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1"/>
          <p:cNvSpPr>
            <a:spLocks noChangeArrowheads="1"/>
          </p:cNvSpPr>
          <p:nvPr/>
        </p:nvSpPr>
        <p:spPr bwMode="auto">
          <a:xfrm>
            <a:off x="428596" y="1143968"/>
            <a:ext cx="8429684" cy="2786082"/>
          </a:xfrm>
          <a:prstGeom prst="roundRect">
            <a:avLst>
              <a:gd name="adj" fmla="val 3920"/>
            </a:avLst>
          </a:prstGeom>
          <a:ln w="9525">
            <a:solidFill>
              <a:srgbClr val="FFFFFF"/>
            </a:solidFill>
            <a:round/>
            <a:headEnd/>
            <a:tailEnd/>
          </a:ln>
          <a:effectLst/>
        </p:spPr>
        <p:style>
          <a:lnRef idx="0">
            <a:scrgbClr r="0" g="0" b="0"/>
          </a:lnRef>
          <a:fillRef idx="1003">
            <a:schemeClr val="lt1"/>
          </a:fillRef>
          <a:effectRef idx="0">
            <a:scrgbClr r="0" g="0" b="0"/>
          </a:effectRef>
          <a:fontRef idx="major"/>
        </p:style>
        <p:txBody>
          <a:bodyPr wrap="none" anchor="ctr"/>
          <a:lstStyle/>
          <a:p>
            <a:pPr algn="ctr" eaLnBrk="0" hangingPunct="0"/>
            <a:endParaRPr lang="ko-KR" altLang="en-US" sz="1200" b="1">
              <a:solidFill>
                <a:srgbClr val="FFFFFF"/>
              </a:solidFill>
              <a:latin typeface="Arial" charset="0"/>
            </a:endParaRPr>
          </a:p>
        </p:txBody>
      </p:sp>
      <p:graphicFrame>
        <p:nvGraphicFramePr>
          <p:cNvPr id="5" name="표 37"/>
          <p:cNvGraphicFramePr>
            <a:graphicFrameLocks noGrp="1"/>
          </p:cNvGraphicFramePr>
          <p:nvPr/>
        </p:nvGraphicFramePr>
        <p:xfrm>
          <a:off x="4286248" y="1766237"/>
          <a:ext cx="4384675" cy="1878061"/>
        </p:xfrm>
        <a:graphic>
          <a:graphicData uri="http://schemas.openxmlformats.org/drawingml/2006/table">
            <a:tbl>
              <a:tblPr/>
              <a:tblGrid>
                <a:gridCol w="1857388"/>
                <a:gridCol w="2527287"/>
              </a:tblGrid>
              <a:tr h="26383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Project   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Residential</a:t>
                      </a:r>
                      <a:endParaRPr kumimoji="0" lang="ko-KR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</a:tr>
              <a:tr h="26383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Location</a:t>
                      </a:r>
                      <a:endParaRPr kumimoji="0" lang="ko-KR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Ajman, UAE</a:t>
                      </a:r>
                      <a:endParaRPr kumimoji="0" lang="ko-KR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383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Completion</a:t>
                      </a:r>
                      <a:endParaRPr kumimoji="0" lang="ko-KR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2012</a:t>
                      </a:r>
                      <a:endParaRPr kumimoji="0" lang="ko-KR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</a:tr>
              <a:tr h="35406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Number of outdoor</a:t>
                      </a:r>
                      <a:endParaRPr kumimoji="0" lang="ko-KR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6,754 (CAC)</a:t>
                      </a:r>
                      <a:endParaRPr kumimoji="0" lang="en-US" altLang="ko-KR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383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Number of indoor</a:t>
                      </a:r>
                      <a:endParaRPr kumimoji="0" lang="ko-KR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6,754</a:t>
                      </a:r>
                      <a:endParaRPr kumimoji="0" lang="ko-KR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</a:tr>
              <a:tr h="26383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Control solution</a:t>
                      </a:r>
                      <a:endParaRPr kumimoji="0" lang="ko-KR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CN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Individual wired remote</a:t>
                      </a:r>
                      <a:endParaRPr kumimoji="0" lang="ko-KR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pSp>
        <p:nvGrpSpPr>
          <p:cNvPr id="2" name="Group 21"/>
          <p:cNvGrpSpPr/>
          <p:nvPr/>
        </p:nvGrpSpPr>
        <p:grpSpPr>
          <a:xfrm>
            <a:off x="4214810" y="1320199"/>
            <a:ext cx="1527175" cy="277813"/>
            <a:chOff x="4187833" y="962025"/>
            <a:chExt cx="1527175" cy="277813"/>
          </a:xfrm>
        </p:grpSpPr>
        <p:sp>
          <p:nvSpPr>
            <p:cNvPr id="7" name="직사각형 16"/>
            <p:cNvSpPr/>
            <p:nvPr/>
          </p:nvSpPr>
          <p:spPr bwMode="auto">
            <a:xfrm>
              <a:off x="4203008" y="996935"/>
              <a:ext cx="1512000" cy="222250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/>
          </p:spPr>
          <p:style>
            <a:lnRef idx="0">
              <a:schemeClr val="dk1"/>
            </a:lnRef>
            <a:fillRef idx="1003">
              <a:schemeClr val="dk2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ko-KR" altLang="en-US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8" name="직사각형 18"/>
            <p:cNvSpPr>
              <a:spLocks noChangeArrowheads="1"/>
            </p:cNvSpPr>
            <p:nvPr/>
          </p:nvSpPr>
          <p:spPr bwMode="auto">
            <a:xfrm>
              <a:off x="4187833" y="962025"/>
              <a:ext cx="1527175" cy="2778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altLang="ko-KR" sz="1200" b="1" dirty="0">
                  <a:solidFill>
                    <a:prstClr val="white"/>
                  </a:solidFill>
                  <a:latin typeface="Arial" charset="0"/>
                  <a:cs typeface="Arial" charset="0"/>
                </a:rPr>
                <a:t>Information</a:t>
              </a:r>
              <a:endParaRPr lang="ko-KR" altLang="en-US" sz="1200" dirty="0">
                <a:solidFill>
                  <a:prstClr val="white"/>
                </a:solidFill>
              </a:endParaRPr>
            </a:p>
          </p:txBody>
        </p:sp>
      </p:grpSp>
      <p:cxnSp>
        <p:nvCxnSpPr>
          <p:cNvPr id="14" name="직선 연결선 17"/>
          <p:cNvCxnSpPr/>
          <p:nvPr/>
        </p:nvCxnSpPr>
        <p:spPr bwMode="auto">
          <a:xfrm rot="5400000">
            <a:off x="2754630" y="2535591"/>
            <a:ext cx="2783204" cy="5717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8" name="Text Box 68"/>
          <p:cNvSpPr txBox="1">
            <a:spLocks noChangeArrowheads="1"/>
          </p:cNvSpPr>
          <p:nvPr/>
        </p:nvSpPr>
        <p:spPr bwMode="auto">
          <a:xfrm>
            <a:off x="709584" y="4245109"/>
            <a:ext cx="801823" cy="286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altLang="ko-KR" sz="1400" b="1" dirty="0" smtClean="0">
                <a:solidFill>
                  <a:srgbClr val="EEECE1">
                    <a:lumMod val="25000"/>
                  </a:srgbClr>
                </a:solidFill>
                <a:latin typeface="Arial" pitchFamily="34" charset="0"/>
                <a:ea typeface="굴림" pitchFamily="50" charset="-127"/>
                <a:cs typeface="Arial" pitchFamily="34" charset="0"/>
              </a:rPr>
              <a:t>Images</a:t>
            </a:r>
            <a:endParaRPr lang="en-US" altLang="ko-KR" sz="1400" b="1" dirty="0">
              <a:solidFill>
                <a:srgbClr val="EEECE1">
                  <a:lumMod val="25000"/>
                </a:srgbClr>
              </a:solidFill>
              <a:latin typeface="Arial" pitchFamily="34" charset="0"/>
              <a:ea typeface="굴림" pitchFamily="50" charset="-127"/>
              <a:cs typeface="Arial" pitchFamily="34" charset="0"/>
            </a:endParaRPr>
          </a:p>
        </p:txBody>
      </p:sp>
      <p:pic>
        <p:nvPicPr>
          <p:cNvPr id="29" name="Picture 51" descr="Play"/>
          <p:cNvPicPr>
            <a:picLocks noChangeAspect="1" noChangeArrowheads="1"/>
          </p:cNvPicPr>
          <p:nvPr/>
        </p:nvPicPr>
        <p:blipFill>
          <a:blip r:embed="rId3" cstate="print">
            <a:grayscl/>
          </a:blip>
          <a:srcRect/>
          <a:stretch>
            <a:fillRect/>
          </a:stretch>
        </p:blipFill>
        <p:spPr bwMode="auto">
          <a:xfrm>
            <a:off x="428596" y="4241934"/>
            <a:ext cx="295275" cy="29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1331640" y="260648"/>
            <a:ext cx="196399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2400" b="1" dirty="0" smtClean="0">
                <a:solidFill>
                  <a:prstClr val="white"/>
                </a:solidFill>
                <a:latin typeface="Arial" charset="0"/>
              </a:rPr>
              <a:t>AJMAN One</a:t>
            </a:r>
            <a:endParaRPr lang="en-US" altLang="ko-KR" sz="2400" b="1" dirty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  </a:t>
            </a:r>
            <a:r>
              <a:rPr lang="en-GB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|</a:t>
            </a:r>
            <a:fld id="{D461EA4C-A0CD-46AE-8FF5-06D5D0F3310E}" type="slidenum">
              <a:rPr lang="en-GB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57</a:t>
            </a:fld>
            <a:endParaRPr lang="en-GB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2012 Samsung Electronics Ltd.</a:t>
            </a:r>
            <a:endParaRPr lang="en-GB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pic>
        <p:nvPicPr>
          <p:cNvPr id="18" name="Picture 2" descr="http://img99.imageshack.us/img99/4563/ajmanus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1290790"/>
            <a:ext cx="3634437" cy="2498250"/>
          </a:xfrm>
          <a:prstGeom prst="rect">
            <a:avLst/>
          </a:prstGeom>
          <a:noFill/>
        </p:spPr>
      </p:pic>
      <p:pic>
        <p:nvPicPr>
          <p:cNvPr id="19" name="Picture 18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87544" y="4658984"/>
            <a:ext cx="2344896" cy="171140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6" cstate="print">
            <a:lum bright="7000"/>
          </a:blip>
          <a:srcRect l="10311" t="3333" r="10629" b="3333"/>
          <a:stretch>
            <a:fillRect/>
          </a:stretch>
        </p:blipFill>
        <p:spPr bwMode="auto">
          <a:xfrm>
            <a:off x="3347864" y="4676513"/>
            <a:ext cx="2436804" cy="1694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glow" dir="t"/>
          </a:scene3d>
          <a:sp3d prstMaterial="dkEdge">
            <a:bevelB w="114300" prst="artDeco"/>
          </a:sp3d>
        </p:spPr>
      </p:pic>
      <p:pic>
        <p:nvPicPr>
          <p:cNvPr id="21" name="Picture 35" descr="img0001"/>
          <p:cNvPicPr>
            <a:picLocks noChangeAspect="1" noChangeArrowheads="1"/>
          </p:cNvPicPr>
          <p:nvPr/>
        </p:nvPicPr>
        <p:blipFill>
          <a:blip r:embed="rId7" cstate="print"/>
          <a:srcRect l="53429"/>
          <a:stretch>
            <a:fillRect/>
          </a:stretch>
        </p:blipFill>
        <p:spPr bwMode="auto">
          <a:xfrm>
            <a:off x="611560" y="4668094"/>
            <a:ext cx="2419236" cy="1713234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>
    <p:pull dir="d"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1"/>
          <p:cNvSpPr>
            <a:spLocks noChangeArrowheads="1"/>
          </p:cNvSpPr>
          <p:nvPr/>
        </p:nvSpPr>
        <p:spPr bwMode="auto">
          <a:xfrm>
            <a:off x="428596" y="1143968"/>
            <a:ext cx="8429684" cy="2786082"/>
          </a:xfrm>
          <a:prstGeom prst="roundRect">
            <a:avLst>
              <a:gd name="adj" fmla="val 3920"/>
            </a:avLst>
          </a:prstGeom>
          <a:ln w="9525">
            <a:solidFill>
              <a:srgbClr val="FFFFFF"/>
            </a:solidFill>
            <a:round/>
            <a:headEnd/>
            <a:tailEnd/>
          </a:ln>
          <a:effectLst/>
        </p:spPr>
        <p:style>
          <a:lnRef idx="0">
            <a:scrgbClr r="0" g="0" b="0"/>
          </a:lnRef>
          <a:fillRef idx="1003">
            <a:schemeClr val="lt1"/>
          </a:fillRef>
          <a:effectRef idx="0">
            <a:scrgbClr r="0" g="0" b="0"/>
          </a:effectRef>
          <a:fontRef idx="major"/>
        </p:style>
        <p:txBody>
          <a:bodyPr wrap="none" anchor="ctr"/>
          <a:lstStyle/>
          <a:p>
            <a:pPr algn="ctr" eaLnBrk="0" hangingPunct="0"/>
            <a:endParaRPr lang="ko-KR" altLang="en-US" sz="1200" b="1">
              <a:solidFill>
                <a:srgbClr val="FFFFFF"/>
              </a:solidFill>
              <a:latin typeface="Arial" charset="0"/>
            </a:endParaRPr>
          </a:p>
        </p:txBody>
      </p:sp>
      <p:graphicFrame>
        <p:nvGraphicFramePr>
          <p:cNvPr id="5" name="표 37"/>
          <p:cNvGraphicFramePr>
            <a:graphicFrameLocks noGrp="1"/>
          </p:cNvGraphicFramePr>
          <p:nvPr/>
        </p:nvGraphicFramePr>
        <p:xfrm>
          <a:off x="4286248" y="1766237"/>
          <a:ext cx="4384675" cy="1878061"/>
        </p:xfrm>
        <a:graphic>
          <a:graphicData uri="http://schemas.openxmlformats.org/drawingml/2006/table">
            <a:tbl>
              <a:tblPr/>
              <a:tblGrid>
                <a:gridCol w="1857388"/>
                <a:gridCol w="2527287"/>
              </a:tblGrid>
              <a:tr h="26383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Project   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Residential</a:t>
                      </a:r>
                      <a:endParaRPr kumimoji="0" lang="ko-KR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</a:tr>
              <a:tr h="26383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Location</a:t>
                      </a:r>
                      <a:endParaRPr kumimoji="0" lang="ko-KR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Johannesburg, South Africa</a:t>
                      </a:r>
                      <a:endParaRPr kumimoji="0" lang="ko-KR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383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Completion</a:t>
                      </a:r>
                      <a:endParaRPr kumimoji="0" lang="ko-KR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2012</a:t>
                      </a:r>
                      <a:endParaRPr kumimoji="0" lang="ko-KR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</a:tr>
              <a:tr h="35406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Number of outdoor</a:t>
                      </a:r>
                      <a:endParaRPr kumimoji="0" lang="ko-KR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37</a:t>
                      </a:r>
                      <a:endParaRPr kumimoji="0" lang="en-US" altLang="ko-KR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383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Number of indoor</a:t>
                      </a:r>
                      <a:endParaRPr kumimoji="0" lang="ko-KR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198</a:t>
                      </a:r>
                      <a:endParaRPr kumimoji="0" lang="ko-KR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</a:tr>
              <a:tr h="26383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Control solution</a:t>
                      </a:r>
                      <a:endParaRPr kumimoji="0" lang="ko-KR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CN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S-NET 3, DMS 2</a:t>
                      </a:r>
                      <a:endParaRPr kumimoji="0" lang="ko-KR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pSp>
        <p:nvGrpSpPr>
          <p:cNvPr id="2" name="Group 21"/>
          <p:cNvGrpSpPr/>
          <p:nvPr/>
        </p:nvGrpSpPr>
        <p:grpSpPr>
          <a:xfrm>
            <a:off x="4214810" y="1320199"/>
            <a:ext cx="1527175" cy="277813"/>
            <a:chOff x="4187833" y="962025"/>
            <a:chExt cx="1527175" cy="277813"/>
          </a:xfrm>
        </p:grpSpPr>
        <p:sp>
          <p:nvSpPr>
            <p:cNvPr id="7" name="직사각형 16"/>
            <p:cNvSpPr/>
            <p:nvPr/>
          </p:nvSpPr>
          <p:spPr bwMode="auto">
            <a:xfrm>
              <a:off x="4203008" y="996935"/>
              <a:ext cx="1512000" cy="222250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/>
          </p:spPr>
          <p:style>
            <a:lnRef idx="0">
              <a:schemeClr val="dk1"/>
            </a:lnRef>
            <a:fillRef idx="1003">
              <a:schemeClr val="dk2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ko-KR" altLang="en-US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8" name="직사각형 18"/>
            <p:cNvSpPr>
              <a:spLocks noChangeArrowheads="1"/>
            </p:cNvSpPr>
            <p:nvPr/>
          </p:nvSpPr>
          <p:spPr bwMode="auto">
            <a:xfrm>
              <a:off x="4187833" y="962025"/>
              <a:ext cx="1527175" cy="2778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altLang="ko-KR" sz="1200" b="1" dirty="0">
                  <a:solidFill>
                    <a:prstClr val="white"/>
                  </a:solidFill>
                  <a:latin typeface="Arial" charset="0"/>
                  <a:cs typeface="Arial" charset="0"/>
                </a:rPr>
                <a:t>Information</a:t>
              </a:r>
              <a:endParaRPr lang="ko-KR" altLang="en-US" sz="1200" dirty="0">
                <a:solidFill>
                  <a:prstClr val="white"/>
                </a:solidFill>
              </a:endParaRPr>
            </a:p>
          </p:txBody>
        </p:sp>
      </p:grpSp>
      <p:cxnSp>
        <p:nvCxnSpPr>
          <p:cNvPr id="14" name="직선 연결선 17"/>
          <p:cNvCxnSpPr/>
          <p:nvPr/>
        </p:nvCxnSpPr>
        <p:spPr bwMode="auto">
          <a:xfrm rot="5400000">
            <a:off x="2754630" y="2535591"/>
            <a:ext cx="2783204" cy="5717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8" name="Text Box 68"/>
          <p:cNvSpPr txBox="1">
            <a:spLocks noChangeArrowheads="1"/>
          </p:cNvSpPr>
          <p:nvPr/>
        </p:nvSpPr>
        <p:spPr bwMode="auto">
          <a:xfrm>
            <a:off x="709584" y="4245109"/>
            <a:ext cx="801823" cy="286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altLang="ko-KR" sz="1400" b="1" dirty="0" smtClean="0">
                <a:solidFill>
                  <a:srgbClr val="EEECE1">
                    <a:lumMod val="25000"/>
                  </a:srgbClr>
                </a:solidFill>
                <a:latin typeface="Arial" pitchFamily="34" charset="0"/>
                <a:ea typeface="굴림" pitchFamily="50" charset="-127"/>
                <a:cs typeface="Arial" pitchFamily="34" charset="0"/>
              </a:rPr>
              <a:t>Images</a:t>
            </a:r>
            <a:endParaRPr lang="en-US" altLang="ko-KR" sz="1400" b="1" dirty="0">
              <a:solidFill>
                <a:srgbClr val="EEECE1">
                  <a:lumMod val="25000"/>
                </a:srgbClr>
              </a:solidFill>
              <a:latin typeface="Arial" pitchFamily="34" charset="0"/>
              <a:ea typeface="굴림" pitchFamily="50" charset="-127"/>
              <a:cs typeface="Arial" pitchFamily="34" charset="0"/>
            </a:endParaRPr>
          </a:p>
        </p:txBody>
      </p:sp>
      <p:pic>
        <p:nvPicPr>
          <p:cNvPr id="29" name="Picture 51" descr="Play"/>
          <p:cNvPicPr>
            <a:picLocks noChangeAspect="1" noChangeArrowheads="1"/>
          </p:cNvPicPr>
          <p:nvPr/>
        </p:nvPicPr>
        <p:blipFill>
          <a:blip r:embed="rId3" cstate="print">
            <a:grayscl/>
          </a:blip>
          <a:srcRect/>
          <a:stretch>
            <a:fillRect/>
          </a:stretch>
        </p:blipFill>
        <p:spPr bwMode="auto">
          <a:xfrm>
            <a:off x="428596" y="4241934"/>
            <a:ext cx="295275" cy="29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1331640" y="260648"/>
            <a:ext cx="226696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2400" b="1" dirty="0" smtClean="0">
                <a:solidFill>
                  <a:prstClr val="white"/>
                </a:solidFill>
                <a:latin typeface="Arial" charset="0"/>
              </a:rPr>
              <a:t>The Houghton</a:t>
            </a:r>
            <a:endParaRPr lang="en-US" altLang="ko-KR" sz="2400" b="1" dirty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  </a:t>
            </a:r>
            <a:r>
              <a:rPr lang="en-GB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|</a:t>
            </a:r>
            <a:fld id="{D461EA4C-A0CD-46AE-8FF5-06D5D0F3310E}" type="slidenum">
              <a:rPr lang="en-GB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58</a:t>
            </a:fld>
            <a:endParaRPr lang="en-GB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2012 Samsung Electronics Ltd.</a:t>
            </a:r>
            <a:endParaRPr lang="en-GB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pic>
        <p:nvPicPr>
          <p:cNvPr id="22" name="Picture 2" descr="D:\레퍼런스 사이트 취합\Houghton (South Africa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1281523"/>
            <a:ext cx="3642983" cy="2507517"/>
          </a:xfrm>
          <a:prstGeom prst="rect">
            <a:avLst/>
          </a:prstGeom>
          <a:noFill/>
        </p:spPr>
      </p:pic>
      <p:pic>
        <p:nvPicPr>
          <p:cNvPr id="23" name="Picture 2" descr="http://t2.gstatic.com/images?q=tbn:ANd9GcRSHLDVn0x7q-rKBt73TQOLKYkHCoMzo_4vc5JD3JdWwKo92OB_SiXukWnz9A"/>
          <p:cNvPicPr>
            <a:picLocks noChangeAspect="1" noChangeArrowheads="1"/>
          </p:cNvPicPr>
          <p:nvPr/>
        </p:nvPicPr>
        <p:blipFill>
          <a:blip r:embed="rId5" cstate="print"/>
          <a:srcRect b="13247"/>
          <a:stretch>
            <a:fillRect/>
          </a:stretch>
        </p:blipFill>
        <p:spPr bwMode="auto">
          <a:xfrm>
            <a:off x="395536" y="4674014"/>
            <a:ext cx="2942603" cy="1698768"/>
          </a:xfrm>
          <a:prstGeom prst="rect">
            <a:avLst/>
          </a:prstGeom>
          <a:noFill/>
        </p:spPr>
      </p:pic>
      <p:pic>
        <p:nvPicPr>
          <p:cNvPr id="24" name="Picture 4" descr="http://www.pamgolding.co.za/newsletter/jun12/images/houghton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62007" y="4675107"/>
            <a:ext cx="2467596" cy="1702567"/>
          </a:xfrm>
          <a:prstGeom prst="rect">
            <a:avLst/>
          </a:prstGeom>
          <a:noFill/>
        </p:spPr>
      </p:pic>
      <p:pic>
        <p:nvPicPr>
          <p:cNvPr id="25" name="Picture 10" descr="Architecture 6th 1448 Houghton ZM in Johannesburg a61hzij201201 610x406 Architecture 6th 1448 Houghton ZM in Johannesburg, South Africa by SAOTA and Antoni Associates"/>
          <p:cNvPicPr>
            <a:picLocks noChangeAspect="1" noChangeArrowheads="1"/>
          </p:cNvPicPr>
          <p:nvPr/>
        </p:nvPicPr>
        <p:blipFill>
          <a:blip r:embed="rId7" cstate="print"/>
          <a:srcRect l="3288" b="13506"/>
          <a:stretch>
            <a:fillRect/>
          </a:stretch>
        </p:blipFill>
        <p:spPr bwMode="auto">
          <a:xfrm>
            <a:off x="6032557" y="4678942"/>
            <a:ext cx="2859923" cy="1702386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>
    <p:pull dir="d"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icture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5" name="Text Box 55"/>
          <p:cNvSpPr txBox="1">
            <a:spLocks noChangeArrowheads="1"/>
          </p:cNvSpPr>
          <p:nvPr/>
        </p:nvSpPr>
        <p:spPr bwMode="auto">
          <a:xfrm>
            <a:off x="3332149" y="2708275"/>
            <a:ext cx="2479675" cy="6413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buClr>
                <a:schemeClr val="tx1"/>
              </a:buClr>
              <a:buFont typeface="Wingdings" pitchFamily="2" charset="2"/>
              <a:buNone/>
            </a:pPr>
            <a:r>
              <a:rPr lang="en-US" altLang="ko-KR" sz="3600" b="1" dirty="0">
                <a:solidFill>
                  <a:srgbClr val="0078B4"/>
                </a:solidFill>
                <a:latin typeface="Calibri" pitchFamily="34" charset="0"/>
                <a:ea typeface="08서울한강체 M" pitchFamily="18" charset="-127"/>
              </a:rPr>
              <a:t>THANK YOU</a:t>
            </a:r>
          </a:p>
        </p:txBody>
      </p:sp>
      <p:sp>
        <p:nvSpPr>
          <p:cNvPr id="6" name="Text Box 64"/>
          <p:cNvSpPr txBox="1">
            <a:spLocks noChangeArrowheads="1"/>
          </p:cNvSpPr>
          <p:nvPr/>
        </p:nvSpPr>
        <p:spPr bwMode="auto">
          <a:xfrm>
            <a:off x="2970883" y="3211264"/>
            <a:ext cx="3235565" cy="38779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  <a:spcBef>
                <a:spcPct val="20000"/>
              </a:spcBef>
            </a:pPr>
            <a:r>
              <a:rPr lang="en-US" altLang="ko-KR" sz="1600" b="1" dirty="0">
                <a:latin typeface="Arial" pitchFamily="34" charset="0"/>
              </a:rPr>
              <a:t>Samsung  Digital </a:t>
            </a:r>
            <a:r>
              <a:rPr lang="en-US" altLang="ko-KR" sz="1600" b="1" dirty="0" smtClean="0">
                <a:latin typeface="Arial" pitchFamily="34" charset="0"/>
              </a:rPr>
              <a:t>Air Solutions</a:t>
            </a:r>
            <a:endParaRPr lang="en-US" altLang="ko-KR" sz="1600" b="1" dirty="0">
              <a:latin typeface="Arial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  </a:t>
            </a:r>
            <a:r>
              <a:rPr lang="en-GB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|</a:t>
            </a:r>
            <a:fld id="{D461EA4C-A0CD-46AE-8FF5-06D5D0F3310E}" type="slidenum">
              <a:rPr lang="en-GB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/>
              <a:t>59</a:t>
            </a:fld>
            <a:endParaRPr lang="en-GB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2012 Samsung Electronics Ltd.</a:t>
            </a:r>
            <a:endParaRPr lang="en-GB"/>
          </a:p>
        </p:txBody>
      </p:sp>
    </p:spTree>
  </p:cSld>
  <p:clrMapOvr>
    <a:masterClrMapping/>
  </p:clrMapOvr>
  <p:transition advClick="0" advTm="4000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1"/>
          <p:cNvSpPr>
            <a:spLocks noChangeArrowheads="1"/>
          </p:cNvSpPr>
          <p:nvPr/>
        </p:nvSpPr>
        <p:spPr bwMode="auto">
          <a:xfrm>
            <a:off x="428596" y="1013705"/>
            <a:ext cx="8429684" cy="2786082"/>
          </a:xfrm>
          <a:prstGeom prst="roundRect">
            <a:avLst>
              <a:gd name="adj" fmla="val 3920"/>
            </a:avLst>
          </a:prstGeom>
          <a:ln w="9525">
            <a:solidFill>
              <a:srgbClr val="FFFFFF"/>
            </a:solidFill>
            <a:round/>
            <a:headEnd/>
            <a:tailEnd/>
          </a:ln>
          <a:effectLst/>
        </p:spPr>
        <p:style>
          <a:lnRef idx="0">
            <a:scrgbClr r="0" g="0" b="0"/>
          </a:lnRef>
          <a:fillRef idx="1003">
            <a:schemeClr val="lt1"/>
          </a:fillRef>
          <a:effectRef idx="0">
            <a:scrgbClr r="0" g="0" b="0"/>
          </a:effectRef>
          <a:fontRef idx="major"/>
        </p:style>
        <p:txBody>
          <a:bodyPr wrap="none" anchor="ctr"/>
          <a:lstStyle/>
          <a:p>
            <a:pPr algn="ctr" eaLnBrk="0" hangingPunct="0"/>
            <a:endParaRPr lang="ko-KR" altLang="en-US" sz="1200" b="1">
              <a:solidFill>
                <a:srgbClr val="FFFFFF"/>
              </a:solidFill>
              <a:latin typeface="Arial" charset="0"/>
            </a:endParaRPr>
          </a:p>
        </p:txBody>
      </p:sp>
      <p:graphicFrame>
        <p:nvGraphicFramePr>
          <p:cNvPr id="8" name="표 37"/>
          <p:cNvGraphicFramePr>
            <a:graphicFrameLocks noGrp="1"/>
          </p:cNvGraphicFramePr>
          <p:nvPr/>
        </p:nvGraphicFramePr>
        <p:xfrm>
          <a:off x="4230688" y="1626496"/>
          <a:ext cx="4384675" cy="1958977"/>
        </p:xfrm>
        <a:graphic>
          <a:graphicData uri="http://schemas.openxmlformats.org/drawingml/2006/table">
            <a:tbl>
              <a:tblPr/>
              <a:tblGrid>
                <a:gridCol w="1812925"/>
                <a:gridCol w="2571750"/>
              </a:tblGrid>
              <a:tr h="366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Project   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Offices</a:t>
                      </a:r>
                      <a:endParaRPr kumimoji="0" lang="ko-KR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</a:tr>
              <a:tr h="366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Location</a:t>
                      </a:r>
                      <a:endParaRPr kumimoji="0" lang="ko-KR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Mannheim, Germany</a:t>
                      </a:r>
                      <a:endParaRPr kumimoji="0" lang="ko-KR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6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Date of Completion</a:t>
                      </a:r>
                      <a:endParaRPr kumimoji="0" lang="ko-KR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CN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March, 2012</a:t>
                      </a:r>
                      <a:endParaRPr kumimoji="0" lang="ko-KR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</a:tr>
              <a:tr h="4921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Size</a:t>
                      </a:r>
                      <a:endParaRPr kumimoji="0" lang="ko-KR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9,000</a:t>
                      </a:r>
                      <a:r>
                        <a:rPr kumimoji="0" lang="hu-HU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 m</a:t>
                      </a:r>
                      <a:r>
                        <a:rPr kumimoji="0" lang="hu-HU" altLang="ko-KR" sz="1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2</a:t>
                      </a:r>
                      <a:endParaRPr kumimoji="0" lang="en-US" altLang="ko-KR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6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Value</a:t>
                      </a:r>
                      <a:endParaRPr kumimoji="0" lang="ko-KR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CN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€ 210k</a:t>
                      </a:r>
                      <a:endParaRPr kumimoji="0" lang="ko-KR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</a:tr>
            </a:tbl>
          </a:graphicData>
        </a:graphic>
      </p:graphicFrame>
      <p:grpSp>
        <p:nvGrpSpPr>
          <p:cNvPr id="2" name="Group 21"/>
          <p:cNvGrpSpPr/>
          <p:nvPr/>
        </p:nvGrpSpPr>
        <p:grpSpPr>
          <a:xfrm>
            <a:off x="4214810" y="1189936"/>
            <a:ext cx="1527175" cy="277813"/>
            <a:chOff x="4187833" y="962025"/>
            <a:chExt cx="1527175" cy="277813"/>
          </a:xfrm>
        </p:grpSpPr>
        <p:sp>
          <p:nvSpPr>
            <p:cNvPr id="11" name="직사각형 16"/>
            <p:cNvSpPr/>
            <p:nvPr/>
          </p:nvSpPr>
          <p:spPr bwMode="auto">
            <a:xfrm>
              <a:off x="4203008" y="996935"/>
              <a:ext cx="1512000" cy="222250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/>
          </p:spPr>
          <p:style>
            <a:lnRef idx="0">
              <a:schemeClr val="dk1"/>
            </a:lnRef>
            <a:fillRef idx="1003">
              <a:schemeClr val="dk2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ko-KR" altLang="en-US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" name="직사각형 18"/>
            <p:cNvSpPr>
              <a:spLocks noChangeArrowheads="1"/>
            </p:cNvSpPr>
            <p:nvPr/>
          </p:nvSpPr>
          <p:spPr bwMode="auto">
            <a:xfrm>
              <a:off x="4187833" y="962025"/>
              <a:ext cx="1527175" cy="2778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altLang="ko-KR" sz="1200" b="1" dirty="0">
                  <a:solidFill>
                    <a:prstClr val="white"/>
                  </a:solidFill>
                  <a:latin typeface="Arial" charset="0"/>
                  <a:cs typeface="Arial" charset="0"/>
                </a:rPr>
                <a:t>Information</a:t>
              </a:r>
              <a:endParaRPr lang="ko-KR" altLang="en-US" sz="1200" dirty="0">
                <a:solidFill>
                  <a:prstClr val="white"/>
                </a:solidFill>
              </a:endParaRPr>
            </a:p>
          </p:txBody>
        </p:sp>
      </p:grpSp>
      <p:sp>
        <p:nvSpPr>
          <p:cNvPr id="14" name="Text Box 68"/>
          <p:cNvSpPr txBox="1">
            <a:spLocks noChangeArrowheads="1"/>
          </p:cNvSpPr>
          <p:nvPr/>
        </p:nvSpPr>
        <p:spPr bwMode="auto">
          <a:xfrm>
            <a:off x="714375" y="4137351"/>
            <a:ext cx="1954213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altLang="ko-KR" sz="1400" b="1" dirty="0">
                <a:solidFill>
                  <a:srgbClr val="EEECE1">
                    <a:lumMod val="25000"/>
                  </a:srgbClr>
                </a:solidFill>
                <a:latin typeface="Arial" pitchFamily="34" charset="0"/>
                <a:ea typeface="굴림" pitchFamily="50" charset="-127"/>
                <a:cs typeface="Arial" pitchFamily="34" charset="0"/>
              </a:rPr>
              <a:t>Equipment Selection</a:t>
            </a:r>
          </a:p>
        </p:txBody>
      </p:sp>
      <p:pic>
        <p:nvPicPr>
          <p:cNvPr id="15" name="Picture 51" descr="Play"/>
          <p:cNvPicPr>
            <a:picLocks noChangeAspect="1" noChangeArrowheads="1"/>
          </p:cNvPicPr>
          <p:nvPr/>
        </p:nvPicPr>
        <p:blipFill>
          <a:blip r:embed="rId3" cstate="print">
            <a:grayscl/>
          </a:blip>
          <a:srcRect/>
          <a:stretch>
            <a:fillRect/>
          </a:stretch>
        </p:blipFill>
        <p:spPr bwMode="auto">
          <a:xfrm>
            <a:off x="433388" y="4134176"/>
            <a:ext cx="295275" cy="29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8" name="표 31"/>
          <p:cNvGraphicFramePr>
            <a:graphicFrameLocks noGrp="1"/>
          </p:cNvGraphicFramePr>
          <p:nvPr/>
        </p:nvGraphicFramePr>
        <p:xfrm>
          <a:off x="428596" y="4598775"/>
          <a:ext cx="5357849" cy="1911771"/>
        </p:xfrm>
        <a:graphic>
          <a:graphicData uri="http://schemas.openxmlformats.org/drawingml/2006/table">
            <a:tbl>
              <a:tblPr/>
              <a:tblGrid>
                <a:gridCol w="1530814"/>
                <a:gridCol w="2296221"/>
                <a:gridCol w="1530814"/>
              </a:tblGrid>
              <a:tr h="25064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Equipment</a:t>
                      </a:r>
                      <a:endParaRPr kumimoji="0" lang="ko-KR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Model Type</a:t>
                      </a:r>
                      <a:endParaRPr kumimoji="0" lang="ko-KR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Quantity</a:t>
                      </a:r>
                      <a:endParaRPr kumimoji="0" lang="ko-KR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064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Outdoor Units</a:t>
                      </a:r>
                      <a:endParaRPr kumimoji="0" lang="ko-KR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 - DVM</a:t>
                      </a:r>
                      <a:r>
                        <a:rPr kumimoji="0" lang="hu-HU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 PLUS I</a:t>
                      </a:r>
                      <a:r>
                        <a:rPr kumimoji="0" lang="en-GB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V</a:t>
                      </a: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10</a:t>
                      </a:r>
                      <a:endParaRPr kumimoji="0" lang="ko-KR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alpha val="20000"/>
                      </a:schemeClr>
                    </a:solidFill>
                  </a:tcPr>
                </a:tc>
              </a:tr>
              <a:tr h="90507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Indoor Units</a:t>
                      </a:r>
                      <a:endParaRPr kumimoji="0" lang="ko-KR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marL="18000" marR="18000" marT="18000" marB="18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 - </a:t>
                      </a:r>
                      <a:r>
                        <a:rPr kumimoji="0" lang="en-GB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1Way Cassette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 - 2Way Cassette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 - 4Way Cassette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 - Neo Forte Wall mount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 - Slim Duct </a:t>
                      </a:r>
                      <a:endParaRPr kumimoji="0" lang="ko-KR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270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2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10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1</a:t>
                      </a:r>
                      <a:endParaRPr kumimoji="0" lang="ko-KR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marL="18000" marR="18000" marT="18000" marB="18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007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Control Solution</a:t>
                      </a:r>
                      <a:endParaRPr kumimoji="0" lang="ko-KR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marL="18000" marR="18000" marT="18000" marB="18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alpha val="2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 -DMS 2</a:t>
                      </a: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alpha val="2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16" name="직선 연결선 17"/>
          <p:cNvCxnSpPr/>
          <p:nvPr/>
        </p:nvCxnSpPr>
        <p:spPr bwMode="auto">
          <a:xfrm rot="5400000">
            <a:off x="2754630" y="2405328"/>
            <a:ext cx="2783204" cy="5717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 b="2476"/>
          <a:stretch>
            <a:fillRect/>
          </a:stretch>
        </p:blipFill>
        <p:spPr bwMode="auto">
          <a:xfrm>
            <a:off x="899592" y="1064623"/>
            <a:ext cx="2736304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12160" y="4593016"/>
            <a:ext cx="2592288" cy="193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 Box 9"/>
          <p:cNvSpPr txBox="1">
            <a:spLocks noChangeArrowheads="1"/>
          </p:cNvSpPr>
          <p:nvPr/>
        </p:nvSpPr>
        <p:spPr bwMode="auto">
          <a:xfrm>
            <a:off x="1331640" y="260648"/>
            <a:ext cx="105830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2400" b="1" dirty="0" smtClean="0">
                <a:solidFill>
                  <a:schemeClr val="bg1"/>
                </a:solidFill>
                <a:latin typeface="Arial" charset="0"/>
              </a:rPr>
              <a:t>ECCN</a:t>
            </a:r>
            <a:endParaRPr lang="en-US" altLang="ko-KR" sz="2400" b="1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25" name="Slide Number Placeholder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  </a:t>
            </a:r>
            <a:r>
              <a:rPr lang="en-GB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|</a:t>
            </a:r>
            <a:fld id="{D461EA4C-A0CD-46AE-8FF5-06D5D0F3310E}" type="slidenum">
              <a:rPr lang="en-GB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/>
              <a:t>6</a:t>
            </a:fld>
            <a:endParaRPr lang="en-GB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6" name="Footer Placeholder 2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2012 Samsung Electronics Ltd.</a:t>
            </a:r>
            <a:endParaRPr lang="en-GB"/>
          </a:p>
        </p:txBody>
      </p:sp>
    </p:spTree>
  </p:cSld>
  <p:clrMapOvr>
    <a:masterClrMapping/>
  </p:clrMapOvr>
  <p:transition advClick="0" advTm="4000">
    <p:pull dir="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1"/>
          <p:cNvSpPr>
            <a:spLocks noChangeArrowheads="1"/>
          </p:cNvSpPr>
          <p:nvPr/>
        </p:nvSpPr>
        <p:spPr bwMode="auto">
          <a:xfrm>
            <a:off x="428596" y="1094345"/>
            <a:ext cx="8429684" cy="2786082"/>
          </a:xfrm>
          <a:prstGeom prst="roundRect">
            <a:avLst>
              <a:gd name="adj" fmla="val 3920"/>
            </a:avLst>
          </a:prstGeom>
          <a:ln w="9525">
            <a:solidFill>
              <a:srgbClr val="FFFFFF"/>
            </a:solidFill>
            <a:round/>
            <a:headEnd/>
            <a:tailEnd/>
          </a:ln>
          <a:effectLst/>
        </p:spPr>
        <p:style>
          <a:lnRef idx="0">
            <a:scrgbClr r="0" g="0" b="0"/>
          </a:lnRef>
          <a:fillRef idx="1003">
            <a:schemeClr val="lt1"/>
          </a:fillRef>
          <a:effectRef idx="0">
            <a:scrgbClr r="0" g="0" b="0"/>
          </a:effectRef>
          <a:fontRef idx="major"/>
        </p:style>
        <p:txBody>
          <a:bodyPr wrap="none" anchor="ctr"/>
          <a:lstStyle/>
          <a:p>
            <a:pPr algn="ctr" eaLnBrk="0" latinLnBrk="0" hangingPunct="0"/>
            <a:endParaRPr kumimoji="0" lang="ko-KR" altLang="en-US" sz="1200" b="1">
              <a:solidFill>
                <a:srgbClr val="FFFFFF"/>
              </a:solidFill>
              <a:latin typeface="Arial" charset="0"/>
            </a:endParaRPr>
          </a:p>
        </p:txBody>
      </p:sp>
      <p:graphicFrame>
        <p:nvGraphicFramePr>
          <p:cNvPr id="8" name="표 37"/>
          <p:cNvGraphicFramePr>
            <a:graphicFrameLocks noGrp="1"/>
          </p:cNvGraphicFramePr>
          <p:nvPr/>
        </p:nvGraphicFramePr>
        <p:xfrm>
          <a:off x="4230688" y="1707136"/>
          <a:ext cx="4384675" cy="1958977"/>
        </p:xfrm>
        <a:graphic>
          <a:graphicData uri="http://schemas.openxmlformats.org/drawingml/2006/table">
            <a:tbl>
              <a:tblPr/>
              <a:tblGrid>
                <a:gridCol w="1812925"/>
                <a:gridCol w="2571750"/>
              </a:tblGrid>
              <a:tr h="366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Project   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Offices</a:t>
                      </a:r>
                      <a:endParaRPr kumimoji="0" lang="ko-KR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</a:tr>
              <a:tr h="366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Location</a:t>
                      </a:r>
                      <a:endParaRPr kumimoji="0" lang="ko-KR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Poznan, Poland</a:t>
                      </a:r>
                      <a:endParaRPr kumimoji="0" lang="ko-KR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6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Date of Completion</a:t>
                      </a:r>
                      <a:endParaRPr kumimoji="0" lang="ko-KR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CN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Q3 2011</a:t>
                      </a:r>
                      <a:endParaRPr kumimoji="0" lang="ko-KR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</a:tr>
              <a:tr h="4921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Size</a:t>
                      </a:r>
                      <a:endParaRPr kumimoji="0" lang="ko-KR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15,000</a:t>
                      </a:r>
                      <a:r>
                        <a:rPr kumimoji="0" lang="hu-HU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 m</a:t>
                      </a:r>
                      <a:r>
                        <a:rPr kumimoji="0" lang="hu-HU" altLang="ko-KR" sz="1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2</a:t>
                      </a:r>
                      <a:endParaRPr kumimoji="0" lang="en-US" altLang="ko-KR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6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Value</a:t>
                      </a:r>
                      <a:endParaRPr kumimoji="0" lang="ko-KR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CN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€ 170k</a:t>
                      </a:r>
                      <a:endParaRPr kumimoji="0" lang="ko-KR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</a:tr>
            </a:tbl>
          </a:graphicData>
        </a:graphic>
      </p:graphicFrame>
      <p:grpSp>
        <p:nvGrpSpPr>
          <p:cNvPr id="2" name="Group 21"/>
          <p:cNvGrpSpPr/>
          <p:nvPr/>
        </p:nvGrpSpPr>
        <p:grpSpPr>
          <a:xfrm>
            <a:off x="4214810" y="1270576"/>
            <a:ext cx="1527175" cy="277813"/>
            <a:chOff x="4187833" y="962025"/>
            <a:chExt cx="1527175" cy="277813"/>
          </a:xfrm>
        </p:grpSpPr>
        <p:sp>
          <p:nvSpPr>
            <p:cNvPr id="11" name="직사각형 16"/>
            <p:cNvSpPr/>
            <p:nvPr/>
          </p:nvSpPr>
          <p:spPr bwMode="auto">
            <a:xfrm>
              <a:off x="4203008" y="996935"/>
              <a:ext cx="1512000" cy="222250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/>
          </p:spPr>
          <p:style>
            <a:lnRef idx="0">
              <a:schemeClr val="dk1"/>
            </a:lnRef>
            <a:fillRef idx="1003">
              <a:schemeClr val="dk2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ko-KR" altLang="en-US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" name="직사각형 18"/>
            <p:cNvSpPr>
              <a:spLocks noChangeArrowheads="1"/>
            </p:cNvSpPr>
            <p:nvPr/>
          </p:nvSpPr>
          <p:spPr bwMode="auto">
            <a:xfrm>
              <a:off x="4187833" y="962025"/>
              <a:ext cx="1527175" cy="2778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altLang="ko-KR" sz="1200" b="1" dirty="0">
                  <a:solidFill>
                    <a:schemeClr val="bg1"/>
                  </a:solidFill>
                  <a:latin typeface="Arial" charset="0"/>
                  <a:cs typeface="Arial" charset="0"/>
                </a:rPr>
                <a:t>Information</a:t>
              </a:r>
              <a:endParaRPr lang="ko-KR" altLang="en-US" sz="1200" dirty="0">
                <a:solidFill>
                  <a:schemeClr val="bg1"/>
                </a:solidFill>
              </a:endParaRPr>
            </a:p>
          </p:txBody>
        </p:sp>
      </p:grpSp>
      <p:sp>
        <p:nvSpPr>
          <p:cNvPr id="14" name="Text Box 68"/>
          <p:cNvSpPr txBox="1">
            <a:spLocks noChangeArrowheads="1"/>
          </p:cNvSpPr>
          <p:nvPr/>
        </p:nvSpPr>
        <p:spPr bwMode="auto">
          <a:xfrm>
            <a:off x="714375" y="4217991"/>
            <a:ext cx="1954213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altLang="ko-KR" sz="1400" b="1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ea typeface="굴림" pitchFamily="50" charset="-127"/>
                <a:cs typeface="Arial" pitchFamily="34" charset="0"/>
              </a:rPr>
              <a:t>Equipment Selection</a:t>
            </a:r>
          </a:p>
        </p:txBody>
      </p:sp>
      <p:pic>
        <p:nvPicPr>
          <p:cNvPr id="15" name="Picture 51" descr="Play"/>
          <p:cNvPicPr>
            <a:picLocks noChangeAspect="1" noChangeArrowheads="1"/>
          </p:cNvPicPr>
          <p:nvPr/>
        </p:nvPicPr>
        <p:blipFill>
          <a:blip r:embed="rId3" cstate="print">
            <a:grayscl/>
          </a:blip>
          <a:srcRect/>
          <a:stretch>
            <a:fillRect/>
          </a:stretch>
        </p:blipFill>
        <p:spPr bwMode="auto">
          <a:xfrm>
            <a:off x="433388" y="4214816"/>
            <a:ext cx="295275" cy="29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8" name="표 31"/>
          <p:cNvGraphicFramePr>
            <a:graphicFrameLocks noGrp="1"/>
          </p:cNvGraphicFramePr>
          <p:nvPr/>
        </p:nvGraphicFramePr>
        <p:xfrm>
          <a:off x="428596" y="4679415"/>
          <a:ext cx="5357849" cy="1594154"/>
        </p:xfrm>
        <a:graphic>
          <a:graphicData uri="http://schemas.openxmlformats.org/drawingml/2006/table">
            <a:tbl>
              <a:tblPr/>
              <a:tblGrid>
                <a:gridCol w="1530814"/>
                <a:gridCol w="2296221"/>
                <a:gridCol w="1530814"/>
              </a:tblGrid>
              <a:tr h="26320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Equipment</a:t>
                      </a:r>
                      <a:endParaRPr kumimoji="0" lang="ko-KR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Model Type</a:t>
                      </a:r>
                      <a:endParaRPr kumimoji="0" lang="ko-KR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Quantity</a:t>
                      </a:r>
                      <a:endParaRPr kumimoji="0" lang="ko-KR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320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Outdoor Units</a:t>
                      </a:r>
                      <a:endParaRPr kumimoji="0" lang="ko-KR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 - DVM</a:t>
                      </a:r>
                      <a:r>
                        <a:rPr kumimoji="0" lang="hu-HU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 PLUS I</a:t>
                      </a:r>
                      <a:r>
                        <a:rPr kumimoji="0" lang="en-GB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V</a:t>
                      </a: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17</a:t>
                      </a:r>
                      <a:endParaRPr kumimoji="0" lang="ko-KR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alpha val="20000"/>
                      </a:schemeClr>
                    </a:solidFill>
                  </a:tcPr>
                </a:tc>
              </a:tr>
              <a:tr h="26320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Indoor Units</a:t>
                      </a:r>
                      <a:endParaRPr kumimoji="0" lang="ko-KR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marL="18000" marR="18000" marT="18000" marB="18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 - </a:t>
                      </a:r>
                      <a:r>
                        <a:rPr kumimoji="0" lang="en-GB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Console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 - Slim Duct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 - ERV</a:t>
                      </a:r>
                      <a:endParaRPr kumimoji="0" lang="ko-KR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215</a:t>
                      </a:r>
                      <a:endParaRPr kumimoji="0" lang="ko-KR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marL="18000" marR="18000" marT="18000" marB="18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8311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Control Solution</a:t>
                      </a:r>
                      <a:endParaRPr kumimoji="0" lang="ko-KR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marL="18000" marR="18000" marT="18000" marB="18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alpha val="2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 - DMS 2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 - S-NET 3</a:t>
                      </a: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alpha val="2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16" name="직선 연결선 17"/>
          <p:cNvCxnSpPr/>
          <p:nvPr/>
        </p:nvCxnSpPr>
        <p:spPr bwMode="auto">
          <a:xfrm rot="5400000">
            <a:off x="2754630" y="2485968"/>
            <a:ext cx="2783204" cy="5717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 l="2289" t="2184" r="1791" b="3488"/>
          <a:stretch>
            <a:fillRect/>
          </a:stretch>
        </p:blipFill>
        <p:spPr bwMode="auto">
          <a:xfrm>
            <a:off x="500034" y="1165783"/>
            <a:ext cx="3601402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80625" y="4660586"/>
            <a:ext cx="2941101" cy="1648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" name="Text Box 9"/>
          <p:cNvSpPr txBox="1">
            <a:spLocks noChangeArrowheads="1"/>
          </p:cNvSpPr>
          <p:nvPr/>
        </p:nvSpPr>
        <p:spPr bwMode="auto">
          <a:xfrm>
            <a:off x="1331640" y="260648"/>
            <a:ext cx="221887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2400" b="1" dirty="0" smtClean="0">
                <a:solidFill>
                  <a:schemeClr val="bg1"/>
                </a:solidFill>
                <a:latin typeface="Arial" charset="0"/>
              </a:rPr>
              <a:t>PGE </a:t>
            </a:r>
            <a:r>
              <a:rPr lang="en-US" altLang="ko-KR" sz="2400" b="1" dirty="0" err="1" smtClean="0">
                <a:solidFill>
                  <a:schemeClr val="bg1"/>
                </a:solidFill>
                <a:latin typeface="Arial" charset="0"/>
              </a:rPr>
              <a:t>Rzeszów</a:t>
            </a:r>
            <a:endParaRPr lang="en-US" altLang="ko-KR" sz="2400" b="1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  </a:t>
            </a:r>
            <a:r>
              <a:rPr lang="en-GB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|</a:t>
            </a:r>
            <a:fld id="{D461EA4C-A0CD-46AE-8FF5-06D5D0F3310E}" type="slidenum">
              <a:rPr lang="en-GB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/>
              <a:t>7</a:t>
            </a:fld>
            <a:endParaRPr lang="en-GB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2012 Samsung Electronics Ltd.</a:t>
            </a:r>
            <a:endParaRPr lang="en-GB"/>
          </a:p>
        </p:txBody>
      </p:sp>
    </p:spTree>
  </p:cSld>
  <p:clrMapOvr>
    <a:masterClrMapping/>
  </p:clrMapOvr>
  <p:transition advClick="0" advTm="4000">
    <p:pull dir="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1"/>
          <p:cNvSpPr>
            <a:spLocks noChangeArrowheads="1"/>
          </p:cNvSpPr>
          <p:nvPr/>
        </p:nvSpPr>
        <p:spPr bwMode="auto">
          <a:xfrm>
            <a:off x="428596" y="1048384"/>
            <a:ext cx="8429684" cy="2786082"/>
          </a:xfrm>
          <a:prstGeom prst="roundRect">
            <a:avLst>
              <a:gd name="adj" fmla="val 3920"/>
            </a:avLst>
          </a:prstGeom>
          <a:ln w="9525">
            <a:solidFill>
              <a:srgbClr val="FFFFFF"/>
            </a:solidFill>
            <a:round/>
            <a:headEnd/>
            <a:tailEnd/>
          </a:ln>
          <a:effectLst/>
        </p:spPr>
        <p:style>
          <a:lnRef idx="0">
            <a:scrgbClr r="0" g="0" b="0"/>
          </a:lnRef>
          <a:fillRef idx="1003">
            <a:schemeClr val="lt1"/>
          </a:fillRef>
          <a:effectRef idx="0">
            <a:scrgbClr r="0" g="0" b="0"/>
          </a:effectRef>
          <a:fontRef idx="major"/>
        </p:style>
        <p:txBody>
          <a:bodyPr wrap="none" anchor="ctr"/>
          <a:lstStyle/>
          <a:p>
            <a:pPr algn="ctr" eaLnBrk="0" latinLnBrk="0" hangingPunct="0"/>
            <a:endParaRPr kumimoji="0" lang="ko-KR" altLang="en-US" sz="1200" b="1">
              <a:solidFill>
                <a:srgbClr val="FFFFFF"/>
              </a:solidFill>
              <a:latin typeface="Arial" charset="0"/>
            </a:endParaRPr>
          </a:p>
        </p:txBody>
      </p:sp>
      <p:graphicFrame>
        <p:nvGraphicFramePr>
          <p:cNvPr id="8" name="표 37"/>
          <p:cNvGraphicFramePr>
            <a:graphicFrameLocks noGrp="1"/>
          </p:cNvGraphicFramePr>
          <p:nvPr/>
        </p:nvGraphicFramePr>
        <p:xfrm>
          <a:off x="4230688" y="1661175"/>
          <a:ext cx="4384675" cy="1958977"/>
        </p:xfrm>
        <a:graphic>
          <a:graphicData uri="http://schemas.openxmlformats.org/drawingml/2006/table">
            <a:tbl>
              <a:tblPr/>
              <a:tblGrid>
                <a:gridCol w="1812925"/>
                <a:gridCol w="2571750"/>
              </a:tblGrid>
              <a:tr h="366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Project   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Office</a:t>
                      </a:r>
                      <a:endParaRPr kumimoji="0" lang="ko-KR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</a:tr>
              <a:tr h="366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Location</a:t>
                      </a:r>
                      <a:endParaRPr kumimoji="0" lang="ko-KR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Rome, Italy</a:t>
                      </a:r>
                      <a:endParaRPr kumimoji="0" lang="ko-KR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6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Date of Completion</a:t>
                      </a:r>
                      <a:endParaRPr kumimoji="0" lang="ko-KR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CN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February 2009</a:t>
                      </a:r>
                      <a:endParaRPr kumimoji="0" lang="ko-KR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</a:tr>
              <a:tr h="4921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Size</a:t>
                      </a:r>
                      <a:endParaRPr kumimoji="0" lang="ko-KR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1</a:t>
                      </a:r>
                      <a:r>
                        <a:rPr kumimoji="0" lang="en-GB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0,</a:t>
                      </a:r>
                      <a:r>
                        <a:rPr kumimoji="0" lang="hu-HU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000 m</a:t>
                      </a:r>
                      <a:r>
                        <a:rPr kumimoji="0" lang="hu-HU" altLang="ko-KR" sz="1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2</a:t>
                      </a:r>
                      <a:endParaRPr kumimoji="0" lang="en-US" altLang="ko-KR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6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Value</a:t>
                      </a:r>
                      <a:endParaRPr kumimoji="0" lang="ko-KR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CN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€ 143k</a:t>
                      </a:r>
                      <a:endParaRPr kumimoji="0" lang="ko-KR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</a:tr>
            </a:tbl>
          </a:graphicData>
        </a:graphic>
      </p:graphicFrame>
      <p:grpSp>
        <p:nvGrpSpPr>
          <p:cNvPr id="2" name="Group 21"/>
          <p:cNvGrpSpPr/>
          <p:nvPr/>
        </p:nvGrpSpPr>
        <p:grpSpPr>
          <a:xfrm>
            <a:off x="4214810" y="1224615"/>
            <a:ext cx="1527175" cy="277813"/>
            <a:chOff x="4187833" y="962025"/>
            <a:chExt cx="1527175" cy="277813"/>
          </a:xfrm>
        </p:grpSpPr>
        <p:sp>
          <p:nvSpPr>
            <p:cNvPr id="11" name="직사각형 16"/>
            <p:cNvSpPr/>
            <p:nvPr/>
          </p:nvSpPr>
          <p:spPr bwMode="auto">
            <a:xfrm>
              <a:off x="4203008" y="996935"/>
              <a:ext cx="1512000" cy="222250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/>
          </p:spPr>
          <p:style>
            <a:lnRef idx="0">
              <a:schemeClr val="dk1"/>
            </a:lnRef>
            <a:fillRef idx="1003">
              <a:schemeClr val="dk2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ko-KR" altLang="en-US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" name="직사각형 18"/>
            <p:cNvSpPr>
              <a:spLocks noChangeArrowheads="1"/>
            </p:cNvSpPr>
            <p:nvPr/>
          </p:nvSpPr>
          <p:spPr bwMode="auto">
            <a:xfrm>
              <a:off x="4187833" y="962025"/>
              <a:ext cx="1527175" cy="2778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altLang="ko-KR" sz="1200" b="1" dirty="0">
                  <a:solidFill>
                    <a:schemeClr val="bg1"/>
                  </a:solidFill>
                  <a:latin typeface="Arial" charset="0"/>
                  <a:cs typeface="Arial" charset="0"/>
                </a:rPr>
                <a:t>Information</a:t>
              </a:r>
              <a:endParaRPr lang="ko-KR" altLang="en-US" sz="1200" dirty="0">
                <a:solidFill>
                  <a:schemeClr val="bg1"/>
                </a:solidFill>
              </a:endParaRPr>
            </a:p>
          </p:txBody>
        </p:sp>
      </p:grpSp>
      <p:sp>
        <p:nvSpPr>
          <p:cNvPr id="14" name="Text Box 68"/>
          <p:cNvSpPr txBox="1">
            <a:spLocks noChangeArrowheads="1"/>
          </p:cNvSpPr>
          <p:nvPr/>
        </p:nvSpPr>
        <p:spPr bwMode="auto">
          <a:xfrm>
            <a:off x="714375" y="4049104"/>
            <a:ext cx="1954213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altLang="ko-KR" sz="1400" b="1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ea typeface="굴림" pitchFamily="50" charset="-127"/>
                <a:cs typeface="Arial" pitchFamily="34" charset="0"/>
              </a:rPr>
              <a:t>Equipment Selection</a:t>
            </a:r>
          </a:p>
        </p:txBody>
      </p:sp>
      <p:pic>
        <p:nvPicPr>
          <p:cNvPr id="15" name="Picture 51" descr="Play"/>
          <p:cNvPicPr>
            <a:picLocks noChangeAspect="1" noChangeArrowheads="1"/>
          </p:cNvPicPr>
          <p:nvPr/>
        </p:nvPicPr>
        <p:blipFill>
          <a:blip r:embed="rId3" cstate="print">
            <a:grayscl/>
          </a:blip>
          <a:srcRect/>
          <a:stretch>
            <a:fillRect/>
          </a:stretch>
        </p:blipFill>
        <p:spPr bwMode="auto">
          <a:xfrm>
            <a:off x="433388" y="4045929"/>
            <a:ext cx="295275" cy="29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8" name="표 31"/>
          <p:cNvGraphicFramePr>
            <a:graphicFrameLocks noGrp="1"/>
          </p:cNvGraphicFramePr>
          <p:nvPr/>
        </p:nvGraphicFramePr>
        <p:xfrm>
          <a:off x="428596" y="4510528"/>
          <a:ext cx="5357849" cy="1594154"/>
        </p:xfrm>
        <a:graphic>
          <a:graphicData uri="http://schemas.openxmlformats.org/drawingml/2006/table">
            <a:tbl>
              <a:tblPr/>
              <a:tblGrid>
                <a:gridCol w="1530814"/>
                <a:gridCol w="2296221"/>
                <a:gridCol w="1530814"/>
              </a:tblGrid>
              <a:tr h="26320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Equipment</a:t>
                      </a:r>
                      <a:endParaRPr kumimoji="0" lang="ko-KR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Model Type</a:t>
                      </a:r>
                      <a:endParaRPr kumimoji="0" lang="ko-KR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Quantity</a:t>
                      </a:r>
                      <a:endParaRPr kumimoji="0" lang="ko-KR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320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Outdoor Units</a:t>
                      </a:r>
                      <a:endParaRPr kumimoji="0" lang="ko-KR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 - DVM</a:t>
                      </a:r>
                      <a:r>
                        <a:rPr kumimoji="0" lang="hu-HU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 PLUS II</a:t>
                      </a:r>
                      <a:endParaRPr kumimoji="0" lang="en-GB" altLang="ko-K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30</a:t>
                      </a:r>
                      <a:endParaRPr kumimoji="0" lang="ko-KR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alpha val="20000"/>
                      </a:schemeClr>
                    </a:solidFill>
                  </a:tcPr>
                </a:tc>
              </a:tr>
              <a:tr h="26320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Indoor Units</a:t>
                      </a:r>
                      <a:endParaRPr kumimoji="0" lang="ko-KR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marL="18000" marR="18000" marT="18000" marB="18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 - </a:t>
                      </a:r>
                      <a:r>
                        <a:rPr kumimoji="0" lang="en-GB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Console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 - Slim Duct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 - ERV</a:t>
                      </a:r>
                      <a:endParaRPr kumimoji="0" lang="ko-KR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42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56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28</a:t>
                      </a:r>
                      <a:endParaRPr kumimoji="0" lang="ko-KR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8311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Control Solution</a:t>
                      </a:r>
                      <a:endParaRPr kumimoji="0" lang="ko-KR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34" charset="-127"/>
                        <a:cs typeface="Arial" charset="0"/>
                      </a:endParaRPr>
                    </a:p>
                  </a:txBody>
                  <a:tcPr marL="18000" marR="18000" marT="18000" marB="18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alpha val="2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 - 98 * Premium Remote Controller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 - DMS</a:t>
                      </a: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alpha val="2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16" name="직선 연결선 17"/>
          <p:cNvCxnSpPr/>
          <p:nvPr/>
        </p:nvCxnSpPr>
        <p:spPr bwMode="auto">
          <a:xfrm rot="5400000">
            <a:off x="2754630" y="2440007"/>
            <a:ext cx="2783204" cy="5717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22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57884" y="4497358"/>
            <a:ext cx="3000396" cy="1883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9084" y="1119822"/>
            <a:ext cx="3571900" cy="267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" name="Text Box 9"/>
          <p:cNvSpPr txBox="1">
            <a:spLocks noChangeArrowheads="1"/>
          </p:cNvSpPr>
          <p:nvPr/>
        </p:nvSpPr>
        <p:spPr bwMode="auto">
          <a:xfrm>
            <a:off x="1331640" y="260648"/>
            <a:ext cx="246093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2400" b="1" dirty="0" smtClean="0">
                <a:solidFill>
                  <a:schemeClr val="bg1"/>
                </a:solidFill>
                <a:latin typeface="Arial" charset="0"/>
              </a:rPr>
              <a:t>Baxter </a:t>
            </a:r>
            <a:r>
              <a:rPr lang="en-US" altLang="ko-KR" sz="2400" b="1" dirty="0" err="1" smtClean="0">
                <a:solidFill>
                  <a:schemeClr val="bg1"/>
                </a:solidFill>
                <a:latin typeface="Arial" charset="0"/>
              </a:rPr>
              <a:t>Generali</a:t>
            </a:r>
            <a:endParaRPr lang="en-US" altLang="ko-KR" sz="2400" b="1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  </a:t>
            </a:r>
            <a:r>
              <a:rPr lang="en-GB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|</a:t>
            </a:r>
            <a:fld id="{D461EA4C-A0CD-46AE-8FF5-06D5D0F3310E}" type="slidenum">
              <a:rPr lang="en-GB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/>
              <a:t>8</a:t>
            </a:fld>
            <a:endParaRPr lang="en-GB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2012 Samsung Electronics Ltd.</a:t>
            </a:r>
            <a:endParaRPr lang="en-GB"/>
          </a:p>
        </p:txBody>
      </p:sp>
    </p:spTree>
  </p:cSld>
  <p:clrMapOvr>
    <a:masterClrMapping/>
  </p:clrMapOvr>
  <p:transition advClick="0" advTm="4000">
    <p:pull dir="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1"/>
          <p:cNvSpPr>
            <a:spLocks noChangeArrowheads="1"/>
          </p:cNvSpPr>
          <p:nvPr/>
        </p:nvSpPr>
        <p:spPr bwMode="auto">
          <a:xfrm>
            <a:off x="428596" y="1074966"/>
            <a:ext cx="8429684" cy="2786082"/>
          </a:xfrm>
          <a:prstGeom prst="roundRect">
            <a:avLst>
              <a:gd name="adj" fmla="val 3920"/>
            </a:avLst>
          </a:prstGeom>
          <a:ln w="9525">
            <a:solidFill>
              <a:srgbClr val="FFFFFF"/>
            </a:solidFill>
            <a:round/>
            <a:headEnd/>
            <a:tailEnd/>
          </a:ln>
          <a:effectLst/>
        </p:spPr>
        <p:style>
          <a:lnRef idx="0">
            <a:scrgbClr r="0" g="0" b="0"/>
          </a:lnRef>
          <a:fillRef idx="1003">
            <a:schemeClr val="lt1"/>
          </a:fillRef>
          <a:effectRef idx="0">
            <a:scrgbClr r="0" g="0" b="0"/>
          </a:effectRef>
          <a:fontRef idx="major"/>
        </p:style>
        <p:txBody>
          <a:bodyPr wrap="none"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ko-KR" altLang="en-US" sz="1200" b="1">
              <a:solidFill>
                <a:srgbClr val="FFFFFF"/>
              </a:solidFill>
              <a:latin typeface="Arial" charset="0"/>
            </a:endParaRPr>
          </a:p>
        </p:txBody>
      </p:sp>
      <p:cxnSp>
        <p:nvCxnSpPr>
          <p:cNvPr id="7" name="직선 연결선 17"/>
          <p:cNvCxnSpPr/>
          <p:nvPr/>
        </p:nvCxnSpPr>
        <p:spPr bwMode="auto">
          <a:xfrm rot="5400000">
            <a:off x="2739231" y="2455316"/>
            <a:ext cx="2809875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graphicFrame>
        <p:nvGraphicFramePr>
          <p:cNvPr id="8" name="표 37"/>
          <p:cNvGraphicFramePr>
            <a:graphicFrameLocks noGrp="1"/>
          </p:cNvGraphicFramePr>
          <p:nvPr/>
        </p:nvGraphicFramePr>
        <p:xfrm>
          <a:off x="4230688" y="1687760"/>
          <a:ext cx="4384675" cy="1958977"/>
        </p:xfrm>
        <a:graphic>
          <a:graphicData uri="http://schemas.openxmlformats.org/drawingml/2006/table">
            <a:tbl>
              <a:tblPr/>
              <a:tblGrid>
                <a:gridCol w="1812925"/>
                <a:gridCol w="2571750"/>
              </a:tblGrid>
              <a:tr h="366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ulim" pitchFamily="34" charset="-127"/>
                          <a:cs typeface="Arial" charset="0"/>
                        </a:rPr>
                        <a:t>Project   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PFRON</a:t>
                      </a:r>
                      <a:endParaRPr kumimoji="0" lang="ko-KR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Gulim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</a:tr>
              <a:tr h="366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ulim" pitchFamily="34" charset="-127"/>
                          <a:cs typeface="Arial" charset="0"/>
                        </a:rPr>
                        <a:t>Location</a:t>
                      </a:r>
                      <a:endParaRPr kumimoji="0" lang="ko-KR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Gulim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Warsaw, Poland</a:t>
                      </a:r>
                      <a:endParaRPr kumimoji="0" lang="ko-KR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Gulim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6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ulim" pitchFamily="34" charset="-127"/>
                          <a:cs typeface="Arial" charset="0"/>
                        </a:rPr>
                        <a:t>Date of Completion</a:t>
                      </a:r>
                      <a:endParaRPr kumimoji="0" lang="ko-KR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Gulim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ulim" pitchFamily="34" charset="-127"/>
                          <a:cs typeface="Arial" charset="0"/>
                        </a:rPr>
                        <a:t>20</a:t>
                      </a:r>
                      <a:r>
                        <a:rPr kumimoji="0" lang="hu-HU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ulim" pitchFamily="34" charset="-127"/>
                          <a:cs typeface="Arial" charset="0"/>
                        </a:rPr>
                        <a:t>10</a:t>
                      </a:r>
                      <a:endParaRPr kumimoji="0" lang="ko-KR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Gulim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</a:tr>
              <a:tr h="4921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ulim" pitchFamily="34" charset="-127"/>
                          <a:cs typeface="Arial" charset="0"/>
                        </a:rPr>
                        <a:t>Size</a:t>
                      </a:r>
                      <a:endParaRPr kumimoji="0" lang="ko-KR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Gulim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4</a:t>
                      </a:r>
                      <a:r>
                        <a:rPr kumimoji="0" lang="en-GB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,</a:t>
                      </a:r>
                      <a:r>
                        <a:rPr kumimoji="0" lang="hu-HU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525</a:t>
                      </a:r>
                      <a:r>
                        <a:rPr kumimoji="0" lang="hu-HU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ulim" pitchFamily="34" charset="-127"/>
                          <a:cs typeface="Arial" charset="0"/>
                        </a:rPr>
                        <a:t> m</a:t>
                      </a:r>
                      <a:r>
                        <a:rPr kumimoji="0" lang="hu-HU" altLang="ko-KR" sz="1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34" charset="-127"/>
                          <a:cs typeface="Arial" charset="0"/>
                        </a:rPr>
                        <a:t>2</a:t>
                      </a:r>
                      <a:endParaRPr kumimoji="0" lang="en-US" altLang="ko-KR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Gulim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6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ulim" pitchFamily="34" charset="-127"/>
                          <a:cs typeface="Arial" charset="0"/>
                        </a:rPr>
                        <a:t>Value</a:t>
                      </a:r>
                      <a:endParaRPr kumimoji="0" lang="ko-KR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Gulim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zh-CN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€</a:t>
                      </a:r>
                      <a:r>
                        <a:rPr kumimoji="0" lang="en-GB" altLang="zh-CN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150</a:t>
                      </a:r>
                      <a:r>
                        <a:rPr kumimoji="0" lang="hu-HU" altLang="zh-CN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k</a:t>
                      </a:r>
                      <a:endParaRPr kumimoji="0" lang="ko-KR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Gulim" pitchFamily="34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</a:tr>
            </a:tbl>
          </a:graphicData>
        </a:graphic>
      </p:graphicFrame>
      <p:grpSp>
        <p:nvGrpSpPr>
          <p:cNvPr id="3" name="Group 21"/>
          <p:cNvGrpSpPr>
            <a:grpSpLocks/>
          </p:cNvGrpSpPr>
          <p:nvPr/>
        </p:nvGrpSpPr>
        <p:grpSpPr bwMode="auto">
          <a:xfrm>
            <a:off x="4214813" y="1251197"/>
            <a:ext cx="1527175" cy="277813"/>
            <a:chOff x="4187833" y="962025"/>
            <a:chExt cx="1527175" cy="277813"/>
          </a:xfrm>
        </p:grpSpPr>
        <p:sp>
          <p:nvSpPr>
            <p:cNvPr id="2" name="직사각형 16"/>
            <p:cNvSpPr/>
            <p:nvPr/>
          </p:nvSpPr>
          <p:spPr bwMode="auto">
            <a:xfrm>
              <a:off x="4203008" y="996935"/>
              <a:ext cx="1512000" cy="222250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/>
          </p:spPr>
          <p:style>
            <a:lnRef idx="0">
              <a:schemeClr val="dk1"/>
            </a:lnRef>
            <a:fillRef idx="1003">
              <a:schemeClr val="dk2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143" name="직사각형 18"/>
            <p:cNvSpPr>
              <a:spLocks noChangeArrowheads="1"/>
            </p:cNvSpPr>
            <p:nvPr/>
          </p:nvSpPr>
          <p:spPr bwMode="auto">
            <a:xfrm>
              <a:off x="4187833" y="962025"/>
              <a:ext cx="1527175" cy="2778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altLang="ko-KR" sz="1200" b="1">
                  <a:solidFill>
                    <a:schemeClr val="bg1"/>
                  </a:solidFill>
                  <a:ea typeface="맑은 고딕"/>
                  <a:cs typeface="Arial" charset="0"/>
                </a:rPr>
                <a:t>Information</a:t>
              </a:r>
              <a:endParaRPr lang="ko-KR" altLang="en-US" sz="1200">
                <a:solidFill>
                  <a:schemeClr val="bg1"/>
                </a:solidFill>
                <a:latin typeface="Calibri" pitchFamily="34" charset="0"/>
                <a:ea typeface="맑은 고딕"/>
                <a:cs typeface="Arial" charset="0"/>
              </a:endParaRPr>
            </a:p>
          </p:txBody>
        </p:sp>
      </p:grpSp>
      <p:sp>
        <p:nvSpPr>
          <p:cNvPr id="14" name="Text Box 68"/>
          <p:cNvSpPr txBox="1">
            <a:spLocks noChangeArrowheads="1"/>
          </p:cNvSpPr>
          <p:nvPr/>
        </p:nvSpPr>
        <p:spPr bwMode="auto">
          <a:xfrm>
            <a:off x="714375" y="4077969"/>
            <a:ext cx="1954213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1400" b="1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ea typeface="굴림" pitchFamily="50" charset="-127"/>
                <a:cs typeface="Arial" pitchFamily="34" charset="0"/>
              </a:rPr>
              <a:t>Equipment Selection</a:t>
            </a:r>
          </a:p>
        </p:txBody>
      </p:sp>
      <p:pic>
        <p:nvPicPr>
          <p:cNvPr id="4116" name="Picture 51" descr="Play"/>
          <p:cNvPicPr>
            <a:picLocks noChangeAspect="1" noChangeArrowheads="1"/>
          </p:cNvPicPr>
          <p:nvPr/>
        </p:nvPicPr>
        <p:blipFill>
          <a:blip r:embed="rId3" cstate="print">
            <a:grayscl/>
          </a:blip>
          <a:srcRect/>
          <a:stretch>
            <a:fillRect/>
          </a:stretch>
        </p:blipFill>
        <p:spPr bwMode="auto">
          <a:xfrm>
            <a:off x="433388" y="4074794"/>
            <a:ext cx="295275" cy="29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126" name="Group 54"/>
          <p:cNvGraphicFramePr>
            <a:graphicFrameLocks noGrp="1"/>
          </p:cNvGraphicFramePr>
          <p:nvPr/>
        </p:nvGraphicFramePr>
        <p:xfrm>
          <a:off x="428625" y="4538344"/>
          <a:ext cx="5357813" cy="1879210"/>
        </p:xfrm>
        <a:graphic>
          <a:graphicData uri="http://schemas.openxmlformats.org/drawingml/2006/table">
            <a:tbl>
              <a:tblPr/>
              <a:tblGrid>
                <a:gridCol w="1530350"/>
                <a:gridCol w="2297113"/>
                <a:gridCol w="1530350"/>
              </a:tblGrid>
              <a:tr h="2635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ulim" pitchFamily="34" charset="-127"/>
                          <a:cs typeface="Arial" charset="0"/>
                        </a:rPr>
                        <a:t>Equipment</a:t>
                      </a:r>
                      <a:endParaRPr kumimoji="0" lang="ko-KR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Gulim" pitchFamily="34" charset="-127"/>
                        <a:cs typeface="Arial" charset="0"/>
                      </a:endParaRP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ulim" pitchFamily="34" charset="-127"/>
                          <a:cs typeface="Arial" charset="0"/>
                        </a:rPr>
                        <a:t>Model Type</a:t>
                      </a:r>
                      <a:endParaRPr kumimoji="0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Gulim" pitchFamily="34" charset="-127"/>
                        <a:cs typeface="Arial" charset="0"/>
                      </a:endParaRP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ulim" pitchFamily="34" charset="-127"/>
                          <a:cs typeface="Arial" charset="0"/>
                        </a:rPr>
                        <a:t>Quantity</a:t>
                      </a:r>
                      <a:endParaRPr kumimoji="0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Gulim" pitchFamily="34" charset="-127"/>
                        <a:cs typeface="Arial" charset="0"/>
                      </a:endParaRP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35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ulim" pitchFamily="34" charset="-127"/>
                          <a:cs typeface="Arial" charset="0"/>
                        </a:rPr>
                        <a:t>Outdoor Units</a:t>
                      </a:r>
                      <a:endParaRPr kumimoji="0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Gulim" pitchFamily="34" charset="-127"/>
                        <a:cs typeface="Arial" charset="0"/>
                      </a:endParaRPr>
                    </a:p>
                  </a:txBody>
                  <a:tcPr marL="18000" marR="18000" marT="18000" marB="18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ulim" pitchFamily="34" charset="-127"/>
                          <a:cs typeface="Arial" charset="0"/>
                        </a:rPr>
                        <a:t> - DVM</a:t>
                      </a:r>
                      <a:r>
                        <a:rPr kumimoji="0" lang="hu-HU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ulim" pitchFamily="34" charset="-127"/>
                          <a:cs typeface="Arial" charset="0"/>
                        </a:rPr>
                        <a:t> PLUS III</a:t>
                      </a:r>
                      <a:endParaRPr kumimoji="0" lang="en-GB" altLang="ko-K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Gulim" pitchFamily="34" charset="-127"/>
                        <a:cs typeface="Arial" charset="0"/>
                      </a:endParaRP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22</a:t>
                      </a:r>
                      <a:endParaRPr kumimoji="0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Gulim" pitchFamily="34" charset="-127"/>
                        <a:cs typeface="Arial" charset="0"/>
                      </a:endParaRP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alpha val="20000"/>
                      </a:schemeClr>
                    </a:solidFill>
                  </a:tcPr>
                </a:tc>
              </a:tr>
              <a:tr h="2635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ulim" pitchFamily="34" charset="-127"/>
                          <a:cs typeface="Arial" charset="0"/>
                        </a:rPr>
                        <a:t>Indoor Units</a:t>
                      </a:r>
                      <a:endParaRPr kumimoji="0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Gulim" pitchFamily="34" charset="-127"/>
                        <a:cs typeface="Arial" charset="0"/>
                      </a:endParaRPr>
                    </a:p>
                  </a:txBody>
                  <a:tcPr marL="18000" marR="18000" marT="18000" marB="18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ulim" pitchFamily="34" charset="-127"/>
                          <a:cs typeface="Arial" charset="0"/>
                        </a:rPr>
                        <a:t> - 4 Way</a:t>
                      </a:r>
                      <a:endParaRPr kumimoji="0" lang="en-GB" altLang="ko-K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Gulim" pitchFamily="34" charset="-127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ulim" pitchFamily="34" charset="-127"/>
                          <a:cs typeface="Arial" charset="0"/>
                        </a:rPr>
                        <a:t> - </a:t>
                      </a:r>
                      <a:r>
                        <a:rPr kumimoji="0" lang="pl-PL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ulim" pitchFamily="34" charset="-127"/>
                          <a:cs typeface="Arial" charset="0"/>
                        </a:rPr>
                        <a:t>Slim 1 Way</a:t>
                      </a:r>
                      <a:r>
                        <a:rPr kumimoji="0" lang="en-GB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ulim" pitchFamily="34" charset="-127"/>
                          <a:cs typeface="Arial" charset="0"/>
                        </a:rPr>
                        <a:t> 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ulim" pitchFamily="34" charset="-127"/>
                          <a:cs typeface="Arial" charset="0"/>
                        </a:rPr>
                        <a:t> - Neo Forte </a:t>
                      </a:r>
                      <a:r>
                        <a:rPr kumimoji="0" lang="pl-PL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ulim" pitchFamily="34" charset="-127"/>
                          <a:cs typeface="Arial" charset="0"/>
                        </a:rPr>
                        <a:t>Wall</a:t>
                      </a:r>
                      <a:r>
                        <a:rPr kumimoji="0" lang="en-GB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ulim" pitchFamily="34" charset="-127"/>
                          <a:cs typeface="Arial" charset="0"/>
                        </a:rPr>
                        <a:t> Mounted</a:t>
                      </a: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altLang="ko-K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</a:t>
                      </a:r>
                      <a:r>
                        <a:rPr kumimoji="0" lang="en-GB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15</a:t>
                      </a:r>
                      <a:endParaRPr kumimoji="0" lang="en-US" altLang="ko-K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Gulim" pitchFamily="34" charset="-127"/>
                        <a:cs typeface="Arial" charset="0"/>
                      </a:endParaRP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82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ulim" pitchFamily="34" charset="-127"/>
                          <a:cs typeface="Arial" charset="0"/>
                        </a:rPr>
                        <a:t>Control Solution</a:t>
                      </a:r>
                      <a:endParaRPr kumimoji="0" lang="ko-KR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Gulim" pitchFamily="34" charset="-127"/>
                        <a:cs typeface="Arial" charset="0"/>
                      </a:endParaRPr>
                    </a:p>
                  </a:txBody>
                  <a:tcPr marL="18000" marR="18000" marT="18000" marB="18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alpha val="2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ulim" pitchFamily="34" charset="-127"/>
                          <a:cs typeface="Arial" charset="0"/>
                        </a:rPr>
                        <a:t> - </a:t>
                      </a:r>
                      <a:r>
                        <a:rPr kumimoji="0" lang="pl-PL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ulim" pitchFamily="34" charset="-127"/>
                          <a:cs typeface="Arial" charset="0"/>
                        </a:rPr>
                        <a:t>DMS2</a:t>
                      </a:r>
                      <a:endParaRPr kumimoji="0" lang="en-GB" altLang="ko-K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Gulim" pitchFamily="34" charset="-127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ulim" pitchFamily="34" charset="-127"/>
                          <a:cs typeface="Arial" charset="0"/>
                        </a:rPr>
                        <a:t> - W</a:t>
                      </a:r>
                      <a:r>
                        <a:rPr kumimoji="0" lang="pl-PL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ulim" pitchFamily="34" charset="-127"/>
                          <a:cs typeface="Arial" charset="0"/>
                        </a:rPr>
                        <a:t>indow </a:t>
                      </a:r>
                      <a:r>
                        <a:rPr kumimoji="0" lang="en-GB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ulim" pitchFamily="34" charset="-127"/>
                          <a:cs typeface="Arial" charset="0"/>
                        </a:rPr>
                        <a:t>relays</a:t>
                      </a:r>
                      <a:r>
                        <a:rPr kumimoji="0" lang="pl-PL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ulim" pitchFamily="34" charset="-127"/>
                          <a:cs typeface="Arial" charset="0"/>
                        </a:rPr>
                        <a:t> </a:t>
                      </a:r>
                      <a:endParaRPr kumimoji="0" lang="en-GB" altLang="ko-K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Gulim" pitchFamily="34" charset="-127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ulim" pitchFamily="34" charset="-127"/>
                          <a:cs typeface="Arial" charset="0"/>
                        </a:rPr>
                        <a:t> - E</a:t>
                      </a:r>
                      <a:r>
                        <a:rPr kumimoji="0" lang="pl-PL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ulim" pitchFamily="34" charset="-127"/>
                          <a:cs typeface="Arial" charset="0"/>
                        </a:rPr>
                        <a:t>lectric power use limit combine</a:t>
                      </a:r>
                      <a:r>
                        <a:rPr kumimoji="0" lang="en-GB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ulim" pitchFamily="34" charset="-127"/>
                          <a:cs typeface="Arial" charset="0"/>
                        </a:rPr>
                        <a:t>d </a:t>
                      </a:r>
                      <a:r>
                        <a:rPr kumimoji="0" lang="pl-PL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ulim" pitchFamily="34" charset="-127"/>
                          <a:cs typeface="Arial" charset="0"/>
                        </a:rPr>
                        <a:t>with DMS2 control </a:t>
                      </a:r>
                      <a:r>
                        <a:rPr kumimoji="0" lang="en-GB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ulim" pitchFamily="34" charset="-127"/>
                          <a:cs typeface="Arial" charset="0"/>
                        </a:rPr>
                        <a:t> 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ulim" pitchFamily="34" charset="-127"/>
                          <a:cs typeface="Arial" charset="0"/>
                        </a:rPr>
                        <a:t>   </a:t>
                      </a:r>
                      <a:r>
                        <a:rPr kumimoji="0" lang="pl-PL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ulim" pitchFamily="34" charset="-127"/>
                          <a:cs typeface="Arial" charset="0"/>
                        </a:rPr>
                        <a:t>logic management</a:t>
                      </a:r>
                      <a:endParaRPr kumimoji="0" lang="ko-KR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Gulim" pitchFamily="34" charset="-127"/>
                        <a:cs typeface="Arial" charset="0"/>
                      </a:endParaRP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alpha val="2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2530" name="Picture 2" descr="http://www.awanss.pl/assets/Uploads/Realizacje/PFRON.jpg"/>
          <p:cNvPicPr>
            <a:picLocks noChangeAspect="1" noChangeArrowheads="1"/>
          </p:cNvPicPr>
          <p:nvPr/>
        </p:nvPicPr>
        <p:blipFill>
          <a:blip r:embed="rId4" cstate="print"/>
          <a:srcRect l="4817" t="9236" r="11979" b="7951"/>
          <a:stretch>
            <a:fillRect/>
          </a:stretch>
        </p:blipFill>
        <p:spPr bwMode="auto">
          <a:xfrm>
            <a:off x="504797" y="1141643"/>
            <a:ext cx="3547277" cy="2647967"/>
          </a:xfrm>
          <a:prstGeom prst="rect">
            <a:avLst/>
          </a:prstGeom>
          <a:noFill/>
        </p:spPr>
      </p:pic>
      <p:grpSp>
        <p:nvGrpSpPr>
          <p:cNvPr id="23" name="Group 22"/>
          <p:cNvGrpSpPr/>
          <p:nvPr/>
        </p:nvGrpSpPr>
        <p:grpSpPr>
          <a:xfrm>
            <a:off x="5929322" y="4681401"/>
            <a:ext cx="2857520" cy="1915951"/>
            <a:chOff x="6072198" y="4513445"/>
            <a:chExt cx="2857520" cy="1915951"/>
          </a:xfrm>
        </p:grpSpPr>
        <p:pic>
          <p:nvPicPr>
            <p:cNvPr id="22531" name="Picture 3"/>
            <p:cNvPicPr>
              <a:picLocks noChangeAspect="1" noChangeArrowheads="1"/>
            </p:cNvPicPr>
            <p:nvPr/>
          </p:nvPicPr>
          <p:blipFill>
            <a:blip r:embed="rId5" cstate="print"/>
            <a:srcRect l="10449" r="22386" b="3186"/>
            <a:stretch>
              <a:fillRect/>
            </a:stretch>
          </p:blipFill>
          <p:spPr bwMode="auto">
            <a:xfrm>
              <a:off x="7858148" y="4786322"/>
              <a:ext cx="1071570" cy="14287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2532" name="Picture 4"/>
            <p:cNvPicPr>
              <a:picLocks noChangeAspect="1" noChangeArrowheads="1"/>
            </p:cNvPicPr>
            <p:nvPr/>
          </p:nvPicPr>
          <p:blipFill>
            <a:blip r:embed="rId6" cstate="print"/>
            <a:srcRect l="9636" r="6852"/>
            <a:stretch>
              <a:fillRect/>
            </a:stretch>
          </p:blipFill>
          <p:spPr bwMode="auto">
            <a:xfrm>
              <a:off x="6072198" y="5442138"/>
              <a:ext cx="1714512" cy="9872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2533" name="Picture 5"/>
            <p:cNvPicPr>
              <a:picLocks noChangeAspect="1" noChangeArrowheads="1"/>
            </p:cNvPicPr>
            <p:nvPr/>
          </p:nvPicPr>
          <p:blipFill>
            <a:blip r:embed="rId7" cstate="print"/>
            <a:srcRect l="11608" r="14351"/>
            <a:stretch>
              <a:fillRect/>
            </a:stretch>
          </p:blipFill>
          <p:spPr bwMode="auto">
            <a:xfrm>
              <a:off x="6143636" y="4513445"/>
              <a:ext cx="1578139" cy="8572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17" name="Text Box 9"/>
          <p:cNvSpPr txBox="1">
            <a:spLocks noChangeArrowheads="1"/>
          </p:cNvSpPr>
          <p:nvPr/>
        </p:nvSpPr>
        <p:spPr bwMode="auto">
          <a:xfrm>
            <a:off x="1331640" y="260648"/>
            <a:ext cx="126188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2400" b="1" dirty="0" smtClean="0">
                <a:solidFill>
                  <a:schemeClr val="bg1"/>
                </a:solidFill>
                <a:latin typeface="Arial" charset="0"/>
              </a:rPr>
              <a:t>PFRON</a:t>
            </a:r>
            <a:endParaRPr lang="en-US" altLang="ko-KR" sz="2400" b="1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  </a:t>
            </a:r>
            <a:r>
              <a:rPr lang="en-GB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|</a:t>
            </a:r>
            <a:fld id="{D461EA4C-A0CD-46AE-8FF5-06D5D0F3310E}" type="slidenum">
              <a:rPr lang="en-GB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/>
              <a:t>9</a:t>
            </a:fld>
            <a:endParaRPr lang="en-GB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2012 Samsung Electronics Ltd.</a:t>
            </a:r>
            <a:endParaRPr lang="en-GB"/>
          </a:p>
        </p:txBody>
      </p:sp>
    </p:spTree>
  </p:cSld>
  <p:clrMapOvr>
    <a:masterClrMapping/>
  </p:clrMapOvr>
  <p:transition advClick="0" advTm="4000">
    <p:pull dir="d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6984</TotalTime>
  <Words>3381</Words>
  <Application>Microsoft Office PowerPoint</Application>
  <PresentationFormat>On-screen Show (4:3)</PresentationFormat>
  <Paragraphs>1458</Paragraphs>
  <Slides>59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7</vt:i4>
      </vt:variant>
      <vt:variant>
        <vt:lpstr>Slide Titles</vt:lpstr>
      </vt:variant>
      <vt:variant>
        <vt:i4>59</vt:i4>
      </vt:variant>
    </vt:vector>
  </HeadingPairs>
  <TitlesOfParts>
    <vt:vector size="66" baseType="lpstr">
      <vt:lpstr>12_Office Theme</vt:lpstr>
      <vt:lpstr>13_Office Theme</vt:lpstr>
      <vt:lpstr>14_Office Theme</vt:lpstr>
      <vt:lpstr>15_Office Theme</vt:lpstr>
      <vt:lpstr>16_Office Theme</vt:lpstr>
      <vt:lpstr>17_Office Theme</vt:lpstr>
      <vt:lpstr>18_Office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Harold De Vries</dc:creator>
  <cp:lastModifiedBy>Climamarket</cp:lastModifiedBy>
  <cp:revision>274</cp:revision>
  <dcterms:created xsi:type="dcterms:W3CDTF">2010-06-18T09:03:36Z</dcterms:created>
  <dcterms:modified xsi:type="dcterms:W3CDTF">2013-07-02T09:38:38Z</dcterms:modified>
</cp:coreProperties>
</file>